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99" r:id="rId2"/>
  </p:sldMasterIdLst>
  <p:notesMasterIdLst>
    <p:notesMasterId r:id="rId25"/>
  </p:notesMasterIdLst>
  <p:handoutMasterIdLst>
    <p:handoutMasterId r:id="rId26"/>
  </p:handoutMasterIdLst>
  <p:sldIdLst>
    <p:sldId id="304" r:id="rId3"/>
    <p:sldId id="381" r:id="rId4"/>
    <p:sldId id="378" r:id="rId5"/>
    <p:sldId id="388" r:id="rId6"/>
    <p:sldId id="383" r:id="rId7"/>
    <p:sldId id="384" r:id="rId8"/>
    <p:sldId id="385" r:id="rId9"/>
    <p:sldId id="402" r:id="rId10"/>
    <p:sldId id="387" r:id="rId11"/>
    <p:sldId id="400" r:id="rId12"/>
    <p:sldId id="382" r:id="rId13"/>
    <p:sldId id="389" r:id="rId14"/>
    <p:sldId id="391" r:id="rId15"/>
    <p:sldId id="392" r:id="rId16"/>
    <p:sldId id="397" r:id="rId17"/>
    <p:sldId id="398" r:id="rId18"/>
    <p:sldId id="380" r:id="rId19"/>
    <p:sldId id="394" r:id="rId20"/>
    <p:sldId id="395" r:id="rId21"/>
    <p:sldId id="399" r:id="rId22"/>
    <p:sldId id="401" r:id="rId23"/>
    <p:sldId id="396" r:id="rId24"/>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Source Sans Pro" charset="0"/>
        <a:ea typeface="ＭＳ Ｐゴシック" panose="020B0600070205080204" pitchFamily="34" charset="-128"/>
        <a:cs typeface="+mn-cs"/>
      </a:defRPr>
    </a:lvl1pPr>
    <a:lvl2pPr marL="457200" algn="l" defTabSz="457200" rtl="0" fontAlgn="base">
      <a:spcBef>
        <a:spcPct val="0"/>
      </a:spcBef>
      <a:spcAft>
        <a:spcPct val="0"/>
      </a:spcAft>
      <a:defRPr sz="2400" kern="1200">
        <a:solidFill>
          <a:schemeClr val="tx1"/>
        </a:solidFill>
        <a:latin typeface="Source Sans Pro" charset="0"/>
        <a:ea typeface="ＭＳ Ｐゴシック" panose="020B0600070205080204" pitchFamily="34" charset="-128"/>
        <a:cs typeface="+mn-cs"/>
      </a:defRPr>
    </a:lvl2pPr>
    <a:lvl3pPr marL="914400" algn="l" defTabSz="457200" rtl="0" fontAlgn="base">
      <a:spcBef>
        <a:spcPct val="0"/>
      </a:spcBef>
      <a:spcAft>
        <a:spcPct val="0"/>
      </a:spcAft>
      <a:defRPr sz="2400" kern="1200">
        <a:solidFill>
          <a:schemeClr val="tx1"/>
        </a:solidFill>
        <a:latin typeface="Source Sans Pro" charset="0"/>
        <a:ea typeface="ＭＳ Ｐゴシック" panose="020B0600070205080204" pitchFamily="34" charset="-128"/>
        <a:cs typeface="+mn-cs"/>
      </a:defRPr>
    </a:lvl3pPr>
    <a:lvl4pPr marL="1371600" algn="l" defTabSz="457200" rtl="0" fontAlgn="base">
      <a:spcBef>
        <a:spcPct val="0"/>
      </a:spcBef>
      <a:spcAft>
        <a:spcPct val="0"/>
      </a:spcAft>
      <a:defRPr sz="2400" kern="1200">
        <a:solidFill>
          <a:schemeClr val="tx1"/>
        </a:solidFill>
        <a:latin typeface="Source Sans Pro" charset="0"/>
        <a:ea typeface="ＭＳ Ｐゴシック" panose="020B0600070205080204" pitchFamily="34" charset="-128"/>
        <a:cs typeface="+mn-cs"/>
      </a:defRPr>
    </a:lvl4pPr>
    <a:lvl5pPr marL="1828800" algn="l" defTabSz="457200" rtl="0" fontAlgn="base">
      <a:spcBef>
        <a:spcPct val="0"/>
      </a:spcBef>
      <a:spcAft>
        <a:spcPct val="0"/>
      </a:spcAft>
      <a:defRPr sz="2400" kern="1200">
        <a:solidFill>
          <a:schemeClr val="tx1"/>
        </a:solidFill>
        <a:latin typeface="Source Sans Pro"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Source Sans Pro"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Source Sans Pro"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Source Sans Pro"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Source Sans Pro" charset="0"/>
        <a:ea typeface="ＭＳ Ｐゴシック" panose="020B0600070205080204" pitchFamily="34" charset="-128"/>
        <a:cs typeface="+mn-cs"/>
      </a:defRPr>
    </a:lvl9pPr>
  </p:defaultTextStyle>
  <p:extLst>
    <p:ext uri="{521415D9-36F7-43E2-AB2F-B90AF26B5E84}">
      <p14:sectionLst xmlns:p14="http://schemas.microsoft.com/office/powerpoint/2010/main">
        <p14:section name="Default Section" id="{AA340BCA-F848-6343-B425-58D001C192CC}">
          <p14:sldIdLst>
            <p14:sldId id="304"/>
            <p14:sldId id="381"/>
            <p14:sldId id="378"/>
            <p14:sldId id="388"/>
            <p14:sldId id="383"/>
            <p14:sldId id="384"/>
            <p14:sldId id="385"/>
            <p14:sldId id="402"/>
            <p14:sldId id="387"/>
            <p14:sldId id="400"/>
            <p14:sldId id="382"/>
            <p14:sldId id="389"/>
            <p14:sldId id="391"/>
            <p14:sldId id="392"/>
            <p14:sldId id="397"/>
            <p14:sldId id="398"/>
            <p14:sldId id="380"/>
            <p14:sldId id="394"/>
            <p14:sldId id="395"/>
            <p14:sldId id="399"/>
            <p14:sldId id="401"/>
            <p14:sldId id="396"/>
          </p14:sldIdLst>
        </p14:section>
      </p14:sectionLst>
    </p:ext>
    <p:ext uri="{EFAFB233-063F-42B5-8137-9DF3F51BA10A}">
      <p15:sldGuideLst xmlns:p15="http://schemas.microsoft.com/office/powerpoint/2012/main">
        <p15:guide id="1" pos="2903" userDrawn="1">
          <p15:clr>
            <a:srgbClr val="A4A3A4"/>
          </p15:clr>
        </p15:guide>
        <p15:guide id="2" orient="horz" pos="162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n.tramer@gmail.com" initials="f" lastIdx="1" clrIdx="0">
    <p:extLst>
      <p:ext uri="{19B8F6BF-5375-455C-9EA6-DF929625EA0E}">
        <p15:presenceInfo xmlns:p15="http://schemas.microsoft.com/office/powerpoint/2012/main" userId="6ffb177aad5574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008F00"/>
    <a:srgbClr val="E8EAEE"/>
    <a:srgbClr val="F1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4"/>
    <p:restoredTop sz="84930"/>
  </p:normalViewPr>
  <p:slideViewPr>
    <p:cSldViewPr snapToGrid="0" snapToObjects="1">
      <p:cViewPr>
        <p:scale>
          <a:sx n="120" d="100"/>
          <a:sy n="120" d="100"/>
        </p:scale>
        <p:origin x="152" y="256"/>
      </p:cViewPr>
      <p:guideLst>
        <p:guide pos="2903"/>
        <p:guide orient="horz" pos="16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444570-1807-7F4D-ABE3-6C543FC4D52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5B2456A1-6634-164F-8EB8-06864814FB38}"/>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6E1A1BEF-1512-654E-9478-70945693218B}" type="datetimeFigureOut">
              <a:rPr lang="en-US" altLang="en-US"/>
              <a:pPr/>
              <a:t>8/19/20</a:t>
            </a:fld>
            <a:endParaRPr lang="en-US" altLang="en-US"/>
          </a:p>
        </p:txBody>
      </p:sp>
      <p:sp>
        <p:nvSpPr>
          <p:cNvPr id="4" name="Footer Placeholder 3">
            <a:extLst>
              <a:ext uri="{FF2B5EF4-FFF2-40B4-BE49-F238E27FC236}">
                <a16:creationId xmlns:a16="http://schemas.microsoft.com/office/drawing/2014/main" id="{C3631F8B-8788-CF42-B011-BEA34FA41684}"/>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a:extLst>
              <a:ext uri="{FF2B5EF4-FFF2-40B4-BE49-F238E27FC236}">
                <a16:creationId xmlns:a16="http://schemas.microsoft.com/office/drawing/2014/main" id="{EA82B726-8B93-0C4E-80DF-6A3C3FAF6813}"/>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B93C84B6-78FB-0F44-A837-2E8DE39C6059}"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B06FC0-A5CD-E54D-8FCE-EB4E07D1EDC3}"/>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4465CB63-E90A-8C4B-9521-506B00C43C62}"/>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548E2014-5D9A-954F-A6AC-3995E514D816}" type="datetimeFigureOut">
              <a:rPr lang="en-US" altLang="en-US"/>
              <a:pPr/>
              <a:t>8/19/20</a:t>
            </a:fld>
            <a:endParaRPr lang="en-US" altLang="en-US"/>
          </a:p>
        </p:txBody>
      </p:sp>
      <p:sp>
        <p:nvSpPr>
          <p:cNvPr id="4" name="Slide Image Placeholder 3">
            <a:extLst>
              <a:ext uri="{FF2B5EF4-FFF2-40B4-BE49-F238E27FC236}">
                <a16:creationId xmlns:a16="http://schemas.microsoft.com/office/drawing/2014/main" id="{19B313EE-B578-A14A-AB22-0A2E6B009B7D}"/>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E76720E5-5B7D-714E-B317-96A2B1DDDC72}"/>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F6A60AF-5498-3047-9A0F-0ADF3837F95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640D34F1-8C93-5343-A8A9-095CACE76E66}"/>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AF4D1640-894C-2743-A05F-0E57BD1863CB}"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title is intentionally provocative.</a:t>
            </a:r>
          </a:p>
          <a:p>
            <a:r>
              <a:rPr lang="en-US" dirty="0"/>
              <a:t>Hope to convince you that using CV for web security today is quite the can of worms</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a:t>
            </a:fld>
            <a:endParaRPr lang="en-US" altLang="en-US"/>
          </a:p>
        </p:txBody>
      </p:sp>
    </p:spTree>
    <p:extLst>
      <p:ext uri="{BB962C8B-B14F-4D97-AF65-F5344CB8AC3E}">
        <p14:creationId xmlns:p14="http://schemas.microsoft.com/office/powerpoint/2010/main" val="41611059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further showed that naively integrating computer vision tools in a web context can cause security issues that go beyond just creating ads that evade detection.</a:t>
            </a:r>
          </a:p>
          <a:p>
            <a:r>
              <a:rPr lang="en-US" dirty="0"/>
              <a:t>For example, consider the ad-blocker design proposed by </a:t>
            </a:r>
            <a:r>
              <a:rPr lang="en-US" dirty="0" err="1"/>
              <a:t>Adbloock</a:t>
            </a:r>
            <a:r>
              <a:rPr lang="en-US" dirty="0"/>
              <a:t> Plus, which uses an off-the-shelf object detector trained on website screenshots.</a:t>
            </a:r>
          </a:p>
          <a:p>
            <a:r>
              <a:rPr lang="en-US" dirty="0"/>
              <a:t>We show an attack where one Facebook user, here Jerry, uploads a perturbed picture of themselves, that then causes the ad-blocker to recognize Tom’s post as an ad.</a:t>
            </a:r>
          </a:p>
          <a:p>
            <a:r>
              <a:rPr lang="en-US" dirty="0"/>
              <a:t>And this is of course pretty bad, because Jerry cannot actually alter Tom’s post, but since the object detector has no notion of web security boundaries, it just makes its predictions based on the full page screenshot.</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10</a:t>
            </a:fld>
            <a:endParaRPr lang="en-US" altLang="en-US"/>
          </a:p>
        </p:txBody>
      </p:sp>
    </p:spTree>
    <p:extLst>
      <p:ext uri="{BB962C8B-B14F-4D97-AF65-F5344CB8AC3E}">
        <p14:creationId xmlns:p14="http://schemas.microsoft.com/office/powerpoint/2010/main" val="4223676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I mentioned earlier, these attacks are based on adversarial examples. </a:t>
            </a:r>
          </a:p>
          <a:p>
            <a:r>
              <a:rPr lang="en-US" dirty="0"/>
              <a:t>That is, we just perturb elements in the web page a little bit, so that ads go undetected.</a:t>
            </a:r>
          </a:p>
          <a:p>
            <a:r>
              <a:rPr lang="en-US" dirty="0"/>
              <a:t>I don’t want to focus on the technical details here, the attacks we use are quite standard.</a:t>
            </a:r>
          </a:p>
          <a:p>
            <a:r>
              <a:rPr lang="en-US" dirty="0"/>
              <a:t>Rather, I think that it is actually really cool to think about *why* perceptual ad-blockers are so easy to attack with adversarial examples.</a:t>
            </a:r>
          </a:p>
          <a:p>
            <a:r>
              <a:rPr lang="en-US" dirty="0"/>
              <a:t>And it turns out that ad-blocking nearly perfectly encapsulates the implicit threat model that adversarial examples capture.</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11</a:t>
            </a:fld>
            <a:endParaRPr lang="en-US" altLang="en-US"/>
          </a:p>
        </p:txBody>
      </p:sp>
    </p:spTree>
    <p:extLst>
      <p:ext uri="{BB962C8B-B14F-4D97-AF65-F5344CB8AC3E}">
        <p14:creationId xmlns:p14="http://schemas.microsoft.com/office/powerpoint/2010/main" val="345443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what I mean by this.</a:t>
            </a:r>
          </a:p>
          <a:p>
            <a:r>
              <a:rPr lang="en-US" dirty="0"/>
              <a:t>Most of the literature on adversarial examples implicitly assumes a threat model defined like this:</a:t>
            </a:r>
          </a:p>
          <a:p>
            <a:pPr marL="171450" indent="-171450">
              <a:buFontTx/>
              <a:buChar char="-"/>
            </a:pPr>
            <a:r>
              <a:rPr lang="en-US" dirty="0"/>
              <a:t>First of course, there is an adversary. We’re not concerned with average-case performance here.</a:t>
            </a:r>
          </a:p>
          <a:p>
            <a:pPr marL="171450" indent="-171450">
              <a:buFontTx/>
              <a:buChar char="-"/>
            </a:pPr>
            <a:r>
              <a:rPr lang="en-US" dirty="0"/>
              <a:t>Second, and this is quite important, when studying adversarial examples we usually assume that there is some fixed distribution of inputs that the adversary cannot control. Note that if this weren’t the case, the adversary could just find one input that is misclassified and always use that one. This has been called a “test-set attack”. And so when we study adversarial examples, we usually make an implicit assumption that such a trivial attack doesn’t apply.</a:t>
            </a:r>
          </a:p>
          <a:p>
            <a:pPr marL="171450" indent="-171450">
              <a:buFontTx/>
              <a:buChar char="-"/>
            </a:pPr>
            <a:r>
              <a:rPr lang="en-US" dirty="0"/>
              <a:t>Third, we typically think of adversarial perturbations as being perceptually “small”. Again, without this restriction, attacking a model becomes somewhat trivial. So it’s important that this restriction actually makes sense in whatever domain we’re considering.</a:t>
            </a:r>
          </a:p>
          <a:p>
            <a:pPr marL="171450" indent="-171450">
              <a:buFontTx/>
              <a:buChar char="-"/>
            </a:pPr>
            <a:r>
              <a:rPr lang="en-US" dirty="0"/>
              <a:t>And then finally, most attacks in the literature, at least the strongest ones, assume that the adversary can somehow gain access to the model, either directly to the weights or at least to a direct query API. </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12</a:t>
            </a:fld>
            <a:endParaRPr lang="en-US" altLang="en-US"/>
          </a:p>
        </p:txBody>
      </p:sp>
    </p:spTree>
    <p:extLst>
      <p:ext uri="{BB962C8B-B14F-4D97-AF65-F5344CB8AC3E}">
        <p14:creationId xmlns:p14="http://schemas.microsoft.com/office/powerpoint/2010/main" val="973229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claim that it’s actually quite challenging to come up with a setting where this specific threat model is realistic.</a:t>
            </a:r>
          </a:p>
          <a:p>
            <a:r>
              <a:rPr lang="en-US" dirty="0"/>
              <a:t>And that in most cases, there isn’t a reason why the adversary should be constrained to making small perturbations to inputs from a fixed distribution.</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13</a:t>
            </a:fld>
            <a:endParaRPr lang="en-US" altLang="en-US"/>
          </a:p>
        </p:txBody>
      </p:sp>
    </p:spTree>
    <p:extLst>
      <p:ext uri="{BB962C8B-B14F-4D97-AF65-F5344CB8AC3E}">
        <p14:creationId xmlns:p14="http://schemas.microsoft.com/office/powerpoint/2010/main" val="642653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it turns out the perceptual ad-blocking perfectly fits this threat model, and it’s actually the only setting I know of that perfectly fits the threat model.</a:t>
            </a:r>
          </a:p>
          <a:p>
            <a:r>
              <a:rPr lang="en-US" dirty="0"/>
              <a:t>In other scenarios, at least one of the four above properties usually fails to hold.</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14</a:t>
            </a:fld>
            <a:endParaRPr lang="en-US" altLang="en-US"/>
          </a:p>
        </p:txBody>
      </p:sp>
    </p:spTree>
    <p:extLst>
      <p:ext uri="{BB962C8B-B14F-4D97-AF65-F5344CB8AC3E}">
        <p14:creationId xmlns:p14="http://schemas.microsoft.com/office/powerpoint/2010/main" val="2955159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that’s basically why using computer vision for ad-blocking is really hard.</a:t>
            </a:r>
          </a:p>
          <a:p>
            <a:r>
              <a:rPr lang="en-US" dirty="0"/>
              <a:t>As long as adversarial examples are an issue, it will be near impossible to deploy a vision model that resists strong attacks.</a:t>
            </a:r>
          </a:p>
          <a:p>
            <a:endParaRPr lang="en-US" dirty="0"/>
          </a:p>
          <a:p>
            <a:r>
              <a:rPr lang="en-US" dirty="0"/>
              <a:t>And this true more broadly for client-side machine learning. For example, there’s also been some proposals for using CV to detect phishing websites.</a:t>
            </a:r>
          </a:p>
          <a:p>
            <a:r>
              <a:rPr lang="en-US" dirty="0"/>
              <a:t>And the exact same caveats apply here too.</a:t>
            </a:r>
          </a:p>
          <a:p>
            <a:r>
              <a:rPr lang="en-US" dirty="0"/>
              <a:t>Or beyond vision, you’d have the same problems if you tried to deploy a client-side machine learning model for detecting spam or malware</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15</a:t>
            </a:fld>
            <a:endParaRPr lang="en-US" altLang="en-US"/>
          </a:p>
        </p:txBody>
      </p:sp>
    </p:spTree>
    <p:extLst>
      <p:ext uri="{BB962C8B-B14F-4D97-AF65-F5344CB8AC3E}">
        <p14:creationId xmlns:p14="http://schemas.microsoft.com/office/powerpoint/2010/main" val="39255406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we do then, if we can’t use ML on the client.</a:t>
            </a:r>
          </a:p>
          <a:p>
            <a:r>
              <a:rPr lang="en-US" dirty="0"/>
              <a:t>Well current web security is mainly based on two axes:</a:t>
            </a:r>
          </a:p>
          <a:p>
            <a:r>
              <a:rPr lang="en-US" dirty="0"/>
              <a:t>The first is to use simple black-lists on the client. These are just lists of things that are known to be bad, such as known malware or phishing sites, or traditional ad-blocker filter lists</a:t>
            </a:r>
          </a:p>
          <a:p>
            <a:r>
              <a:rPr lang="en-US" dirty="0"/>
              <a:t>These aren’t perfect, they won’t catch zero-day attacks, but they’re a first line of defense</a:t>
            </a:r>
          </a:p>
          <a:p>
            <a:r>
              <a:rPr lang="en-US" dirty="0"/>
              <a:t>And if ML is used, it is done remotely, server-side. This is true for spam filtering in your Gmail account, most malware detection, content takedown on </a:t>
            </a:r>
            <a:r>
              <a:rPr lang="en-US" dirty="0" err="1"/>
              <a:t>Youtube</a:t>
            </a:r>
            <a:r>
              <a:rPr lang="en-US" dirty="0"/>
              <a:t> etc. And there are many advantages over running ML on the client: It’s more efficient, especially if the client is a low-resource device like a mobile phone. You can typically use more features, that cannot be shared with end-user devices, and tied to this, you get some amount of security from the fact that adversaries can no longer directly inspect what your ML pipeline is doing.</a:t>
            </a:r>
          </a:p>
          <a:p>
            <a:r>
              <a:rPr lang="en-US" dirty="0"/>
              <a:t>So what about running computer vision models server-side, say for ad-blocking or phishing detection?</a:t>
            </a:r>
          </a:p>
          <a:p>
            <a:endParaRPr lang="en-US" dirty="0"/>
          </a:p>
          <a:p>
            <a:endParaRPr lang="en-US" dirty="0"/>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16</a:t>
            </a:fld>
            <a:endParaRPr lang="en-US" altLang="en-US"/>
          </a:p>
        </p:txBody>
      </p:sp>
    </p:spTree>
    <p:extLst>
      <p:ext uri="{BB962C8B-B14F-4D97-AF65-F5344CB8AC3E}">
        <p14:creationId xmlns:p14="http://schemas.microsoft.com/office/powerpoint/2010/main" val="3563886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brings us to the second part of our story, in which I argue that server-side computer vision is an even worse idea in most cases, because of the obvious privacy implications.</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17</a:t>
            </a:fld>
            <a:endParaRPr lang="en-US" altLang="en-US"/>
          </a:p>
        </p:txBody>
      </p:sp>
    </p:spTree>
    <p:extLst>
      <p:ext uri="{BB962C8B-B14F-4D97-AF65-F5344CB8AC3E}">
        <p14:creationId xmlns:p14="http://schemas.microsoft.com/office/powerpoint/2010/main" val="4141298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really not rocket science. If we want to run our security ML models server-side, then we also need to have the data on the server</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18</a:t>
            </a:fld>
            <a:endParaRPr lang="en-US" altLang="en-US"/>
          </a:p>
        </p:txBody>
      </p:sp>
    </p:spTree>
    <p:extLst>
      <p:ext uri="{BB962C8B-B14F-4D97-AF65-F5344CB8AC3E}">
        <p14:creationId xmlns:p14="http://schemas.microsoft.com/office/powerpoint/2010/main" val="241141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users we ultimately often have to make a choice, between security and privacy. Namely, do we want to have all our data collected and aggregated so that we can get better security.</a:t>
            </a:r>
          </a:p>
          <a:p>
            <a:r>
              <a:rPr lang="en-US" dirty="0"/>
              <a:t>And email is maybe the data that best exemplifies this. You could of course run your own local email server, but a strong selling point of centralized email like Gmail is better spam filtering.</a:t>
            </a:r>
          </a:p>
          <a:p>
            <a:r>
              <a:rPr lang="en-US" dirty="0"/>
              <a:t>And in other cases, like mobile app downloads, the content already comes from a centralized repository anyways. In other words, Google or Apple already know which apps you’ve downloaded, so they might as well provide server-side malware detection with it.</a:t>
            </a:r>
          </a:p>
          <a:p>
            <a:r>
              <a:rPr lang="en-US" dirty="0"/>
              <a:t>But now, coming back to computer vision, ask yourself this: would you be okay with sharing screenshots from the websites you visit, if a remote service promised better ad-blocking or anti-phishing. To me, this gets into quite uncomfortable territory from a privacy perspective.</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19</a:t>
            </a:fld>
            <a:endParaRPr lang="en-US" altLang="en-US"/>
          </a:p>
        </p:txBody>
      </p:sp>
    </p:spTree>
    <p:extLst>
      <p:ext uri="{BB962C8B-B14F-4D97-AF65-F5344CB8AC3E}">
        <p14:creationId xmlns:p14="http://schemas.microsoft.com/office/powerpoint/2010/main" val="4189714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by asking the obvious question: why would you use CV for web security in the first place</a:t>
            </a:r>
          </a:p>
          <a:p>
            <a:r>
              <a:rPr lang="en-US" dirty="0"/>
              <a:t>Simple observation: most humans navigate the web visually</a:t>
            </a:r>
          </a:p>
          <a:p>
            <a:r>
              <a:rPr lang="en-US" dirty="0"/>
              <a:t>And for anyone who’s ever been on the Web, you’ll know there’s a lot of things there that we’d prefer not to see. This could be ads, phishing websites, illegal content, etc.</a:t>
            </a:r>
          </a:p>
          <a:p>
            <a:r>
              <a:rPr lang="en-US" dirty="0"/>
              <a:t>Detecting such content is, at the core, a vision problem. Once we know what things users shouldn’t see, all we need to do is recognize them and remove them.</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Examples include using computer vision for ad-blocking. Or for detecting phishing websites, that look like legitimate websites and try to trick you into entering your credentials. Another example is content takedown: so last year there was a terror attack in New Zealand, and many social media platforms were trying to prevent users from uploading a video filmed by the terrorist.</a:t>
            </a:r>
          </a:p>
          <a:p>
            <a:r>
              <a:rPr lang="en-US" dirty="0"/>
              <a:t>But traditionally, these problems haven’t been tackled with computer vision techniques, simply because existing techniques just didn’t work well enough.</a:t>
            </a:r>
          </a:p>
          <a:p>
            <a:r>
              <a:rPr lang="en-US" dirty="0"/>
              <a:t>With recent advances in deep learning, there’s a lot of hope that CV techniques could help make the web more secure.</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2</a:t>
            </a:fld>
            <a:endParaRPr lang="en-US" altLang="en-US"/>
          </a:p>
        </p:txBody>
      </p:sp>
    </p:spTree>
    <p:extLst>
      <p:ext uri="{BB962C8B-B14F-4D97-AF65-F5344CB8AC3E}">
        <p14:creationId xmlns:p14="http://schemas.microsoft.com/office/powerpoint/2010/main" val="3132561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I was quite surprised to find out that screenshot sharing is actually already a thing!</a:t>
            </a:r>
          </a:p>
          <a:p>
            <a:r>
              <a:rPr lang="en-US" dirty="0"/>
              <a:t>For instance, Avast’s antivirus phishing detection pipeline involves taking screenshots from pages you visit and sending these to the Avast servers.</a:t>
            </a:r>
          </a:p>
          <a:p>
            <a:r>
              <a:rPr lang="en-US" dirty="0"/>
              <a:t>There, some ML models will compare the screenshot to a database of screenshots from popular websites, to detect if you’re </a:t>
            </a:r>
            <a:r>
              <a:rPr lang="en-US" dirty="0" err="1"/>
              <a:t>visitng</a:t>
            </a:r>
            <a:r>
              <a:rPr lang="en-US" dirty="0"/>
              <a:t> a page that is masquerading as another.</a:t>
            </a:r>
          </a:p>
          <a:p>
            <a:r>
              <a:rPr lang="en-US" dirty="0"/>
              <a:t>And there’s a bunch of other companies, for example </a:t>
            </a:r>
            <a:r>
              <a:rPr lang="en-US" dirty="0" err="1"/>
              <a:t>phish.ai</a:t>
            </a:r>
            <a:r>
              <a:rPr lang="en-US" dirty="0"/>
              <a:t>, that propose a similar approach.</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20</a:t>
            </a:fld>
            <a:endParaRPr lang="en-US" altLang="en-US"/>
          </a:p>
        </p:txBody>
      </p:sp>
    </p:spTree>
    <p:extLst>
      <p:ext uri="{BB962C8B-B14F-4D97-AF65-F5344CB8AC3E}">
        <p14:creationId xmlns:p14="http://schemas.microsoft.com/office/powerpoint/2010/main" val="1638615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as a security and privacy researcher, this seems like a huge can of worms.</a:t>
            </a:r>
          </a:p>
          <a:p>
            <a:r>
              <a:rPr lang="en-US" dirty="0"/>
              <a:t>So before I conclude, I’ll leave you with some research questions that I find interesting in this space of visual anti-phishing.</a:t>
            </a:r>
          </a:p>
          <a:p>
            <a:r>
              <a:rPr lang="en-US" dirty="0"/>
              <a:t>Firstly, I wonder how well visual anti-phishing really works. Can modern computer vision actually achieve low enough error rates for this to work in practice? Beyond that, there’s interesting human studies about how good phishing websites have to look to actually fool users. </a:t>
            </a:r>
          </a:p>
          <a:p>
            <a:r>
              <a:rPr lang="en-US" dirty="0"/>
              <a:t>And then, assuming that visual anti-phishing does indeed work, well there’s the question on whether you could evade such a system using black-box attack techniques</a:t>
            </a:r>
          </a:p>
          <a:p>
            <a:r>
              <a:rPr lang="en-US" dirty="0"/>
              <a:t>And then of course there’s this annoying privacy aspect. So it would be very cool to understand how risky this approach of sharing website screenshots really is, what type of sensitive data could get exfiltrated this way. Given what we know about unintended memorization in neural networks, it’s even possible that data from these sensitive screenshots could then be extracted by interacting with a trained model.</a:t>
            </a:r>
          </a:p>
          <a:p>
            <a:endParaRPr lang="en-US" dirty="0"/>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21</a:t>
            </a:fld>
            <a:endParaRPr lang="en-US" altLang="en-US"/>
          </a:p>
        </p:txBody>
      </p:sp>
    </p:spTree>
    <p:extLst>
      <p:ext uri="{BB962C8B-B14F-4D97-AF65-F5344CB8AC3E}">
        <p14:creationId xmlns:p14="http://schemas.microsoft.com/office/powerpoint/2010/main" val="3695297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brings me to the end of my talk.</a:t>
            </a:r>
          </a:p>
          <a:p>
            <a:r>
              <a:rPr lang="en-US" dirty="0"/>
              <a:t>I hope I’ll have convinced you that running computer vision models, or really any machine learning models, on user devices is a bad idea for web security, because these models are so easy to fool.</a:t>
            </a:r>
          </a:p>
          <a:p>
            <a:r>
              <a:rPr lang="en-US" dirty="0"/>
              <a:t>And on the flip side, moving these security-sensitive computer vision models to the cloud just trades one problem for another, since now you’re introducing a really nasty privacy leak.</a:t>
            </a:r>
          </a:p>
          <a:p>
            <a:r>
              <a:rPr lang="en-US" dirty="0"/>
              <a:t>And this is why I believe that currently, computer vision just doesn’t have a place in modern web security.</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22</a:t>
            </a:fld>
            <a:endParaRPr lang="en-US" altLang="en-US"/>
          </a:p>
        </p:txBody>
      </p:sp>
    </p:spTree>
    <p:extLst>
      <p:ext uri="{BB962C8B-B14F-4D97-AF65-F5344CB8AC3E}">
        <p14:creationId xmlns:p14="http://schemas.microsoft.com/office/powerpoint/2010/main" val="2572080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thesis of this talk is that this is not the case, and that computer vision won’t help computer security, and in some cases makes things worse.</a:t>
            </a:r>
          </a:p>
          <a:p>
            <a:r>
              <a:rPr lang="en-US" dirty="0"/>
              <a:t>In a first part, I’ll talk about why executing computer vision models on the client-side is not going to be very helpful from a security perspective.</a:t>
            </a:r>
          </a:p>
          <a:p>
            <a:r>
              <a:rPr lang="en-US" dirty="0"/>
              <a:t>Here by client-side, I mean the the ML model is shipped to every user who then executes the model locally.</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3</a:t>
            </a:fld>
            <a:endParaRPr lang="en-US" altLang="en-US"/>
          </a:p>
        </p:txBody>
      </p:sp>
    </p:spTree>
    <p:extLst>
      <p:ext uri="{BB962C8B-B14F-4D97-AF65-F5344CB8AC3E}">
        <p14:creationId xmlns:p14="http://schemas.microsoft.com/office/powerpoint/2010/main" val="3806982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 driving example, I’ll be using ad block software. The results here are mainly taken from this CCS paper with Pascal, Gili, Giancarlo and Dan</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4</a:t>
            </a:fld>
            <a:endParaRPr lang="en-US" altLang="en-US"/>
          </a:p>
        </p:txBody>
      </p:sp>
    </p:spTree>
    <p:extLst>
      <p:ext uri="{BB962C8B-B14F-4D97-AF65-F5344CB8AC3E}">
        <p14:creationId xmlns:p14="http://schemas.microsoft.com/office/powerpoint/2010/main" val="4267459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why would one use computer vision for ad-blocking?</a:t>
            </a:r>
          </a:p>
          <a:p>
            <a:r>
              <a:rPr lang="en-US" dirty="0"/>
              <a:t>Consider Facebook. A few years, they restructured their page so that Ads and non-ads look essentially identical from a structural perspective. </a:t>
            </a:r>
          </a:p>
          <a:p>
            <a:r>
              <a:rPr lang="en-US" dirty="0"/>
              <a:t>The HTML code is nearly the same in both cases, the data is loaded from the same URLs, etc. So all these signals, that ad-blockers traditionally relied on, are no longer useful.</a:t>
            </a:r>
          </a:p>
          <a:p>
            <a:r>
              <a:rPr lang="en-US" dirty="0"/>
              <a:t>In fact, the only difference between ads and non-ads on FB is their visual content, as well as a small ad-disclosure in the top left corner.</a:t>
            </a:r>
          </a:p>
          <a:p>
            <a:r>
              <a:rPr lang="en-US" dirty="0"/>
              <a:t>And such visual ad-disclosures have become quite common in the industry.</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5</a:t>
            </a:fld>
            <a:endParaRPr lang="en-US" altLang="en-US"/>
          </a:p>
        </p:txBody>
      </p:sp>
    </p:spTree>
    <p:extLst>
      <p:ext uri="{BB962C8B-B14F-4D97-AF65-F5344CB8AC3E}">
        <p14:creationId xmlns:p14="http://schemas.microsoft.com/office/powerpoint/2010/main" val="2002270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might still wonder then, why do we need computer vision for this. Why not just detect these ad-disclosures programmatically?</a:t>
            </a:r>
          </a:p>
          <a:p>
            <a:r>
              <a:rPr lang="en-US" dirty="0"/>
              <a:t>So first of all, many ads simply don’t have such visual disclosures, as there is no legal requirement to use them.</a:t>
            </a:r>
          </a:p>
          <a:p>
            <a:r>
              <a:rPr lang="en-US" dirty="0"/>
              <a:t>And when these ad disclosures are being used, publishers and ad networks aren’t going to make it easy for ad-blockers to detect the.</a:t>
            </a:r>
          </a:p>
          <a:p>
            <a:r>
              <a:rPr lang="en-US" dirty="0"/>
              <a:t>For example here on the left if a piece of HTML code that Facebook uses to generate its Sponsored tag. </a:t>
            </a:r>
          </a:p>
          <a:p>
            <a:r>
              <a:rPr lang="en-US" dirty="0"/>
              <a:t>It uses a bunch of HTML and CSS obfuscation techniques to make it hard to detect the tag when crawling through the page’s HTML. </a:t>
            </a:r>
          </a:p>
          <a:p>
            <a:r>
              <a:rPr lang="en-US" dirty="0"/>
              <a:t>If you look at FB now this might look different, because they dynamically change this between users and over time.</a:t>
            </a:r>
          </a:p>
          <a:p>
            <a:r>
              <a:rPr lang="en-US" dirty="0"/>
              <a:t>And for about a year now, the users of the </a:t>
            </a:r>
            <a:r>
              <a:rPr lang="en-US" dirty="0" err="1"/>
              <a:t>uBlock</a:t>
            </a:r>
            <a:r>
              <a:rPr lang="en-US" dirty="0"/>
              <a:t> origin ad blocker have been trying to come up with filters to block </a:t>
            </a:r>
            <a:r>
              <a:rPr lang="en-US" dirty="0" err="1"/>
              <a:t>facebook</a:t>
            </a:r>
            <a:r>
              <a:rPr lang="en-US" dirty="0"/>
              <a:t> ads. Judging by their </a:t>
            </a:r>
            <a:r>
              <a:rPr lang="en-US" dirty="0" err="1"/>
              <a:t>github</a:t>
            </a:r>
            <a:r>
              <a:rPr lang="en-US" dirty="0"/>
              <a:t> issue tracker, a new rule has to be deployed every couple of days. And the same holds for other ad disclosures.</a:t>
            </a:r>
          </a:p>
          <a:p>
            <a:r>
              <a:rPr lang="en-US" dirty="0"/>
              <a:t>But crucially, these obfuscation techniques are constrained by the fact that the human user should still see and recognize the ad disclosure.</a:t>
            </a:r>
          </a:p>
          <a:p>
            <a:endParaRPr lang="en-US" dirty="0"/>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6</a:t>
            </a:fld>
            <a:endParaRPr lang="en-US" altLang="en-US"/>
          </a:p>
        </p:txBody>
      </p:sp>
    </p:spTree>
    <p:extLst>
      <p:ext uri="{BB962C8B-B14F-4D97-AF65-F5344CB8AC3E}">
        <p14:creationId xmlns:p14="http://schemas.microsoft.com/office/powerpoint/2010/main" val="1968301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this insight is what prompted </a:t>
            </a:r>
            <a:r>
              <a:rPr lang="en-US" dirty="0" err="1"/>
              <a:t>Storey</a:t>
            </a:r>
            <a:r>
              <a:rPr lang="en-US" dirty="0"/>
              <a:t> and his co-authors at Princeton to propose Perceptual ad-blocking a few years ago.</a:t>
            </a:r>
          </a:p>
          <a:p>
            <a:r>
              <a:rPr lang="en-US" dirty="0"/>
              <a:t>Their main idea was to explicitly ignore all the features traditionally used by filter lists, and instead emulate the way in which humans recognize ads using computer vision techniques.</a:t>
            </a:r>
          </a:p>
          <a:p>
            <a:r>
              <a:rPr lang="en-US" dirty="0"/>
              <a:t>And since then, commercial players like </a:t>
            </a:r>
            <a:r>
              <a:rPr lang="en-US" dirty="0" err="1"/>
              <a:t>Adblock</a:t>
            </a:r>
            <a:r>
              <a:rPr lang="en-US" dirty="0"/>
              <a:t> Plus and Brave have taken this a step further and started looking into the possibility of integrating neural networks into their ad-blocking pipelines.</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7</a:t>
            </a:fld>
            <a:endParaRPr lang="en-US" altLang="en-US"/>
          </a:p>
        </p:txBody>
      </p:sp>
    </p:spTree>
    <p:extLst>
      <p:ext uri="{BB962C8B-B14F-4D97-AF65-F5344CB8AC3E}">
        <p14:creationId xmlns:p14="http://schemas.microsoft.com/office/powerpoint/2010/main" val="1472469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idea would be great, if not for a tiny issue with current computer vision systems: they quite simply don’t work in adversarial environments</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8</a:t>
            </a:fld>
            <a:endParaRPr lang="en-US" altLang="en-US"/>
          </a:p>
        </p:txBody>
      </p:sp>
    </p:spTree>
    <p:extLst>
      <p:ext uri="{BB962C8B-B14F-4D97-AF65-F5344CB8AC3E}">
        <p14:creationId xmlns:p14="http://schemas.microsoft.com/office/powerpoint/2010/main" val="1278886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in our paper, we show that all proposed techniques for perceptual ad-blocking completely fail when attacked with adversarial examples</a:t>
            </a:r>
          </a:p>
        </p:txBody>
      </p:sp>
      <p:sp>
        <p:nvSpPr>
          <p:cNvPr id="4" name="Slide Number Placeholder 3"/>
          <p:cNvSpPr>
            <a:spLocks noGrp="1"/>
          </p:cNvSpPr>
          <p:nvPr>
            <p:ph type="sldNum" sz="quarter" idx="5"/>
          </p:nvPr>
        </p:nvSpPr>
        <p:spPr/>
        <p:txBody>
          <a:bodyPr/>
          <a:lstStyle/>
          <a:p>
            <a:fld id="{AF4D1640-894C-2743-A05F-0E57BD1863CB}" type="slidenum">
              <a:rPr lang="en-US" altLang="en-US" smtClean="0"/>
              <a:pPr/>
              <a:t>9</a:t>
            </a:fld>
            <a:endParaRPr lang="en-US" altLang="en-US"/>
          </a:p>
        </p:txBody>
      </p:sp>
    </p:spTree>
    <p:extLst>
      <p:ext uri="{BB962C8B-B14F-4D97-AF65-F5344CB8AC3E}">
        <p14:creationId xmlns:p14="http://schemas.microsoft.com/office/powerpoint/2010/main" val="11588937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8EAD9E-72A3-944E-A035-9843ED4851EB}"/>
              </a:ext>
            </a:extLst>
          </p:cNvPr>
          <p:cNvSpPr>
            <a:spLocks noChangeArrowheads="1"/>
          </p:cNvSpPr>
          <p:nvPr/>
        </p:nvSpPr>
        <p:spPr bwMode="auto">
          <a:xfrm>
            <a:off x="1" y="4807744"/>
            <a:ext cx="9155113" cy="342900"/>
          </a:xfrm>
          <a:prstGeom prst="rect">
            <a:avLst/>
          </a:prstGeom>
          <a:solidFill>
            <a:srgbClr val="8C1515"/>
          </a:solidFill>
          <a:ln w="9525">
            <a:solidFill>
              <a:srgbClr val="8C1515"/>
            </a:solidFill>
            <a:miter lim="800000"/>
            <a:headEnd/>
            <a:tailEnd/>
          </a:ln>
          <a:effectLst>
            <a:outerShdw blurRad="38100" dist="25401" dir="2700000" algn="br" rotWithShape="0">
              <a:srgbClr val="808080">
                <a:alpha val="59999"/>
              </a:srgbClr>
            </a:outerShdw>
          </a:effectLst>
        </p:spPr>
        <p:txBody>
          <a:bodyPr anchor="ctr"/>
          <a:lstStyle/>
          <a:p>
            <a:pPr algn="ctr" fontAlgn="auto">
              <a:spcBef>
                <a:spcPts val="0"/>
              </a:spcBef>
              <a:spcAft>
                <a:spcPts val="0"/>
              </a:spcAft>
              <a:defRPr/>
            </a:pPr>
            <a:endParaRPr lang="en-US" sz="1800" dirty="0">
              <a:solidFill>
                <a:schemeClr val="lt1"/>
              </a:solidFill>
              <a:latin typeface="Arial"/>
              <a:ea typeface="+mn-ea"/>
            </a:endParaRPr>
          </a:p>
        </p:txBody>
      </p:sp>
      <p:pic>
        <p:nvPicPr>
          <p:cNvPr id="6" name="Picture 14" title="Stanford University">
            <a:extLst>
              <a:ext uri="{FF2B5EF4-FFF2-40B4-BE49-F238E27FC236}">
                <a16:creationId xmlns:a16="http://schemas.microsoft.com/office/drawing/2014/main" id="{7AB35320-660C-3448-ADB5-E97F4C32A54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1664" y="4882754"/>
            <a:ext cx="1819275" cy="167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200" y="1797875"/>
            <a:ext cx="8229600" cy="618473"/>
          </a:xfrm>
          <a:prstGeom prst="rect">
            <a:avLst/>
          </a:prstGeom>
        </p:spPr>
        <p:txBody>
          <a:bodyPr>
            <a:noAutofit/>
          </a:bodyPr>
          <a:lstStyle>
            <a:lvl1pPr algn="ctr">
              <a:defRPr sz="3600">
                <a:solidFill>
                  <a:schemeClr val="tx1"/>
                </a:solidFill>
              </a:defRPr>
            </a:lvl1pPr>
          </a:lstStyle>
          <a:p>
            <a:r>
              <a:rPr lang="en-US"/>
              <a:t>Click to edit Master title style</a:t>
            </a:r>
            <a:endParaRPr lang="en-US" dirty="0"/>
          </a:p>
        </p:txBody>
      </p:sp>
      <p:sp>
        <p:nvSpPr>
          <p:cNvPr id="12" name="Text Placeholder 33"/>
          <p:cNvSpPr>
            <a:spLocks noGrp="1"/>
          </p:cNvSpPr>
          <p:nvPr>
            <p:ph type="body" sz="quarter" idx="18"/>
          </p:nvPr>
        </p:nvSpPr>
        <p:spPr>
          <a:xfrm>
            <a:off x="1603375" y="3599022"/>
            <a:ext cx="6059488" cy="20574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a:t>Edit Master text styles</a:t>
            </a:r>
          </a:p>
        </p:txBody>
      </p:sp>
      <p:sp>
        <p:nvSpPr>
          <p:cNvPr id="13" name="Subtitle 2"/>
          <p:cNvSpPr>
            <a:spLocks noGrp="1"/>
          </p:cNvSpPr>
          <p:nvPr>
            <p:ph type="subTitle" idx="1"/>
          </p:nvPr>
        </p:nvSpPr>
        <p:spPr>
          <a:xfrm>
            <a:off x="457200" y="2416348"/>
            <a:ext cx="8229600" cy="461897"/>
          </a:xfrm>
          <a:prstGeom prst="rect">
            <a:avLst/>
          </a:prstGeom>
        </p:spPr>
        <p:txBody>
          <a:bodyPr>
            <a:noAutofit/>
          </a:bodyPr>
          <a:lstStyle>
            <a:lvl1pPr marL="0" indent="0" algn="ctr">
              <a:buNone/>
              <a:defRPr sz="2000" cap="none" spc="300" baseline="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2782988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Content Placeholder 6"/>
          <p:cNvSpPr>
            <a:spLocks noGrp="1"/>
          </p:cNvSpPr>
          <p:nvPr>
            <p:ph sz="quarter" idx="10" hasCustomPrompt="1"/>
          </p:nvPr>
        </p:nvSpPr>
        <p:spPr>
          <a:xfrm>
            <a:off x="955679" y="1172818"/>
            <a:ext cx="7700963" cy="3494909"/>
          </a:xfrm>
        </p:spPr>
        <p:txBody>
          <a:bodyPr/>
          <a:lstStyle>
            <a:lvl1pPr marL="457200" indent="-457200">
              <a:buClr>
                <a:schemeClr val="tx1"/>
              </a:buClr>
              <a:buFont typeface="Arial" panose="020B0604020202020204" pitchFamily="34" charset="0"/>
              <a:buChar char="•"/>
              <a:defRPr sz="2800" baseline="0"/>
            </a:lvl1pPr>
            <a:lvl2pPr marL="457200" indent="-457200">
              <a:buClr>
                <a:schemeClr val="bg2"/>
              </a:buClr>
              <a:buFont typeface="Wingdings" pitchFamily="2" charset="2"/>
              <a:buChar char="§"/>
              <a:defRPr sz="2400">
                <a:solidFill>
                  <a:schemeClr val="tx1"/>
                </a:solidFill>
                <a:latin typeface="Times New Roman" panose="02020603050405020304" pitchFamily="18" charset="0"/>
                <a:cs typeface="Times New Roman" panose="02020603050405020304" pitchFamily="18" charset="0"/>
              </a:defRPr>
            </a:lvl2pPr>
            <a:lvl3pPr marL="687388" indent="-342900">
              <a:buClr>
                <a:schemeClr val="bg2"/>
              </a:buClr>
              <a:buFont typeface="System Font Regular"/>
              <a:buChar char="&gt;"/>
              <a:defRPr sz="2000">
                <a:solidFill>
                  <a:schemeClr val="tx1"/>
                </a:solidFill>
                <a:latin typeface="Times New Roman" panose="02020603050405020304" pitchFamily="18" charset="0"/>
                <a:cs typeface="Times New Roman" panose="02020603050405020304" pitchFamily="18" charset="0"/>
              </a:defRPr>
            </a:lvl3pPr>
            <a:lvl4pPr marL="1030287" indent="-342900">
              <a:buClr>
                <a:schemeClr val="bg2"/>
              </a:buClr>
              <a:buFont typeface="System Font Regular"/>
              <a:buChar char="-"/>
              <a:defRPr sz="1800">
                <a:solidFill>
                  <a:schemeClr val="tx1"/>
                </a:solidFill>
                <a:latin typeface="Times New Roman" panose="02020603050405020304" pitchFamily="18" charset="0"/>
                <a:cs typeface="Times New Roman" panose="02020603050405020304" pitchFamily="18" charset="0"/>
              </a:defRPr>
            </a:lvl4pPr>
            <a:lvl5pPr marL="1258888" indent="-227013">
              <a:buClr>
                <a:schemeClr val="tx1"/>
              </a:buClr>
              <a:buFont typeface="Arial" panose="020B0604020202020204" pitchFamily="34" charset="0"/>
              <a:buChar char="•"/>
              <a:defRPr sz="1600">
                <a:solidFill>
                  <a:schemeClr val="tx1"/>
                </a:solidFill>
                <a:latin typeface="Times New Roman" panose="02020603050405020304" pitchFamily="18" charset="0"/>
                <a:cs typeface="Times New Roman" panose="02020603050405020304" pitchFamily="18" charset="0"/>
              </a:defRPr>
            </a:lvl5pPr>
          </a:lstStyle>
          <a:p>
            <a:pPr lvl="1"/>
            <a:r>
              <a:rPr lang="en-US" dirty="0"/>
              <a:t>First level</a:t>
            </a:r>
          </a:p>
          <a:p>
            <a:pPr lvl="2"/>
            <a:r>
              <a:rPr lang="en-US" dirty="0"/>
              <a:t>Second level</a:t>
            </a:r>
          </a:p>
          <a:p>
            <a:pPr lvl="3"/>
            <a:r>
              <a:rPr lang="en-US" dirty="0"/>
              <a:t>Third level</a:t>
            </a:r>
          </a:p>
          <a:p>
            <a:pPr lvl="4"/>
            <a:r>
              <a:rPr lang="en-US" dirty="0"/>
              <a:t>Fourth level</a:t>
            </a:r>
          </a:p>
          <a:p>
            <a:pPr lvl="1"/>
            <a:endParaRPr lang="en-US" dirty="0"/>
          </a:p>
        </p:txBody>
      </p:sp>
      <p:sp>
        <p:nvSpPr>
          <p:cNvPr id="6" name="Slide Number Placeholder 4">
            <a:extLst>
              <a:ext uri="{FF2B5EF4-FFF2-40B4-BE49-F238E27FC236}">
                <a16:creationId xmlns:a16="http://schemas.microsoft.com/office/drawing/2014/main" id="{F518E6B2-4DD5-C846-9A29-96DC3EA622E3}"/>
              </a:ext>
            </a:extLst>
          </p:cNvPr>
          <p:cNvSpPr>
            <a:spLocks noGrp="1"/>
          </p:cNvSpPr>
          <p:nvPr>
            <p:ph type="sldNum" sz="quarter" idx="4"/>
          </p:nvPr>
        </p:nvSpPr>
        <p:spPr>
          <a:xfrm>
            <a:off x="8274513" y="4870848"/>
            <a:ext cx="846137" cy="272653"/>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898989"/>
                </a:solidFill>
                <a:latin typeface="Cambria" panose="02040503050406030204" pitchFamily="18" charset="0"/>
              </a:defRPr>
            </a:lvl1pPr>
          </a:lstStyle>
          <a:p>
            <a:fld id="{AC13E6D5-74F7-484E-B15D-5FF0E9020B73}" type="slidenum">
              <a:rPr lang="en-US" altLang="en-US" smtClean="0"/>
              <a:pPr/>
              <a:t>‹#›</a:t>
            </a:fld>
            <a:endParaRPr lang="en-US" altLang="en-US" dirty="0"/>
          </a:p>
        </p:txBody>
      </p:sp>
      <p:sp>
        <p:nvSpPr>
          <p:cNvPr id="2" name="Title 1"/>
          <p:cNvSpPr>
            <a:spLocks noGrp="1"/>
          </p:cNvSpPr>
          <p:nvPr>
            <p:ph type="title"/>
          </p:nvPr>
        </p:nvSpPr>
        <p:spPr>
          <a:xfrm>
            <a:off x="948779" y="147967"/>
            <a:ext cx="7707862" cy="488024"/>
          </a:xfrm>
          <a:prstGeom prst="rect">
            <a:avLst/>
          </a:prstGeom>
        </p:spPr>
        <p:txBody>
          <a:bodyPr/>
          <a:lstStyle>
            <a:lvl1pPr algn="l">
              <a:defRPr sz="3200">
                <a:solidFill>
                  <a:schemeClr val="bg1"/>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61748137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a:extLst>
              <a:ext uri="{FF2B5EF4-FFF2-40B4-BE49-F238E27FC236}">
                <a16:creationId xmlns:a16="http://schemas.microsoft.com/office/drawing/2014/main" id="{263CDD7B-BE96-124A-A054-CD26BE013BBD}"/>
              </a:ext>
            </a:extLst>
          </p:cNvPr>
          <p:cNvSpPr txBox="1">
            <a:spLocks/>
          </p:cNvSpPr>
          <p:nvPr/>
        </p:nvSpPr>
        <p:spPr>
          <a:xfrm>
            <a:off x="60325" y="8335"/>
            <a:ext cx="457200" cy="457200"/>
          </a:xfrm>
          <a:prstGeom prst="rect">
            <a:avLst/>
          </a:prstGeom>
        </p:spPr>
        <p:txBody>
          <a:bodyPr wrap="none" lIns="45720" tIns="0" rIns="45720" bIns="0" anchor="ctr" anchorCtr="1"/>
          <a:lstStyle>
            <a:lvl1pPr eaLnBrk="0" hangingPunct="0">
              <a:defRPr sz="2400">
                <a:solidFill>
                  <a:schemeClr val="tx1"/>
                </a:solidFill>
                <a:latin typeface="Source Sans Pro" charset="0"/>
                <a:ea typeface="ＭＳ Ｐゴシック" panose="020B0600070205080204" pitchFamily="34" charset="-128"/>
              </a:defRPr>
            </a:lvl1pPr>
            <a:lvl2pPr marL="742950" indent="-285750" eaLnBrk="0" hangingPunct="0">
              <a:defRPr sz="2400">
                <a:solidFill>
                  <a:schemeClr val="tx1"/>
                </a:solidFill>
                <a:latin typeface="Source Sans Pro" charset="0"/>
                <a:ea typeface="ＭＳ Ｐゴシック" panose="020B0600070205080204" pitchFamily="34" charset="-128"/>
              </a:defRPr>
            </a:lvl2pPr>
            <a:lvl3pPr marL="1143000" indent="-228600" eaLnBrk="0" hangingPunct="0">
              <a:defRPr sz="2400">
                <a:solidFill>
                  <a:schemeClr val="tx1"/>
                </a:solidFill>
                <a:latin typeface="Source Sans Pro" charset="0"/>
                <a:ea typeface="ＭＳ Ｐゴシック" panose="020B0600070205080204" pitchFamily="34" charset="-128"/>
              </a:defRPr>
            </a:lvl3pPr>
            <a:lvl4pPr marL="1600200" indent="-228600" eaLnBrk="0" hangingPunct="0">
              <a:defRPr sz="2400">
                <a:solidFill>
                  <a:schemeClr val="tx1"/>
                </a:solidFill>
                <a:latin typeface="Source Sans Pro" charset="0"/>
                <a:ea typeface="ＭＳ Ｐゴシック" panose="020B0600070205080204" pitchFamily="34" charset="-128"/>
              </a:defRPr>
            </a:lvl4pPr>
            <a:lvl5pPr marL="2057400" indent="-228600" eaLnBrk="0" hangingPunct="0">
              <a:defRPr sz="2400">
                <a:solidFill>
                  <a:schemeClr val="tx1"/>
                </a:solidFill>
                <a:latin typeface="Source Sans Pro"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9pPr>
          </a:lstStyle>
          <a:p>
            <a:pPr algn="ctr" eaLnBrk="1" hangingPunct="1"/>
            <a:fld id="{E5C1A5D3-D414-0847-B000-D37850D384AC}" type="slidenum">
              <a:rPr lang="en-US" altLang="en-US" sz="1000">
                <a:solidFill>
                  <a:srgbClr val="7F7F7F"/>
                </a:solidFill>
                <a:latin typeface="Arial" panose="020B0604020202020204" pitchFamily="34" charset="0"/>
              </a:rPr>
              <a:pPr algn="ctr" eaLnBrk="1" hangingPunct="1"/>
              <a:t>‹#›</a:t>
            </a:fld>
            <a:endParaRPr lang="en-US" altLang="en-US" sz="1000">
              <a:solidFill>
                <a:srgbClr val="7F7F7F"/>
              </a:solidFill>
              <a:latin typeface="Arial" panose="020B0604020202020204" pitchFamily="34" charset="0"/>
            </a:endParaRPr>
          </a:p>
        </p:txBody>
      </p:sp>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29" y="908685"/>
            <a:ext cx="3787775"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p:cNvSpPr>
            <a:spLocks noGrp="1"/>
          </p:cNvSpPr>
          <p:nvPr>
            <p:ph sz="quarter" idx="11"/>
          </p:nvPr>
        </p:nvSpPr>
        <p:spPr>
          <a:xfrm>
            <a:off x="4876800" y="908685"/>
            <a:ext cx="3779838"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028069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908686"/>
            <a:ext cx="7707862" cy="1816607"/>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29" y="2841314"/>
            <a:ext cx="7707313" cy="1816607"/>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618446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29" y="908685"/>
            <a:ext cx="3787775" cy="3759042"/>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1"/>
          </p:nvPr>
        </p:nvSpPr>
        <p:spPr>
          <a:xfrm>
            <a:off x="4876800" y="908687"/>
            <a:ext cx="3779838"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2"/>
          </p:nvPr>
        </p:nvSpPr>
        <p:spPr>
          <a:xfrm>
            <a:off x="4876800" y="2837497"/>
            <a:ext cx="3779838" cy="1830230"/>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5432428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dirty="0"/>
              <a:t>Click to edit Master title style</a:t>
            </a:r>
          </a:p>
        </p:txBody>
      </p:sp>
      <p:sp>
        <p:nvSpPr>
          <p:cNvPr id="4" name="Content Placeholder 3"/>
          <p:cNvSpPr>
            <a:spLocks noGrp="1"/>
          </p:cNvSpPr>
          <p:nvPr>
            <p:ph sz="quarter" idx="10"/>
          </p:nvPr>
        </p:nvSpPr>
        <p:spPr>
          <a:xfrm>
            <a:off x="949329" y="908687"/>
            <a:ext cx="3787775" cy="1823085"/>
          </a:xfrm>
        </p:spPr>
        <p:txBody>
          <a:bodyPr/>
          <a:lstStyle>
            <a:lvl1pPr>
              <a:defRPr sz="1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11"/>
          </p:nvPr>
        </p:nvSpPr>
        <p:spPr>
          <a:xfrm>
            <a:off x="955679" y="2840613"/>
            <a:ext cx="3781425" cy="1827114"/>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2"/>
          </p:nvPr>
        </p:nvSpPr>
        <p:spPr>
          <a:xfrm>
            <a:off x="4876800" y="908687"/>
            <a:ext cx="3779838" cy="1823085"/>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3"/>
          </p:nvPr>
        </p:nvSpPr>
        <p:spPr>
          <a:xfrm>
            <a:off x="4876800" y="2840613"/>
            <a:ext cx="3779838" cy="1827114"/>
          </a:xfrm>
        </p:spPr>
        <p:txBody>
          <a:bodyPr/>
          <a:lstStyle>
            <a:lvl1pPr>
              <a:defRPr sz="16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05253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6DC734-7D37-F14F-8802-CED2863F8C17}"/>
              </a:ext>
            </a:extLst>
          </p:cNvPr>
          <p:cNvSpPr>
            <a:spLocks noChangeArrowheads="1"/>
          </p:cNvSpPr>
          <p:nvPr/>
        </p:nvSpPr>
        <p:spPr bwMode="auto">
          <a:xfrm>
            <a:off x="1" y="4807744"/>
            <a:ext cx="9155113" cy="342900"/>
          </a:xfrm>
          <a:prstGeom prst="rect">
            <a:avLst/>
          </a:prstGeom>
          <a:solidFill>
            <a:srgbClr val="8C1515"/>
          </a:solidFill>
          <a:ln w="9525">
            <a:solidFill>
              <a:srgbClr val="8C1515"/>
            </a:solidFill>
            <a:miter lim="800000"/>
            <a:headEnd/>
            <a:tailEnd/>
          </a:ln>
          <a:effectLst>
            <a:outerShdw blurRad="38100" dist="25401" dir="2700000" algn="br" rotWithShape="0">
              <a:srgbClr val="808080">
                <a:alpha val="59999"/>
              </a:srgbClr>
            </a:outerShdw>
          </a:effectLst>
        </p:spPr>
        <p:txBody>
          <a:bodyPr anchor="ctr"/>
          <a:lstStyle/>
          <a:p>
            <a:pPr algn="ctr" fontAlgn="auto">
              <a:spcBef>
                <a:spcPts val="0"/>
              </a:spcBef>
              <a:spcAft>
                <a:spcPts val="0"/>
              </a:spcAft>
              <a:defRPr/>
            </a:pPr>
            <a:endParaRPr lang="en-US" sz="1800" dirty="0">
              <a:solidFill>
                <a:schemeClr val="lt1"/>
              </a:solidFill>
              <a:latin typeface="Arial"/>
              <a:ea typeface="+mn-ea"/>
            </a:endParaRPr>
          </a:p>
        </p:txBody>
      </p:sp>
      <p:pic>
        <p:nvPicPr>
          <p:cNvPr id="6" name="Picture 14" title="Stanford University">
            <a:extLst>
              <a:ext uri="{FF2B5EF4-FFF2-40B4-BE49-F238E27FC236}">
                <a16:creationId xmlns:a16="http://schemas.microsoft.com/office/drawing/2014/main" id="{C1671D62-0EF5-6A4D-A401-1D76F60E99B6}"/>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0075" y="4882754"/>
            <a:ext cx="1817688" cy="167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title"/>
          </p:nvPr>
        </p:nvSpPr>
        <p:spPr>
          <a:xfrm>
            <a:off x="1603379" y="1538765"/>
            <a:ext cx="2954337" cy="925830"/>
          </a:xfrm>
          <a:prstGeom prst="rect">
            <a:avLst/>
          </a:prstGeom>
        </p:spPr>
        <p:txBody>
          <a:bodyPr/>
          <a:lstStyle>
            <a:lvl1pPr algn="r">
              <a:defRPr sz="20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79" y="2571750"/>
            <a:ext cx="2954337" cy="932975"/>
          </a:xfrm>
          <a:prstGeom prst="rect">
            <a:avLst/>
          </a:prstGeom>
        </p:spPr>
        <p:txBody>
          <a:bodyPr/>
          <a:lstStyle>
            <a:lvl1pPr marL="0" indent="0" algn="r">
              <a:buNone/>
              <a:defRPr sz="1200" cap="all" spc="300">
                <a:solidFill>
                  <a:srgbClr val="A400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Picture Placeholder 16"/>
          <p:cNvSpPr>
            <a:spLocks noGrp="1"/>
          </p:cNvSpPr>
          <p:nvPr>
            <p:ph type="pic" sz="quarter" idx="13"/>
          </p:nvPr>
        </p:nvSpPr>
        <p:spPr>
          <a:xfrm>
            <a:off x="4665662" y="1535112"/>
            <a:ext cx="1951038" cy="1951038"/>
          </a:xfrm>
          <a:prstGeom prst="rect">
            <a:avLst/>
          </a:prstGeom>
          <a:blipFill rotWithShape="1">
            <a:blip r:embed="rId3" cstate="screen">
              <a:extLst>
                <a:ext uri="{28A0092B-C50C-407E-A947-70E740481C1C}">
                  <a14:useLocalDpi xmlns:a14="http://schemas.microsoft.com/office/drawing/2010/main"/>
                </a:ext>
              </a:extLst>
            </a:blip>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buNone/>
              <a:defRPr sz="1200"/>
            </a:lvl1pPr>
          </a:lstStyle>
          <a:p>
            <a:pPr lvl="0"/>
            <a:r>
              <a:rPr lang="en-US" noProof="0"/>
              <a:t>Click icon to add picture</a:t>
            </a:r>
            <a:endParaRPr lang="en-US" noProof="0" dirty="0"/>
          </a:p>
        </p:txBody>
      </p:sp>
    </p:spTree>
    <p:extLst>
      <p:ext uri="{BB962C8B-B14F-4D97-AF65-F5344CB8AC3E}">
        <p14:creationId xmlns:p14="http://schemas.microsoft.com/office/powerpoint/2010/main" val="246538513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7" name="Content Placeholder 6"/>
          <p:cNvSpPr>
            <a:spLocks noGrp="1"/>
          </p:cNvSpPr>
          <p:nvPr>
            <p:ph sz="quarter" idx="10"/>
          </p:nvPr>
        </p:nvSpPr>
        <p:spPr>
          <a:xfrm>
            <a:off x="955679" y="908685"/>
            <a:ext cx="7700963" cy="37590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423107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Slide Number Placeholder 22">
            <a:extLst>
              <a:ext uri="{FF2B5EF4-FFF2-40B4-BE49-F238E27FC236}">
                <a16:creationId xmlns:a16="http://schemas.microsoft.com/office/drawing/2014/main" id="{A87051C5-A5E5-0D4E-9C4A-2382957B8D6F}"/>
              </a:ext>
            </a:extLst>
          </p:cNvPr>
          <p:cNvSpPr txBox="1">
            <a:spLocks/>
          </p:cNvSpPr>
          <p:nvPr/>
        </p:nvSpPr>
        <p:spPr>
          <a:xfrm>
            <a:off x="60325" y="8335"/>
            <a:ext cx="457200" cy="457200"/>
          </a:xfrm>
          <a:prstGeom prst="rect">
            <a:avLst/>
          </a:prstGeom>
        </p:spPr>
        <p:txBody>
          <a:bodyPr wrap="none" lIns="45720" tIns="0" rIns="45720" bIns="0" anchor="ctr" anchorCtr="1"/>
          <a:lstStyle>
            <a:lvl1pPr eaLnBrk="0" hangingPunct="0">
              <a:defRPr sz="2400">
                <a:solidFill>
                  <a:schemeClr val="tx1"/>
                </a:solidFill>
                <a:latin typeface="Source Sans Pro" charset="0"/>
                <a:ea typeface="ＭＳ Ｐゴシック" panose="020B0600070205080204" pitchFamily="34" charset="-128"/>
              </a:defRPr>
            </a:lvl1pPr>
            <a:lvl2pPr marL="742950" indent="-285750" eaLnBrk="0" hangingPunct="0">
              <a:defRPr sz="2400">
                <a:solidFill>
                  <a:schemeClr val="tx1"/>
                </a:solidFill>
                <a:latin typeface="Source Sans Pro" charset="0"/>
                <a:ea typeface="ＭＳ Ｐゴシック" panose="020B0600070205080204" pitchFamily="34" charset="-128"/>
              </a:defRPr>
            </a:lvl2pPr>
            <a:lvl3pPr marL="1143000" indent="-228600" eaLnBrk="0" hangingPunct="0">
              <a:defRPr sz="2400">
                <a:solidFill>
                  <a:schemeClr val="tx1"/>
                </a:solidFill>
                <a:latin typeface="Source Sans Pro" charset="0"/>
                <a:ea typeface="ＭＳ Ｐゴシック" panose="020B0600070205080204" pitchFamily="34" charset="-128"/>
              </a:defRPr>
            </a:lvl3pPr>
            <a:lvl4pPr marL="1600200" indent="-228600" eaLnBrk="0" hangingPunct="0">
              <a:defRPr sz="2400">
                <a:solidFill>
                  <a:schemeClr val="tx1"/>
                </a:solidFill>
                <a:latin typeface="Source Sans Pro" charset="0"/>
                <a:ea typeface="ＭＳ Ｐゴシック" panose="020B0600070205080204" pitchFamily="34" charset="-128"/>
              </a:defRPr>
            </a:lvl4pPr>
            <a:lvl5pPr marL="2057400" indent="-228600" eaLnBrk="0" hangingPunct="0">
              <a:defRPr sz="2400">
                <a:solidFill>
                  <a:schemeClr val="tx1"/>
                </a:solidFill>
                <a:latin typeface="Source Sans Pro"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Source Sans Pro" charset="0"/>
                <a:ea typeface="ＭＳ Ｐゴシック" panose="020B0600070205080204" pitchFamily="34" charset="-128"/>
              </a:defRPr>
            </a:lvl9pPr>
          </a:lstStyle>
          <a:p>
            <a:pPr algn="ctr" eaLnBrk="1" hangingPunct="1"/>
            <a:fld id="{2801AAFE-D397-5447-BCC8-F71B8ECD31B4}" type="slidenum">
              <a:rPr lang="en-US" altLang="en-US" sz="1000">
                <a:solidFill>
                  <a:srgbClr val="7F7F7F"/>
                </a:solidFill>
                <a:latin typeface="Arial" panose="020B0604020202020204" pitchFamily="34" charset="0"/>
              </a:rPr>
              <a:pPr algn="ctr" eaLnBrk="1" hangingPunct="1"/>
              <a:t>‹#›</a:t>
            </a:fld>
            <a:endParaRPr lang="en-US" altLang="en-US" sz="1000">
              <a:solidFill>
                <a:srgbClr val="7F7F7F"/>
              </a:solidFill>
              <a:latin typeface="Arial" panose="020B0604020202020204" pitchFamily="34" charset="0"/>
            </a:endParaRPr>
          </a:p>
        </p:txBody>
      </p:sp>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4" name="Content Placeholder 13"/>
          <p:cNvSpPr>
            <a:spLocks noGrp="1"/>
          </p:cNvSpPr>
          <p:nvPr>
            <p:ph sz="quarter" idx="10"/>
          </p:nvPr>
        </p:nvSpPr>
        <p:spPr>
          <a:xfrm>
            <a:off x="949329" y="908685"/>
            <a:ext cx="3787775" cy="37590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5"/>
          <p:cNvSpPr>
            <a:spLocks noGrp="1"/>
          </p:cNvSpPr>
          <p:nvPr>
            <p:ph sz="quarter" idx="11"/>
          </p:nvPr>
        </p:nvSpPr>
        <p:spPr>
          <a:xfrm>
            <a:off x="4876800" y="908685"/>
            <a:ext cx="3779838" cy="37590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041511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Horizontal">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12" name="Content Placeholder 11"/>
          <p:cNvSpPr>
            <a:spLocks noGrp="1"/>
          </p:cNvSpPr>
          <p:nvPr>
            <p:ph sz="quarter" idx="10"/>
          </p:nvPr>
        </p:nvSpPr>
        <p:spPr>
          <a:xfrm>
            <a:off x="948777" y="908686"/>
            <a:ext cx="7707862" cy="1816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13"/>
          <p:cNvSpPr>
            <a:spLocks noGrp="1"/>
          </p:cNvSpPr>
          <p:nvPr>
            <p:ph sz="quarter" idx="11"/>
          </p:nvPr>
        </p:nvSpPr>
        <p:spPr>
          <a:xfrm>
            <a:off x="949329" y="2841314"/>
            <a:ext cx="7707313" cy="18166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580049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949329" y="908685"/>
            <a:ext cx="3787775" cy="375904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4876800" y="908687"/>
            <a:ext cx="3779838" cy="1823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2"/>
          </p:nvPr>
        </p:nvSpPr>
        <p:spPr>
          <a:xfrm>
            <a:off x="4876800" y="2837497"/>
            <a:ext cx="3779838" cy="18302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612085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7" name="Title 1"/>
          <p:cNvSpPr>
            <a:spLocks noGrp="1"/>
          </p:cNvSpPr>
          <p:nvPr>
            <p:ph type="title"/>
          </p:nvPr>
        </p:nvSpPr>
        <p:spPr>
          <a:xfrm>
            <a:off x="948776" y="359542"/>
            <a:ext cx="7707862" cy="488024"/>
          </a:xfrm>
          <a:prstGeom prst="rect">
            <a:avLst/>
          </a:prstGeom>
        </p:spPr>
        <p:txBody>
          <a:bodyPr/>
          <a:lstStyle>
            <a:lvl1pPr algn="l">
              <a:defRPr sz="2400">
                <a:solidFill>
                  <a:schemeClr val="bg2"/>
                </a:solidFill>
              </a:defRPr>
            </a:lvl1pPr>
          </a:lstStyle>
          <a:p>
            <a:r>
              <a:rPr lang="en-US"/>
              <a:t>Click to edit Master title style</a:t>
            </a:r>
            <a:endParaRPr lang="en-US" dirty="0"/>
          </a:p>
        </p:txBody>
      </p:sp>
      <p:sp>
        <p:nvSpPr>
          <p:cNvPr id="4" name="Content Placeholder 3"/>
          <p:cNvSpPr>
            <a:spLocks noGrp="1"/>
          </p:cNvSpPr>
          <p:nvPr>
            <p:ph sz="quarter" idx="10"/>
          </p:nvPr>
        </p:nvSpPr>
        <p:spPr>
          <a:xfrm>
            <a:off x="949329" y="908687"/>
            <a:ext cx="3787775" cy="1823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1"/>
          </p:nvPr>
        </p:nvSpPr>
        <p:spPr>
          <a:xfrm>
            <a:off x="955679" y="2840613"/>
            <a:ext cx="3781425" cy="18271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12"/>
          </p:nvPr>
        </p:nvSpPr>
        <p:spPr>
          <a:xfrm>
            <a:off x="4876800" y="908687"/>
            <a:ext cx="3779838" cy="1823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p:cNvSpPr>
            <a:spLocks noGrp="1"/>
          </p:cNvSpPr>
          <p:nvPr>
            <p:ph sz="quarter" idx="13"/>
          </p:nvPr>
        </p:nvSpPr>
        <p:spPr>
          <a:xfrm>
            <a:off x="4876800" y="2840613"/>
            <a:ext cx="3779838" cy="18271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096422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9" descr="SUSig_White.eps">
            <a:extLst>
              <a:ext uri="{FF2B5EF4-FFF2-40B4-BE49-F238E27FC236}">
                <a16:creationId xmlns:a16="http://schemas.microsoft.com/office/drawing/2014/main" id="{0DFD5114-4A61-E741-ACF1-13F116766DC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10350" y="4811316"/>
            <a:ext cx="2046288" cy="1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CF997527-60D6-B948-8E32-E9D75AE78A49}"/>
              </a:ext>
            </a:extLst>
          </p:cNvPr>
          <p:cNvSpPr>
            <a:spLocks noChangeArrowheads="1"/>
          </p:cNvSpPr>
          <p:nvPr/>
        </p:nvSpPr>
        <p:spPr bwMode="auto">
          <a:xfrm>
            <a:off x="1" y="4807744"/>
            <a:ext cx="9155113" cy="342900"/>
          </a:xfrm>
          <a:prstGeom prst="rect">
            <a:avLst/>
          </a:prstGeom>
          <a:solidFill>
            <a:schemeClr val="bg2"/>
          </a:solidFill>
          <a:ln w="9525">
            <a:solidFill>
              <a:schemeClr val="accent1"/>
            </a:solidFill>
            <a:miter lim="800000"/>
            <a:headEnd/>
            <a:tailEnd/>
          </a:ln>
          <a:effectLst>
            <a:outerShdw blurRad="38100" dist="25401" dir="2700000" algn="br" rotWithShape="0">
              <a:srgbClr val="808080">
                <a:alpha val="59999"/>
              </a:srgbClr>
            </a:outerShdw>
          </a:effectLst>
        </p:spPr>
        <p:txBody>
          <a:bodyPr anchor="ctr"/>
          <a:lstStyle/>
          <a:p>
            <a:pPr algn="ctr" fontAlgn="auto">
              <a:spcBef>
                <a:spcPts val="0"/>
              </a:spcBef>
              <a:spcAft>
                <a:spcPts val="0"/>
              </a:spcAft>
              <a:defRPr/>
            </a:pPr>
            <a:endParaRPr lang="en-US" sz="1800" dirty="0">
              <a:solidFill>
                <a:schemeClr val="lt1"/>
              </a:solidFill>
              <a:latin typeface="Arial"/>
              <a:ea typeface="+mn-ea"/>
            </a:endParaRPr>
          </a:p>
        </p:txBody>
      </p:sp>
      <p:pic>
        <p:nvPicPr>
          <p:cNvPr id="7" name="Picture 11" title="Stanford University">
            <a:extLst>
              <a:ext uri="{FF2B5EF4-FFF2-40B4-BE49-F238E27FC236}">
                <a16:creationId xmlns:a16="http://schemas.microsoft.com/office/drawing/2014/main" id="{FCDF515B-1CCE-1D4D-BCF0-F2CF3C25194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0075" y="4882754"/>
            <a:ext cx="1817688" cy="167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57200" y="1802888"/>
            <a:ext cx="8229600" cy="618473"/>
          </a:xfrm>
          <a:prstGeom prst="rect">
            <a:avLst/>
          </a:prstGeom>
        </p:spPr>
        <p:txBody>
          <a:bodyPr>
            <a:noAutofit/>
          </a:bodyPr>
          <a:lstStyle>
            <a:lvl1pPr algn="ctr">
              <a:defRPr sz="3600">
                <a:solidFill>
                  <a:schemeClr val="tx1"/>
                </a:solidFill>
              </a:defRPr>
            </a:lvl1pPr>
          </a:lstStyle>
          <a:p>
            <a:r>
              <a:rPr lang="en-US" dirty="0"/>
              <a:t>Click to edit Master title style</a:t>
            </a:r>
          </a:p>
        </p:txBody>
      </p:sp>
      <p:sp>
        <p:nvSpPr>
          <p:cNvPr id="12" name="Text Placeholder 33"/>
          <p:cNvSpPr>
            <a:spLocks noGrp="1"/>
          </p:cNvSpPr>
          <p:nvPr>
            <p:ph type="body" sz="quarter" idx="18"/>
          </p:nvPr>
        </p:nvSpPr>
        <p:spPr>
          <a:xfrm>
            <a:off x="1603375" y="3599022"/>
            <a:ext cx="6059488" cy="205740"/>
          </a:xfrm>
          <a:prstGeom prst="rect">
            <a:avLst/>
          </a:prstGeom>
        </p:spPr>
        <p:txBody>
          <a:bodyPr wrap="none" anchor="ctr" anchorCtr="1">
            <a:noAutofit/>
          </a:bodyPr>
          <a:lstStyle>
            <a:lvl1pPr algn="ctr">
              <a:buNone/>
              <a:defRPr sz="1800" cap="none" spc="0" baseline="0">
                <a:solidFill>
                  <a:schemeClr val="tx1">
                    <a:lumMod val="65000"/>
                    <a:lumOff val="35000"/>
                  </a:schemeClr>
                </a:solidFill>
              </a:defRPr>
            </a:lvl1pPr>
            <a:lvl2pPr>
              <a:buNone/>
              <a:defRPr/>
            </a:lvl2pPr>
            <a:lvl3pPr>
              <a:buNone/>
              <a:defRPr/>
            </a:lvl3pPr>
            <a:lvl4pPr>
              <a:buNone/>
              <a:defRPr/>
            </a:lvl4pPr>
            <a:lvl5pPr>
              <a:buNone/>
              <a:defRPr/>
            </a:lvl5pPr>
          </a:lstStyle>
          <a:p>
            <a:pPr lvl="0"/>
            <a:r>
              <a:rPr lang="en-US" dirty="0"/>
              <a:t>Click to edit Master text styles</a:t>
            </a:r>
          </a:p>
        </p:txBody>
      </p:sp>
      <p:sp>
        <p:nvSpPr>
          <p:cNvPr id="13" name="Subtitle 2"/>
          <p:cNvSpPr>
            <a:spLocks noGrp="1"/>
          </p:cNvSpPr>
          <p:nvPr>
            <p:ph type="subTitle" idx="1"/>
          </p:nvPr>
        </p:nvSpPr>
        <p:spPr>
          <a:xfrm>
            <a:off x="457200" y="2421361"/>
            <a:ext cx="8229600" cy="461897"/>
          </a:xfrm>
          <a:prstGeom prst="rect">
            <a:avLst/>
          </a:prstGeom>
        </p:spPr>
        <p:txBody>
          <a:bodyPr>
            <a:noAutofit/>
          </a:bodyPr>
          <a:lstStyle>
            <a:lvl1pPr marL="0" indent="0" algn="ctr">
              <a:buNone/>
              <a:defRPr sz="2000" cap="small" spc="300">
                <a:solidFill>
                  <a:srgbClr val="A4001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834659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C3A85C2-0FA9-EB42-B7BC-76BED5CF3A6A}"/>
              </a:ext>
            </a:extLst>
          </p:cNvPr>
          <p:cNvSpPr>
            <a:spLocks noChangeArrowheads="1"/>
          </p:cNvSpPr>
          <p:nvPr/>
        </p:nvSpPr>
        <p:spPr bwMode="auto">
          <a:xfrm>
            <a:off x="1" y="4807744"/>
            <a:ext cx="9155113" cy="342900"/>
          </a:xfrm>
          <a:prstGeom prst="rect">
            <a:avLst/>
          </a:prstGeom>
          <a:solidFill>
            <a:schemeClr val="bg2"/>
          </a:solidFill>
          <a:ln w="9525">
            <a:solidFill>
              <a:schemeClr val="accent1"/>
            </a:solidFill>
            <a:miter lim="800000"/>
            <a:headEnd/>
            <a:tailEnd/>
          </a:ln>
          <a:effectLst>
            <a:outerShdw blurRad="38100" dist="25401" dir="2700000" algn="br" rotWithShape="0">
              <a:srgbClr val="808080">
                <a:alpha val="59999"/>
              </a:srgbClr>
            </a:outerShdw>
          </a:effectLst>
        </p:spPr>
        <p:txBody>
          <a:bodyPr anchor="ctr"/>
          <a:lstStyle/>
          <a:p>
            <a:pPr algn="ctr" fontAlgn="auto">
              <a:spcBef>
                <a:spcPts val="0"/>
              </a:spcBef>
              <a:spcAft>
                <a:spcPts val="0"/>
              </a:spcAft>
              <a:defRPr/>
            </a:pPr>
            <a:endParaRPr lang="en-US" sz="1800" dirty="0">
              <a:solidFill>
                <a:schemeClr val="lt1"/>
              </a:solidFill>
              <a:latin typeface="Arial"/>
              <a:ea typeface="+mn-ea"/>
            </a:endParaRPr>
          </a:p>
        </p:txBody>
      </p:sp>
      <p:pic>
        <p:nvPicPr>
          <p:cNvPr id="7" name="Picture 10" title="Stanford University">
            <a:extLst>
              <a:ext uri="{FF2B5EF4-FFF2-40B4-BE49-F238E27FC236}">
                <a16:creationId xmlns:a16="http://schemas.microsoft.com/office/drawing/2014/main" id="{C47FEC19-42E5-E04F-B287-E1934F71E54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950075" y="4882754"/>
            <a:ext cx="1817688" cy="1678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a:spLocks noGrp="1"/>
          </p:cNvSpPr>
          <p:nvPr>
            <p:ph type="title"/>
          </p:nvPr>
        </p:nvSpPr>
        <p:spPr>
          <a:xfrm>
            <a:off x="1603379" y="1538765"/>
            <a:ext cx="2954337" cy="925830"/>
          </a:xfrm>
          <a:prstGeom prst="rect">
            <a:avLst/>
          </a:prstGeom>
        </p:spPr>
        <p:txBody>
          <a:bodyPr/>
          <a:lstStyle>
            <a:lvl1pPr algn="r">
              <a:defRPr sz="2000" b="1">
                <a:solidFill>
                  <a:schemeClr val="tx1"/>
                </a:solidFill>
              </a:defRPr>
            </a:lvl1pPr>
          </a:lstStyle>
          <a:p>
            <a:r>
              <a:rPr lang="en-US"/>
              <a:t>Click to edit Master title style</a:t>
            </a:r>
            <a:endParaRPr lang="en-US" dirty="0"/>
          </a:p>
        </p:txBody>
      </p:sp>
      <p:sp>
        <p:nvSpPr>
          <p:cNvPr id="13" name="Text Placeholder 3"/>
          <p:cNvSpPr>
            <a:spLocks noGrp="1"/>
          </p:cNvSpPr>
          <p:nvPr>
            <p:ph type="body" sz="half" idx="2"/>
          </p:nvPr>
        </p:nvSpPr>
        <p:spPr>
          <a:xfrm>
            <a:off x="1603379" y="2571750"/>
            <a:ext cx="2954337" cy="932975"/>
          </a:xfrm>
          <a:prstGeom prst="rect">
            <a:avLst/>
          </a:prstGeom>
        </p:spPr>
        <p:txBody>
          <a:bodyPr/>
          <a:lstStyle>
            <a:lvl1pPr marL="0" indent="0" algn="r">
              <a:buNone/>
              <a:defRPr sz="1200" cap="all" spc="300">
                <a:solidFill>
                  <a:srgbClr val="A4001D"/>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Picture Placeholder 16"/>
          <p:cNvSpPr>
            <a:spLocks noGrp="1"/>
          </p:cNvSpPr>
          <p:nvPr>
            <p:ph type="pic" sz="quarter" idx="13"/>
          </p:nvPr>
        </p:nvSpPr>
        <p:spPr>
          <a:xfrm>
            <a:off x="4665662" y="1535112"/>
            <a:ext cx="1951038" cy="1951038"/>
          </a:xfrm>
          <a:prstGeom prst="rect">
            <a:avLst/>
          </a:prstGeom>
          <a:blipFill rotWithShape="1">
            <a:blip r:embed="rId3" cstate="screen">
              <a:extLst>
                <a:ext uri="{28A0092B-C50C-407E-A947-70E740481C1C}">
                  <a14:useLocalDpi xmlns:a14="http://schemas.microsoft.com/office/drawing/2010/main"/>
                </a:ext>
              </a:extLst>
            </a:blip>
            <a:stretch>
              <a:fillRect/>
            </a:stretch>
          </a:blipFill>
          <a:effectLst>
            <a:outerShdw blurRad="50800" dist="25400" dir="2700000" algn="tl" rotWithShape="0">
              <a:prstClr val="black">
                <a:alpha val="36000"/>
              </a:prstClr>
            </a:outerShdw>
          </a:effectLst>
        </p:spPr>
        <p:style>
          <a:lnRef idx="3">
            <a:schemeClr val="lt1"/>
          </a:lnRef>
          <a:fillRef idx="1">
            <a:schemeClr val="accent5"/>
          </a:fillRef>
          <a:effectRef idx="1">
            <a:schemeClr val="accent5"/>
          </a:effectRef>
          <a:fontRef idx="none"/>
        </p:style>
        <p:txBody>
          <a:bodyPr/>
          <a:lstStyle>
            <a:lvl1pPr>
              <a:defRPr lang="en-US" sz="1200" dirty="0"/>
            </a:lvl1pPr>
          </a:lstStyle>
          <a:p>
            <a:pPr lvl="0"/>
            <a:r>
              <a:rPr lang="en-US" noProof="0"/>
              <a:t>Click icon to add picture</a:t>
            </a:r>
            <a:endParaRPr lang="en-US" noProof="0" dirty="0"/>
          </a:p>
        </p:txBody>
      </p:sp>
    </p:spTree>
    <p:extLst>
      <p:ext uri="{BB962C8B-B14F-4D97-AF65-F5344CB8AC3E}">
        <p14:creationId xmlns:p14="http://schemas.microsoft.com/office/powerpoint/2010/main" val="13023283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
            <a:extLst>
              <a:ext uri="{FF2B5EF4-FFF2-40B4-BE49-F238E27FC236}">
                <a16:creationId xmlns:a16="http://schemas.microsoft.com/office/drawing/2014/main" id="{DE278121-BDA7-3A4A-8B75-D23390B89ECC}"/>
              </a:ext>
            </a:extLst>
          </p:cNvPr>
          <p:cNvSpPr>
            <a:spLocks noGrp="1"/>
          </p:cNvSpPr>
          <p:nvPr>
            <p:ph type="title"/>
          </p:nvPr>
        </p:nvSpPr>
        <p:spPr bwMode="auto">
          <a:xfrm>
            <a:off x="949326" y="359569"/>
            <a:ext cx="7707313" cy="48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p>
            <a:pPr lvl="0"/>
            <a:r>
              <a:rPr lang="en-US" altLang="en-US"/>
              <a:t>Click to edit Master title style</a:t>
            </a:r>
          </a:p>
        </p:txBody>
      </p:sp>
      <p:sp>
        <p:nvSpPr>
          <p:cNvPr id="4" name="Text Placeholder 3">
            <a:extLst>
              <a:ext uri="{FF2B5EF4-FFF2-40B4-BE49-F238E27FC236}">
                <a16:creationId xmlns:a16="http://schemas.microsoft.com/office/drawing/2014/main" id="{4DABBCEF-37B7-824D-BA1B-CBFF92512AB3}"/>
              </a:ext>
            </a:extLst>
          </p:cNvPr>
          <p:cNvSpPr>
            <a:spLocks noGrp="1"/>
          </p:cNvSpPr>
          <p:nvPr>
            <p:ph type="body" idx="1"/>
          </p:nvPr>
        </p:nvSpPr>
        <p:spPr>
          <a:xfrm>
            <a:off x="949326" y="903685"/>
            <a:ext cx="7707313" cy="3763565"/>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a:extLst>
              <a:ext uri="{FF2B5EF4-FFF2-40B4-BE49-F238E27FC236}">
                <a16:creationId xmlns:a16="http://schemas.microsoft.com/office/drawing/2014/main" id="{853E4EC6-9B39-464E-95E9-784BB200114E}"/>
              </a:ext>
            </a:extLst>
          </p:cNvPr>
          <p:cNvSpPr>
            <a:spLocks noGrp="1"/>
          </p:cNvSpPr>
          <p:nvPr>
            <p:ph type="sldNum" sz="quarter" idx="4"/>
          </p:nvPr>
        </p:nvSpPr>
        <p:spPr>
          <a:xfrm>
            <a:off x="109539" y="4811316"/>
            <a:ext cx="846137" cy="272653"/>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panose="020B0604020202020204" pitchFamily="34" charset="0"/>
              </a:defRPr>
            </a:lvl1pPr>
          </a:lstStyle>
          <a:p>
            <a:fld id="{DE7F07FF-867B-A34D-A038-6F97AD2BC237}" type="slidenum">
              <a:rPr lang="en-US" altLang="en-US"/>
              <a:pPr/>
              <a:t>‹#›</a:t>
            </a:fld>
            <a:endParaRPr lang="en-US" altLang="en-US"/>
          </a:p>
        </p:txBody>
      </p:sp>
      <p:sp>
        <p:nvSpPr>
          <p:cNvPr id="10" name="Rectangle 9">
            <a:extLst>
              <a:ext uri="{FF2B5EF4-FFF2-40B4-BE49-F238E27FC236}">
                <a16:creationId xmlns:a16="http://schemas.microsoft.com/office/drawing/2014/main" id="{BD79C5A5-5DEB-2444-B6D5-CB68E8002BF6}"/>
              </a:ext>
            </a:extLst>
          </p:cNvPr>
          <p:cNvSpPr/>
          <p:nvPr/>
        </p:nvSpPr>
        <p:spPr>
          <a:xfrm>
            <a:off x="0" y="0"/>
            <a:ext cx="457200" cy="5150644"/>
          </a:xfrm>
          <a:prstGeom prst="rect">
            <a:avLst/>
          </a:prstGeom>
          <a:solidFill>
            <a:srgbClr val="8C1515"/>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latin typeface="Arial"/>
            </a:endParaRPr>
          </a:p>
        </p:txBody>
      </p:sp>
    </p:spTree>
  </p:cSld>
  <p:clrMap bg1="lt1" tx1="dk1" bg2="lt2" tx2="dk2" accent1="accent1" accent2="accent2" accent3="accent3" accent4="accent4" accent5="accent5" accent6="accent6" hlink="hlink" folHlink="folHlink"/>
  <p:sldLayoutIdLst>
    <p:sldLayoutId id="2147484115" r:id="rId1"/>
    <p:sldLayoutId id="2147484116" r:id="rId2"/>
    <p:sldLayoutId id="2147484117" r:id="rId3"/>
    <p:sldLayoutId id="2147484118" r:id="rId4"/>
    <p:sldLayoutId id="2147484119" r:id="rId5"/>
    <p:sldLayoutId id="2147484120" r:id="rId6"/>
    <p:sldLayoutId id="2147484121" r:id="rId7"/>
  </p:sldLayoutIdLst>
  <p:transition/>
  <p:hf hdr="0" ftr="0" dt="0"/>
  <p:txStyles>
    <p:titleStyle>
      <a:lvl1pPr algn="l" defTabSz="457200" rtl="0" eaLnBrk="1" fontAlgn="base" hangingPunct="1">
        <a:lnSpc>
          <a:spcPct val="85000"/>
        </a:lnSpc>
        <a:spcBef>
          <a:spcPct val="0"/>
        </a:spcBef>
        <a:spcAft>
          <a:spcPct val="0"/>
        </a:spcAft>
        <a:defRPr sz="2400" kern="1200">
          <a:solidFill>
            <a:schemeClr val="bg2"/>
          </a:solidFill>
          <a:latin typeface="Arial"/>
          <a:ea typeface="ＭＳ Ｐゴシック" charset="0"/>
          <a:cs typeface="ＭＳ Ｐゴシック" charset="0"/>
        </a:defRPr>
      </a:lvl1pPr>
      <a:lvl2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1" fontAlgn="base" hangingPunct="1">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eaLnBrk="1" fontAlgn="base" hangingPunct="1">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Clr>
          <a:schemeClr val="bg2"/>
        </a:buClr>
        <a:buFont typeface="Wingdings" pitchFamily="2" charset="2"/>
        <a:defRPr kern="1200" spc="20">
          <a:solidFill>
            <a:schemeClr val="tx1"/>
          </a:solidFill>
          <a:latin typeface="Arial"/>
          <a:ea typeface="ＭＳ Ｐゴシック" charset="0"/>
          <a:cs typeface="ＭＳ Ｐゴシック" charset="0"/>
        </a:defRPr>
      </a:lvl1pPr>
      <a:lvl2pPr marL="288925" indent="-288925" algn="l" defTabSz="457200" rtl="0" eaLnBrk="1" fontAlgn="base" hangingPunct="1">
        <a:spcBef>
          <a:spcPct val="20000"/>
        </a:spcBef>
        <a:spcAft>
          <a:spcPct val="0"/>
        </a:spcAft>
        <a:buClr>
          <a:schemeClr val="bg2"/>
        </a:buClr>
        <a:buFont typeface="Wingdings" pitchFamily="2" charset="2"/>
        <a:buChar char="§"/>
        <a:defRPr kern="1200">
          <a:solidFill>
            <a:srgbClr val="595959"/>
          </a:solidFill>
          <a:latin typeface="Arial"/>
          <a:ea typeface="ＭＳ Ｐゴシック" charset="0"/>
          <a:cs typeface="+mn-cs"/>
        </a:defRPr>
      </a:lvl2pPr>
      <a:lvl3pPr marL="569913" indent="-225425" algn="l" defTabSz="457200" rtl="0" eaLnBrk="1" fontAlgn="base" hangingPunct="1">
        <a:spcBef>
          <a:spcPct val="20000"/>
        </a:spcBef>
        <a:spcAft>
          <a:spcPct val="0"/>
        </a:spcAft>
        <a:buClr>
          <a:schemeClr val="bg2"/>
        </a:buClr>
        <a:buSzPct val="102000"/>
        <a:buFont typeface="Source Sans Pro" charset="0"/>
        <a:buChar char="›"/>
        <a:defRPr kern="1200">
          <a:solidFill>
            <a:srgbClr val="595959"/>
          </a:solidFill>
          <a:latin typeface="Arial"/>
          <a:ea typeface="ＭＳ Ｐゴシック" charset="0"/>
          <a:cs typeface="+mn-cs"/>
        </a:defRPr>
      </a:lvl3pPr>
      <a:lvl4pPr marL="914400" indent="-227013" algn="l" defTabSz="457200" rtl="0" eaLnBrk="1" fontAlgn="base" hangingPunct="1">
        <a:spcBef>
          <a:spcPct val="20000"/>
        </a:spcBef>
        <a:spcAft>
          <a:spcPct val="0"/>
        </a:spcAft>
        <a:buClr>
          <a:schemeClr val="bg2"/>
        </a:buClr>
        <a:buFont typeface="Arial" panose="020B0604020202020204" pitchFamily="34" charset="0"/>
        <a:buChar char="•"/>
        <a:defRPr kern="1200">
          <a:solidFill>
            <a:srgbClr val="595959"/>
          </a:solidFill>
          <a:latin typeface="Arial"/>
          <a:ea typeface="ＭＳ Ｐゴシック" charset="0"/>
          <a:cs typeface="+mn-cs"/>
        </a:defRPr>
      </a:lvl4pPr>
      <a:lvl5pPr marL="1258888" indent="-227013" algn="l" defTabSz="457200" rtl="0" eaLnBrk="1" fontAlgn="base" hangingPunct="1">
        <a:spcBef>
          <a:spcPct val="20000"/>
        </a:spcBef>
        <a:spcAft>
          <a:spcPct val="0"/>
        </a:spcAft>
        <a:buClr>
          <a:schemeClr val="bg2"/>
        </a:buClr>
        <a:buFont typeface="Source Sans Pro" charset="0"/>
        <a:buChar char="–"/>
        <a:defRPr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8FF1CB1-865E-3743-B3AE-3C84855E8DE9}"/>
              </a:ext>
            </a:extLst>
          </p:cNvPr>
          <p:cNvSpPr>
            <a:spLocks noGrp="1"/>
          </p:cNvSpPr>
          <p:nvPr>
            <p:ph type="body" idx="1"/>
          </p:nvPr>
        </p:nvSpPr>
        <p:spPr>
          <a:xfrm>
            <a:off x="955676" y="944704"/>
            <a:ext cx="7707313" cy="3763565"/>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4">
            <a:extLst>
              <a:ext uri="{FF2B5EF4-FFF2-40B4-BE49-F238E27FC236}">
                <a16:creationId xmlns:a16="http://schemas.microsoft.com/office/drawing/2014/main" id="{70EB6B97-942D-384E-8A2F-955FEBEC477A}"/>
              </a:ext>
            </a:extLst>
          </p:cNvPr>
          <p:cNvSpPr>
            <a:spLocks noGrp="1"/>
          </p:cNvSpPr>
          <p:nvPr>
            <p:ph type="sldNum" sz="quarter" idx="4"/>
          </p:nvPr>
        </p:nvSpPr>
        <p:spPr>
          <a:xfrm>
            <a:off x="109539" y="4821552"/>
            <a:ext cx="846137" cy="272653"/>
          </a:xfrm>
          <a:prstGeom prst="rect">
            <a:avLst/>
          </a:prstGeom>
        </p:spPr>
        <p:txBody>
          <a:bodyPr vert="horz" wrap="square" lIns="91440" tIns="45720" rIns="91440" bIns="45720" numCol="1" anchor="ctr" anchorCtr="0" compatLnSpc="1">
            <a:prstTxWarp prst="textNoShape">
              <a:avLst/>
            </a:prstTxWarp>
          </a:bodyPr>
          <a:lstStyle>
            <a:lvl1pPr>
              <a:defRPr sz="1000">
                <a:solidFill>
                  <a:srgbClr val="898989"/>
                </a:solidFill>
                <a:latin typeface="Arial" panose="020B0604020202020204" pitchFamily="34" charset="0"/>
              </a:defRPr>
            </a:lvl1pPr>
          </a:lstStyle>
          <a:p>
            <a:fld id="{AC13E6D5-74F7-484E-B15D-5FF0E9020B73}" type="slidenum">
              <a:rPr lang="en-US" altLang="en-US"/>
              <a:pPr/>
              <a:t>‹#›</a:t>
            </a:fld>
            <a:endParaRPr lang="en-US" altLang="en-US"/>
          </a:p>
        </p:txBody>
      </p:sp>
      <p:sp>
        <p:nvSpPr>
          <p:cNvPr id="7" name="Rectangle 6">
            <a:extLst>
              <a:ext uri="{FF2B5EF4-FFF2-40B4-BE49-F238E27FC236}">
                <a16:creationId xmlns:a16="http://schemas.microsoft.com/office/drawing/2014/main" id="{9EB92B06-537E-5449-B20E-ED500AB05667}"/>
              </a:ext>
            </a:extLst>
          </p:cNvPr>
          <p:cNvSpPr/>
          <p:nvPr/>
        </p:nvSpPr>
        <p:spPr>
          <a:xfrm>
            <a:off x="-11113" y="-1"/>
            <a:ext cx="9155113" cy="749383"/>
          </a:xfrm>
          <a:prstGeom prst="rect">
            <a:avLst/>
          </a:prstGeom>
          <a:solidFill>
            <a:schemeClr val="bg2"/>
          </a:solidFill>
          <a:ln>
            <a:solidFill>
              <a:srgbClr val="8C1515"/>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dirty="0">
              <a:solidFill>
                <a:srgbClr val="8C1515"/>
              </a:solidFill>
              <a:latin typeface="Arial"/>
            </a:endParaRPr>
          </a:p>
        </p:txBody>
      </p:sp>
      <p:sp>
        <p:nvSpPr>
          <p:cNvPr id="5122" name="Title Placeholder 2">
            <a:extLst>
              <a:ext uri="{FF2B5EF4-FFF2-40B4-BE49-F238E27FC236}">
                <a16:creationId xmlns:a16="http://schemas.microsoft.com/office/drawing/2014/main" id="{293C94AA-7023-554C-8C62-296A7096BBD1}"/>
              </a:ext>
            </a:extLst>
          </p:cNvPr>
          <p:cNvSpPr>
            <a:spLocks noGrp="1"/>
          </p:cNvSpPr>
          <p:nvPr>
            <p:ph type="title"/>
          </p:nvPr>
        </p:nvSpPr>
        <p:spPr bwMode="auto">
          <a:xfrm>
            <a:off x="949325" y="147943"/>
            <a:ext cx="7707313" cy="488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91440" bIns="45720" numCol="1" anchor="b" anchorCtr="0" compatLnSpc="1">
            <a:prstTxWarp prst="textNoShape">
              <a:avLst/>
            </a:prstTxWarp>
          </a:bodyPr>
          <a:lstStyle/>
          <a:p>
            <a:pPr lvl="0"/>
            <a:r>
              <a:rPr lang="en-US" altLang="en-US" dirty="0"/>
              <a:t>Click to edit Master title style</a:t>
            </a:r>
          </a:p>
        </p:txBody>
      </p:sp>
    </p:spTree>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Lst>
  <p:transition/>
  <p:hf hdr="0" ftr="0" dt="0"/>
  <p:txStyles>
    <p:titleStyle>
      <a:lvl1pPr algn="l" defTabSz="457200" rtl="0" eaLnBrk="0" fontAlgn="base" hangingPunct="0">
        <a:lnSpc>
          <a:spcPct val="85000"/>
        </a:lnSpc>
        <a:spcBef>
          <a:spcPct val="0"/>
        </a:spcBef>
        <a:spcAft>
          <a:spcPct val="0"/>
        </a:spcAft>
        <a:defRPr sz="2400" kern="1200">
          <a:solidFill>
            <a:schemeClr val="bg1"/>
          </a:solidFill>
          <a:latin typeface="Cambria" panose="02040503050406030204" pitchFamily="18" charset="0"/>
          <a:ea typeface="ＭＳ Ｐゴシック" charset="0"/>
          <a:cs typeface="Cambria" panose="02040503050406030204" pitchFamily="18" charset="0"/>
        </a:defRPr>
      </a:lvl1pPr>
      <a:lvl2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2pPr>
      <a:lvl3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3pPr>
      <a:lvl4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4pPr>
      <a:lvl5pPr algn="l" defTabSz="457200" rtl="0" eaLnBrk="0" fontAlgn="base" hangingPunct="0">
        <a:lnSpc>
          <a:spcPct val="85000"/>
        </a:lnSpc>
        <a:spcBef>
          <a:spcPct val="0"/>
        </a:spcBef>
        <a:spcAft>
          <a:spcPct val="0"/>
        </a:spcAft>
        <a:defRPr sz="2400">
          <a:solidFill>
            <a:schemeClr val="bg2"/>
          </a:solidFill>
          <a:latin typeface="Arial" charset="0"/>
          <a:ea typeface="ＭＳ Ｐゴシック" charset="0"/>
          <a:cs typeface="ＭＳ Ｐゴシック" charset="0"/>
        </a:defRPr>
      </a:lvl5pPr>
      <a:lvl6pPr marL="4572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6pPr>
      <a:lvl7pPr marL="9144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7pPr>
      <a:lvl8pPr marL="13716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8pPr>
      <a:lvl9pPr marL="1828800" algn="l" defTabSz="457200" rtl="0" fontAlgn="base">
        <a:lnSpc>
          <a:spcPct val="85000"/>
        </a:lnSpc>
        <a:spcBef>
          <a:spcPct val="0"/>
        </a:spcBef>
        <a:spcAft>
          <a:spcPct val="0"/>
        </a:spcAft>
        <a:defRPr sz="2400">
          <a:solidFill>
            <a:schemeClr val="bg2"/>
          </a:solidFill>
          <a:latin typeface="Source Sans Pro Semibold"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defRPr sz="2000" kern="1200" cap="none" spc="20" baseline="0">
          <a:solidFill>
            <a:schemeClr val="tx1"/>
          </a:solidFill>
          <a:latin typeface="Cambria" panose="02040503050406030204" pitchFamily="18" charset="0"/>
          <a:ea typeface="ＭＳ Ｐゴシック" charset="0"/>
          <a:cs typeface="Cambria" panose="02040503050406030204" pitchFamily="18" charset="0"/>
        </a:defRPr>
      </a:lvl1pPr>
      <a:lvl2pPr marL="288925" indent="-288925" algn="l" defTabSz="457200" rtl="0" eaLnBrk="0" fontAlgn="base" hangingPunct="0">
        <a:spcBef>
          <a:spcPct val="20000"/>
        </a:spcBef>
        <a:spcAft>
          <a:spcPct val="0"/>
        </a:spcAft>
        <a:buClr>
          <a:schemeClr val="bg2"/>
        </a:buClr>
        <a:buFont typeface="Wingdings" pitchFamily="2" charset="2"/>
        <a:buChar char="§"/>
        <a:defRPr sz="2000" kern="1200">
          <a:solidFill>
            <a:srgbClr val="595959"/>
          </a:solidFill>
          <a:latin typeface="Cambria" panose="02040503050406030204" pitchFamily="18" charset="0"/>
          <a:ea typeface="ＭＳ Ｐゴシック" charset="0"/>
          <a:cs typeface="+mn-cs"/>
        </a:defRPr>
      </a:lvl2pPr>
      <a:lvl3pPr marL="569913" indent="-225425" algn="l" defTabSz="457200" rtl="0" eaLnBrk="0" fontAlgn="base" hangingPunct="0">
        <a:spcBef>
          <a:spcPct val="20000"/>
        </a:spcBef>
        <a:spcAft>
          <a:spcPct val="0"/>
        </a:spcAft>
        <a:buClr>
          <a:schemeClr val="bg2"/>
        </a:buClr>
        <a:buSzPct val="102000"/>
        <a:buFont typeface="Source Sans Pro" charset="0"/>
        <a:buChar char="›"/>
        <a:defRPr i="1" kern="1200">
          <a:solidFill>
            <a:srgbClr val="595959"/>
          </a:solidFill>
          <a:latin typeface="Cambria" panose="02040503050406030204" pitchFamily="18" charset="0"/>
          <a:ea typeface="ＭＳ Ｐゴシック" charset="0"/>
          <a:cs typeface="+mn-cs"/>
        </a:defRPr>
      </a:lvl3pPr>
      <a:lvl4pPr marL="914400" indent="-227013" algn="l" defTabSz="457200" rtl="0" eaLnBrk="0" fontAlgn="base" hangingPunct="0">
        <a:spcBef>
          <a:spcPct val="20000"/>
        </a:spcBef>
        <a:spcAft>
          <a:spcPct val="0"/>
        </a:spcAft>
        <a:buClr>
          <a:schemeClr val="bg2"/>
        </a:buClr>
        <a:buFont typeface="Arial" panose="020B0604020202020204" pitchFamily="34" charset="0"/>
        <a:buChar char="•"/>
        <a:defRPr kern="1200">
          <a:solidFill>
            <a:srgbClr val="595959"/>
          </a:solidFill>
          <a:latin typeface="Cambria" panose="02040503050406030204" pitchFamily="18" charset="0"/>
          <a:ea typeface="ＭＳ Ｐゴシック" charset="0"/>
          <a:cs typeface="+mn-cs"/>
        </a:defRPr>
      </a:lvl4pPr>
      <a:lvl5pPr marL="1258888" indent="-227013" algn="l" defTabSz="457200" rtl="0" eaLnBrk="0" fontAlgn="base" hangingPunct="0">
        <a:spcBef>
          <a:spcPct val="20000"/>
        </a:spcBef>
        <a:spcAft>
          <a:spcPct val="0"/>
        </a:spcAft>
        <a:buClr>
          <a:schemeClr val="bg2"/>
        </a:buClr>
        <a:buFont typeface="Source Sans Pro" charset="0"/>
        <a:buChar char="–"/>
        <a:defRPr kern="1200">
          <a:solidFill>
            <a:srgbClr val="595959"/>
          </a:solidFill>
          <a:latin typeface="Cambria" panose="02040503050406030204" pitchFamily="18" charset="0"/>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tiff"/></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hyperlink" Target="http://www.google.com/" TargetMode="External"/><Relationship Id="rId5" Type="http://schemas.openxmlformats.org/officeDocument/2006/relationships/image" Target="../media/image5.tiff"/><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hyperlink" Target="https://www.phish.ai/" TargetMode="Externa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hyperlink" Target="mailto:tramer@cs.stanford.edu"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s://arxiv.org/abs/1811.03194"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9.tiff"/><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a:extLst>
              <a:ext uri="{FF2B5EF4-FFF2-40B4-BE49-F238E27FC236}">
                <a16:creationId xmlns:a16="http://schemas.microsoft.com/office/drawing/2014/main" id="{71156310-A74E-7943-864C-A7C7E9376665}"/>
              </a:ext>
            </a:extLst>
          </p:cNvPr>
          <p:cNvSpPr>
            <a:spLocks noGrp="1"/>
          </p:cNvSpPr>
          <p:nvPr>
            <p:ph type="ctrTitle"/>
          </p:nvPr>
        </p:nvSpPr>
        <p:spPr>
          <a:xfrm>
            <a:off x="493713" y="1105263"/>
            <a:ext cx="8229600" cy="1244485"/>
          </a:xfrm>
        </p:spPr>
        <p:txBody>
          <a:bodyPr/>
          <a:lstStyle/>
          <a:p>
            <a:r>
              <a:rPr lang="en-US" b="1" dirty="0">
                <a:latin typeface="Times New Roman" panose="02020603050405020304" pitchFamily="18" charset="0"/>
                <a:cs typeface="Times New Roman" panose="02020603050405020304" pitchFamily="18" charset="0"/>
              </a:rPr>
              <a:t>Don’t Use Computer Vision </a:t>
            </a:r>
            <a:br>
              <a:rPr lang="en-US" b="1"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For Web Security</a:t>
            </a:r>
          </a:p>
        </p:txBody>
      </p:sp>
      <p:sp>
        <p:nvSpPr>
          <p:cNvPr id="3" name="Text Placeholder 2">
            <a:extLst>
              <a:ext uri="{FF2B5EF4-FFF2-40B4-BE49-F238E27FC236}">
                <a16:creationId xmlns:a16="http://schemas.microsoft.com/office/drawing/2014/main" id="{042A9653-A2B0-0B4A-AED5-E0E41BDFE77F}"/>
              </a:ext>
            </a:extLst>
          </p:cNvPr>
          <p:cNvSpPr>
            <a:spLocks noGrp="1"/>
          </p:cNvSpPr>
          <p:nvPr>
            <p:ph type="body" sz="quarter" idx="18"/>
          </p:nvPr>
        </p:nvSpPr>
        <p:spPr>
          <a:xfrm>
            <a:off x="1578769" y="2571750"/>
            <a:ext cx="6059488" cy="1696605"/>
          </a:xfrm>
        </p:spPr>
        <p:txBody>
          <a:bodyPr/>
          <a:lstStyle/>
          <a:p>
            <a:pPr marL="0" indent="0" fontAlgn="auto">
              <a:spcAft>
                <a:spcPts val="0"/>
              </a:spcAft>
              <a:defRPr/>
            </a:pPr>
            <a:r>
              <a:rPr lang="en-US" b="1" dirty="0">
                <a:latin typeface="Times New Roman" panose="02020603050405020304" pitchFamily="18" charset="0"/>
                <a:cs typeface="Times New Roman" panose="02020603050405020304" pitchFamily="18" charset="0"/>
              </a:rPr>
              <a:t>Florian Tramèr</a:t>
            </a:r>
          </a:p>
          <a:p>
            <a:pPr marL="0" indent="0" fontAlgn="auto">
              <a:spcAft>
                <a:spcPts val="0"/>
              </a:spcAft>
              <a:defRPr/>
            </a:pPr>
            <a:r>
              <a:rPr lang="en-US" dirty="0">
                <a:latin typeface="Times New Roman" panose="02020603050405020304" pitchFamily="18" charset="0"/>
                <a:cs typeface="Times New Roman" panose="02020603050405020304" pitchFamily="18" charset="0"/>
              </a:rPr>
              <a:t>CV-COPS</a:t>
            </a:r>
          </a:p>
          <a:p>
            <a:pPr marL="0" indent="0" fontAlgn="auto">
              <a:spcAft>
                <a:spcPts val="0"/>
              </a:spcAft>
              <a:defRPr/>
            </a:pPr>
            <a:r>
              <a:rPr lang="en-US" dirty="0">
                <a:latin typeface="Times New Roman" panose="02020603050405020304" pitchFamily="18" charset="0"/>
                <a:cs typeface="Times New Roman" panose="02020603050405020304" pitchFamily="18" charset="0"/>
              </a:rPr>
              <a:t>August 28</a:t>
            </a:r>
            <a:r>
              <a:rPr lang="en-US" baseline="30000" dirty="0">
                <a:latin typeface="Times New Roman" panose="02020603050405020304" pitchFamily="18" charset="0"/>
                <a:cs typeface="Times New Roman" panose="02020603050405020304" pitchFamily="18" charset="0"/>
              </a:rPr>
              <a:t>th</a:t>
            </a:r>
            <a:r>
              <a:rPr lang="en-US" dirty="0">
                <a:latin typeface="Times New Roman" panose="02020603050405020304" pitchFamily="18" charset="0"/>
                <a:cs typeface="Times New Roman" panose="02020603050405020304" pitchFamily="18" charset="0"/>
              </a:rPr>
              <a:t> 2020</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271907-462D-3943-8715-4AEFD07F2257}"/>
              </a:ext>
            </a:extLst>
          </p:cNvPr>
          <p:cNvSpPr>
            <a:spLocks noGrp="1"/>
          </p:cNvSpPr>
          <p:nvPr>
            <p:ph type="sldNum" sz="quarter" idx="4"/>
          </p:nvPr>
        </p:nvSpPr>
        <p:spPr/>
        <p:txBody>
          <a:bodyPr/>
          <a:lstStyle/>
          <a:p>
            <a:fld id="{AC13E6D5-74F7-484E-B15D-5FF0E9020B73}" type="slidenum">
              <a:rPr lang="en-US" altLang="en-US" smtClean="0"/>
              <a:pPr/>
              <a:t>10</a:t>
            </a:fld>
            <a:endParaRPr lang="en-US" altLang="en-US" dirty="0"/>
          </a:p>
        </p:txBody>
      </p:sp>
      <p:sp>
        <p:nvSpPr>
          <p:cNvPr id="4" name="Title 3">
            <a:extLst>
              <a:ext uri="{FF2B5EF4-FFF2-40B4-BE49-F238E27FC236}">
                <a16:creationId xmlns:a16="http://schemas.microsoft.com/office/drawing/2014/main" id="{8A222724-7440-FB42-89BD-D9C19F70029A}"/>
              </a:ext>
            </a:extLst>
          </p:cNvPr>
          <p:cNvSpPr>
            <a:spLocks noGrp="1"/>
          </p:cNvSpPr>
          <p:nvPr>
            <p:ph type="title"/>
          </p:nvPr>
        </p:nvSpPr>
        <p:spPr/>
        <p:txBody>
          <a:bodyPr/>
          <a:lstStyle/>
          <a:p>
            <a:r>
              <a:rPr lang="en-US" dirty="0"/>
              <a:t>How (in)-Secure is Perceptual Ad-Blocking?</a:t>
            </a:r>
          </a:p>
        </p:txBody>
      </p:sp>
      <p:pic>
        <p:nvPicPr>
          <p:cNvPr id="5" name="Content Placeholder 5">
            <a:extLst>
              <a:ext uri="{FF2B5EF4-FFF2-40B4-BE49-F238E27FC236}">
                <a16:creationId xmlns:a16="http://schemas.microsoft.com/office/drawing/2014/main" id="{85A71664-564E-2340-ACD3-1500FFD145FD}"/>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2821910" y="2805204"/>
            <a:ext cx="3459679" cy="1825628"/>
          </a:xfrm>
          <a:ln>
            <a:solidFill>
              <a:schemeClr val="tx1"/>
            </a:solidFill>
          </a:ln>
        </p:spPr>
      </p:pic>
      <p:pic>
        <p:nvPicPr>
          <p:cNvPr id="6" name="Picture 5">
            <a:extLst>
              <a:ext uri="{FF2B5EF4-FFF2-40B4-BE49-F238E27FC236}">
                <a16:creationId xmlns:a16="http://schemas.microsoft.com/office/drawing/2014/main" id="{9F29F6DC-212B-1842-BB88-361763E6227C}"/>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3838912" y="4103690"/>
            <a:ext cx="1059770" cy="527142"/>
          </a:xfrm>
          <a:prstGeom prst="rect">
            <a:avLst/>
          </a:prstGeom>
        </p:spPr>
      </p:pic>
      <p:pic>
        <p:nvPicPr>
          <p:cNvPr id="7" name="Picture 6">
            <a:extLst>
              <a:ext uri="{FF2B5EF4-FFF2-40B4-BE49-F238E27FC236}">
                <a16:creationId xmlns:a16="http://schemas.microsoft.com/office/drawing/2014/main" id="{7F3285D9-BD3E-DD46-8F33-B8E0641F68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21909" y="2805204"/>
            <a:ext cx="3459679" cy="1827346"/>
          </a:xfrm>
          <a:prstGeom prst="rect">
            <a:avLst/>
          </a:prstGeom>
          <a:ln>
            <a:solidFill>
              <a:schemeClr val="tx1"/>
            </a:solidFill>
          </a:ln>
        </p:spPr>
      </p:pic>
      <p:grpSp>
        <p:nvGrpSpPr>
          <p:cNvPr id="8" name="Group 7">
            <a:extLst>
              <a:ext uri="{FF2B5EF4-FFF2-40B4-BE49-F238E27FC236}">
                <a16:creationId xmlns:a16="http://schemas.microsoft.com/office/drawing/2014/main" id="{A02072A4-E6A9-1D48-82F6-1C13F9D76DFB}"/>
              </a:ext>
            </a:extLst>
          </p:cNvPr>
          <p:cNvGrpSpPr/>
          <p:nvPr/>
        </p:nvGrpSpPr>
        <p:grpSpPr>
          <a:xfrm>
            <a:off x="460182" y="3487353"/>
            <a:ext cx="3020134" cy="1200329"/>
            <a:chOff x="199227" y="5547502"/>
            <a:chExt cx="3020134" cy="1200329"/>
          </a:xfrm>
        </p:grpSpPr>
        <p:sp>
          <p:nvSpPr>
            <p:cNvPr id="9" name="Right Arrow 8">
              <a:extLst>
                <a:ext uri="{FF2B5EF4-FFF2-40B4-BE49-F238E27FC236}">
                  <a16:creationId xmlns:a16="http://schemas.microsoft.com/office/drawing/2014/main" id="{8C953EC0-7E29-AB4D-986C-ADA5DB448B3A}"/>
                </a:ext>
              </a:extLst>
            </p:cNvPr>
            <p:cNvSpPr/>
            <p:nvPr/>
          </p:nvSpPr>
          <p:spPr>
            <a:xfrm>
              <a:off x="1681506" y="6285890"/>
              <a:ext cx="1537855" cy="24606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B1A8F4A-F1D8-5A4C-937A-D0FED331C6EA}"/>
                </a:ext>
              </a:extLst>
            </p:cNvPr>
            <p:cNvSpPr txBox="1"/>
            <p:nvPr/>
          </p:nvSpPr>
          <p:spPr>
            <a:xfrm>
              <a:off x="199227" y="5547502"/>
              <a:ext cx="1543449" cy="1200329"/>
            </a:xfrm>
            <a:prstGeom prst="rect">
              <a:avLst/>
            </a:prstGeom>
            <a:noFill/>
          </p:spPr>
          <p:txBody>
            <a:bodyPr wrap="square" rtlCol="0">
              <a:spAutoFit/>
            </a:bodyPr>
            <a:lstStyle/>
            <a:p>
              <a:pPr algn="ctr"/>
              <a:r>
                <a:rPr lang="en-US" sz="1800" dirty="0">
                  <a:latin typeface="Times New Roman" panose="02020603050405020304" pitchFamily="18" charset="0"/>
                  <a:cs typeface="Times New Roman" panose="02020603050405020304" pitchFamily="18" charset="0"/>
                </a:rPr>
                <a:t>Jerry uploads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malicious content </a:t>
              </a:r>
              <a:br>
                <a:rPr lang="en-US" sz="1800" dirty="0">
                  <a:latin typeface="Times New Roman" panose="02020603050405020304" pitchFamily="18" charset="0"/>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a:t>
              </a:r>
            </a:p>
          </p:txBody>
        </p:sp>
      </p:grpSp>
      <p:grpSp>
        <p:nvGrpSpPr>
          <p:cNvPr id="11" name="Group 10">
            <a:extLst>
              <a:ext uri="{FF2B5EF4-FFF2-40B4-BE49-F238E27FC236}">
                <a16:creationId xmlns:a16="http://schemas.microsoft.com/office/drawing/2014/main" id="{AC31819E-D9DB-B845-AC9A-5835D004702D}"/>
              </a:ext>
            </a:extLst>
          </p:cNvPr>
          <p:cNvGrpSpPr/>
          <p:nvPr/>
        </p:nvGrpSpPr>
        <p:grpSpPr>
          <a:xfrm>
            <a:off x="4952322" y="3038725"/>
            <a:ext cx="3322191" cy="923330"/>
            <a:chOff x="5568187" y="4650547"/>
            <a:chExt cx="3322191" cy="923330"/>
          </a:xfrm>
        </p:grpSpPr>
        <p:sp>
          <p:nvSpPr>
            <p:cNvPr id="12" name="Right Arrow 11">
              <a:extLst>
                <a:ext uri="{FF2B5EF4-FFF2-40B4-BE49-F238E27FC236}">
                  <a16:creationId xmlns:a16="http://schemas.microsoft.com/office/drawing/2014/main" id="{37DC692B-DC54-D449-B974-0407C24ABEAA}"/>
                </a:ext>
              </a:extLst>
            </p:cNvPr>
            <p:cNvSpPr/>
            <p:nvPr/>
          </p:nvSpPr>
          <p:spPr>
            <a:xfrm rot="10800000">
              <a:off x="5568187" y="4966623"/>
              <a:ext cx="1778741" cy="26661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A9D4BD8-7525-F14B-AFB2-4280836F0D92}"/>
                </a:ext>
              </a:extLst>
            </p:cNvPr>
            <p:cNvSpPr txBox="1"/>
            <p:nvPr/>
          </p:nvSpPr>
          <p:spPr>
            <a:xfrm>
              <a:off x="7346929" y="4650547"/>
              <a:ext cx="1543449" cy="923330"/>
            </a:xfrm>
            <a:prstGeom prst="rect">
              <a:avLst/>
            </a:prstGeom>
            <a:noFill/>
          </p:spPr>
          <p:txBody>
            <a:bodyPr wrap="square" rtlCol="0">
              <a:spAutoFit/>
            </a:bodyPr>
            <a:lstStyle/>
            <a:p>
              <a:pPr algn="ctr"/>
              <a:r>
                <a:rPr lang="en-US" sz="1800" dirty="0">
                  <a:latin typeface="Times New Roman" panose="02020603050405020304" pitchFamily="18" charset="0"/>
                  <a:cs typeface="Times New Roman" panose="02020603050405020304" pitchFamily="18" charset="0"/>
                </a:rPr>
                <a:t>… so that Tom’s post gets blocked</a:t>
              </a:r>
            </a:p>
          </p:txBody>
        </p:sp>
      </p:grpSp>
      <p:sp>
        <p:nvSpPr>
          <p:cNvPr id="14" name="Rectangle 13">
            <a:extLst>
              <a:ext uri="{FF2B5EF4-FFF2-40B4-BE49-F238E27FC236}">
                <a16:creationId xmlns:a16="http://schemas.microsoft.com/office/drawing/2014/main" id="{1C019B55-20E1-4342-A4EF-54A432BC0199}"/>
              </a:ext>
            </a:extLst>
          </p:cNvPr>
          <p:cNvSpPr/>
          <p:nvPr/>
        </p:nvSpPr>
        <p:spPr>
          <a:xfrm>
            <a:off x="3782884" y="2986955"/>
            <a:ext cx="1169439" cy="908161"/>
          </a:xfrm>
          <a:prstGeom prst="rect">
            <a:avLst/>
          </a:prstGeom>
          <a:solidFill>
            <a:schemeClr val="bg1">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dirty="0">
                <a:ln>
                  <a:solidFill>
                    <a:srgbClr val="FF0000"/>
                  </a:solidFill>
                </a:ln>
              </a:rPr>
              <a:t>AD</a:t>
            </a:r>
          </a:p>
        </p:txBody>
      </p:sp>
      <p:pic>
        <p:nvPicPr>
          <p:cNvPr id="6146" name="Picture 2" descr="Single webpage icon Royalty Free Vector Image - VectorStock">
            <a:extLst>
              <a:ext uri="{FF2B5EF4-FFF2-40B4-BE49-F238E27FC236}">
                <a16:creationId xmlns:a16="http://schemas.microsoft.com/office/drawing/2014/main" id="{0A613C0C-1F11-C549-B82A-835768E6BD8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20" t="-2872" r="-1" b="8231"/>
          <a:stretch/>
        </p:blipFill>
        <p:spPr bwMode="auto">
          <a:xfrm>
            <a:off x="1212850" y="976331"/>
            <a:ext cx="1393839" cy="131762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YOLO: Real-Time Object Detection">
            <a:extLst>
              <a:ext uri="{FF2B5EF4-FFF2-40B4-BE49-F238E27FC236}">
                <a16:creationId xmlns:a16="http://schemas.microsoft.com/office/drawing/2014/main" id="{B5CF3337-6F0F-D641-BAED-1C74B0EDDB1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82629" y="1181445"/>
            <a:ext cx="1778741" cy="944648"/>
          </a:xfrm>
          <a:prstGeom prst="rect">
            <a:avLst/>
          </a:prstGeom>
          <a:noFill/>
          <a:extLst>
            <a:ext uri="{909E8E84-426E-40DD-AFC4-6F175D3DCCD1}">
              <a14:hiddenFill xmlns:a14="http://schemas.microsoft.com/office/drawing/2010/main">
                <a:solidFill>
                  <a:srgbClr val="FFFFFF"/>
                </a:solidFill>
              </a14:hiddenFill>
            </a:ext>
          </a:extLst>
        </p:spPr>
      </p:pic>
      <p:sp>
        <p:nvSpPr>
          <p:cNvPr id="18" name="Right Arrow 17">
            <a:extLst>
              <a:ext uri="{FF2B5EF4-FFF2-40B4-BE49-F238E27FC236}">
                <a16:creationId xmlns:a16="http://schemas.microsoft.com/office/drawing/2014/main" id="{CC76B040-083C-FD45-8B57-D280AE691CE2}"/>
              </a:ext>
            </a:extLst>
          </p:cNvPr>
          <p:cNvSpPr/>
          <p:nvPr/>
        </p:nvSpPr>
        <p:spPr>
          <a:xfrm>
            <a:off x="2704221" y="1411453"/>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26BB8F97-699C-074A-B10B-BB71619408DF}"/>
              </a:ext>
            </a:extLst>
          </p:cNvPr>
          <p:cNvSpPr/>
          <p:nvPr/>
        </p:nvSpPr>
        <p:spPr>
          <a:xfrm>
            <a:off x="5626472" y="1411453"/>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 descr="Single webpage icon Royalty Free Vector Image - VectorStock">
            <a:extLst>
              <a:ext uri="{FF2B5EF4-FFF2-40B4-BE49-F238E27FC236}">
                <a16:creationId xmlns:a16="http://schemas.microsoft.com/office/drawing/2014/main" id="{949FFD2C-42F1-E841-9DF6-A041FAF3F6FE}"/>
              </a:ext>
            </a:extLst>
          </p:cNvPr>
          <p:cNvPicPr>
            <a:picLocks noChangeAspect="1" noChangeArrowheads="1"/>
          </p:cNvPicPr>
          <p:nvPr/>
        </p:nvPicPr>
        <p:blipFill rotWithShape="1">
          <a:blip r:embed="rId6">
            <a:alphaModFix amt="35000"/>
            <a:extLst>
              <a:ext uri="{28A0092B-C50C-407E-A947-70E740481C1C}">
                <a14:useLocalDpi xmlns:a14="http://schemas.microsoft.com/office/drawing/2010/main" val="0"/>
              </a:ext>
            </a:extLst>
          </a:blip>
          <a:srcRect l="-1620" t="-2872" r="-1" b="8231"/>
          <a:stretch/>
        </p:blipFill>
        <p:spPr bwMode="auto">
          <a:xfrm>
            <a:off x="6769982" y="976331"/>
            <a:ext cx="1393839" cy="1317625"/>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93FB355-ED0D-B74B-8F3A-F0E873DF992A}"/>
              </a:ext>
            </a:extLst>
          </p:cNvPr>
          <p:cNvSpPr/>
          <p:nvPr/>
        </p:nvSpPr>
        <p:spPr>
          <a:xfrm>
            <a:off x="6884645" y="1590675"/>
            <a:ext cx="306729" cy="577849"/>
          </a:xfrm>
          <a:prstGeom prst="rect">
            <a:avLst/>
          </a:prstGeom>
          <a:solidFill>
            <a:srgbClr val="FF0000">
              <a:alpha val="70000"/>
            </a:srgbClr>
          </a:solidFill>
          <a:ln>
            <a:solidFill>
              <a:srgbClr val="FF000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3" name="Rectangle 22">
            <a:extLst>
              <a:ext uri="{FF2B5EF4-FFF2-40B4-BE49-F238E27FC236}">
                <a16:creationId xmlns:a16="http://schemas.microsoft.com/office/drawing/2014/main" id="{CF62355E-023C-C547-AEB3-5A1098EB9C5A}"/>
              </a:ext>
            </a:extLst>
          </p:cNvPr>
          <p:cNvSpPr/>
          <p:nvPr/>
        </p:nvSpPr>
        <p:spPr>
          <a:xfrm rot="16200000">
            <a:off x="6453289" y="1423513"/>
            <a:ext cx="1169439" cy="908161"/>
          </a:xfrm>
          <a:prstGeom prst="rect">
            <a:avLst/>
          </a:prstGeom>
          <a:solidFill>
            <a:schemeClr val="bg1">
              <a:alpha val="17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dirty="0">
                <a:ln>
                  <a:solidFill>
                    <a:srgbClr val="FF0000"/>
                  </a:solidFill>
                </a:ln>
              </a:rPr>
              <a:t>AD</a:t>
            </a:r>
          </a:p>
        </p:txBody>
      </p:sp>
    </p:spTree>
    <p:extLst>
      <p:ext uri="{BB962C8B-B14F-4D97-AF65-F5344CB8AC3E}">
        <p14:creationId xmlns:p14="http://schemas.microsoft.com/office/powerpoint/2010/main" val="4033622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p:tgtEl>
                                          <p:spTgt spid="6"/>
                                        </p:tgtEl>
                                        <p:attrNameLst>
                                          <p:attrName>ppt_y</p:attrName>
                                        </p:attrNameLst>
                                      </p:cBhvr>
                                      <p:tavLst>
                                        <p:tav tm="0">
                                          <p:val>
                                            <p:strVal val="#ppt_y+#ppt_h*1.125000"/>
                                          </p:val>
                                        </p:tav>
                                        <p:tav tm="100000">
                                          <p:val>
                                            <p:strVal val="#ppt_y"/>
                                          </p:val>
                                        </p:tav>
                                      </p:tavLst>
                                    </p:anim>
                                    <p:animEffect transition="in" filter="wipe(up)">
                                      <p:cBhvr>
                                        <p:cTn id="12" dur="500"/>
                                        <p:tgtEl>
                                          <p:spTgt spid="6"/>
                                        </p:tgtEl>
                                      </p:cBhvr>
                                    </p:animEffec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3A3AC4-A660-9E47-A2D8-74EE74D5247B}"/>
              </a:ext>
            </a:extLst>
          </p:cNvPr>
          <p:cNvSpPr>
            <a:spLocks noGrp="1"/>
          </p:cNvSpPr>
          <p:nvPr>
            <p:ph sz="quarter" idx="10"/>
          </p:nvPr>
        </p:nvSpPr>
        <p:spPr>
          <a:xfrm>
            <a:off x="566057" y="1172818"/>
            <a:ext cx="8349343" cy="3494909"/>
          </a:xfrm>
        </p:spPr>
        <p:txBody>
          <a:bodyPr>
            <a:normAutofit/>
          </a:bodyPr>
          <a:lstStyle/>
          <a:p>
            <a:endParaRPr lang="en-US" b="1"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How? </a:t>
            </a:r>
            <a:r>
              <a:rPr lang="en-US" sz="2000" dirty="0">
                <a:latin typeface="Times New Roman" panose="02020603050405020304" pitchFamily="18" charset="0"/>
                <a:cs typeface="Times New Roman" panose="02020603050405020304" pitchFamily="18" charset="0"/>
              </a:rPr>
              <a:t>Adversarial Examples (aka gradient descent)</a:t>
            </a:r>
          </a:p>
          <a:p>
            <a:pPr lvl="2"/>
            <a:r>
              <a:rPr lang="en-US" dirty="0"/>
              <a:t>Nothing too special here</a:t>
            </a:r>
          </a:p>
          <a:p>
            <a:pPr lvl="2"/>
            <a:endParaRPr lang="en-US" dirty="0"/>
          </a:p>
          <a:p>
            <a:pPr marL="0" indent="0">
              <a:buNone/>
            </a:pPr>
            <a:r>
              <a:rPr lang="en-US" b="1" dirty="0">
                <a:latin typeface="Times New Roman" panose="02020603050405020304" pitchFamily="18" charset="0"/>
                <a:cs typeface="Times New Roman" panose="02020603050405020304" pitchFamily="18" charset="0"/>
              </a:rPr>
              <a:t>Why? </a:t>
            </a:r>
            <a:r>
              <a:rPr lang="en-US" sz="2000" dirty="0">
                <a:latin typeface="Times New Roman" panose="02020603050405020304" pitchFamily="18" charset="0"/>
                <a:cs typeface="Times New Roman" panose="02020603050405020304" pitchFamily="18" charset="0"/>
              </a:rPr>
              <a:t>Ad-blocking is the </a:t>
            </a:r>
            <a:r>
              <a:rPr lang="en-US" sz="2000" u="sng" dirty="0">
                <a:latin typeface="Times New Roman" panose="02020603050405020304" pitchFamily="18" charset="0"/>
                <a:cs typeface="Times New Roman" panose="02020603050405020304" pitchFamily="18" charset="0"/>
              </a:rPr>
              <a:t>perfect</a:t>
            </a:r>
            <a:r>
              <a:rPr lang="en-US" sz="2000" dirty="0">
                <a:latin typeface="Times New Roman" panose="02020603050405020304" pitchFamily="18" charset="0"/>
                <a:cs typeface="Times New Roman" panose="02020603050405020304" pitchFamily="18" charset="0"/>
              </a:rPr>
              <a:t> threat model for adversarial examples</a:t>
            </a:r>
          </a:p>
          <a:p>
            <a:pPr lvl="2"/>
            <a:r>
              <a:rPr lang="en-US" dirty="0"/>
              <a:t>This is the cool part!</a:t>
            </a:r>
          </a:p>
          <a:p>
            <a:pPr marL="0" indent="0">
              <a:buNone/>
            </a:pPr>
            <a:endParaRPr lang="en-US" sz="2400" b="1"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82D3978D-5A94-5D47-B061-B335CEE53212}"/>
              </a:ext>
            </a:extLst>
          </p:cNvPr>
          <p:cNvSpPr>
            <a:spLocks noGrp="1"/>
          </p:cNvSpPr>
          <p:nvPr>
            <p:ph type="sldNum" sz="quarter" idx="4"/>
          </p:nvPr>
        </p:nvSpPr>
        <p:spPr/>
        <p:txBody>
          <a:bodyPr/>
          <a:lstStyle/>
          <a:p>
            <a:fld id="{AC13E6D5-74F7-484E-B15D-5FF0E9020B73}" type="slidenum">
              <a:rPr lang="en-US" altLang="en-US" smtClean="0"/>
              <a:pPr/>
              <a:t>11</a:t>
            </a:fld>
            <a:endParaRPr lang="en-US" altLang="en-US" dirty="0"/>
          </a:p>
        </p:txBody>
      </p:sp>
      <p:sp>
        <p:nvSpPr>
          <p:cNvPr id="5" name="Title 3">
            <a:extLst>
              <a:ext uri="{FF2B5EF4-FFF2-40B4-BE49-F238E27FC236}">
                <a16:creationId xmlns:a16="http://schemas.microsoft.com/office/drawing/2014/main" id="{72DBC6CC-4DFB-F449-8CDE-5117ECB63E00}"/>
              </a:ext>
            </a:extLst>
          </p:cNvPr>
          <p:cNvSpPr>
            <a:spLocks noGrp="1"/>
          </p:cNvSpPr>
          <p:nvPr>
            <p:ph type="title"/>
          </p:nvPr>
        </p:nvSpPr>
        <p:spPr>
          <a:xfrm>
            <a:off x="948779" y="147967"/>
            <a:ext cx="7707862" cy="488024"/>
          </a:xfrm>
        </p:spPr>
        <p:txBody>
          <a:bodyPr/>
          <a:lstStyle/>
          <a:p>
            <a:r>
              <a:rPr lang="en-US" dirty="0"/>
              <a:t>Attacking Perceptual Ad-Blocking</a:t>
            </a:r>
          </a:p>
        </p:txBody>
      </p:sp>
    </p:spTree>
    <p:extLst>
      <p:ext uri="{BB962C8B-B14F-4D97-AF65-F5344CB8AC3E}">
        <p14:creationId xmlns:p14="http://schemas.microsoft.com/office/powerpoint/2010/main" val="20651255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407F8C-3E6A-7E43-AB4B-9EEE018DAD54}"/>
              </a:ext>
            </a:extLst>
          </p:cNvPr>
          <p:cNvSpPr>
            <a:spLocks noGrp="1"/>
          </p:cNvSpPr>
          <p:nvPr>
            <p:ph sz="quarter" idx="10"/>
          </p:nvPr>
        </p:nvSpPr>
        <p:spPr>
          <a:xfrm>
            <a:off x="955679" y="1172818"/>
            <a:ext cx="7937950" cy="3494909"/>
          </a:xfrm>
        </p:spPr>
        <p:txBody>
          <a:bodyPr>
            <a:normAutofit fontScale="92500" lnSpcReduction="10000"/>
          </a:bodyPr>
          <a:lstStyle/>
          <a:p>
            <a:pPr marL="514350" indent="-514350">
              <a:buFont typeface="+mj-lt"/>
              <a:buAutoNum type="arabicPeriod"/>
            </a:pPr>
            <a:r>
              <a:rPr lang="en-US" dirty="0">
                <a:latin typeface="Times New Roman" panose="02020603050405020304" pitchFamily="18" charset="0"/>
                <a:cs typeface="Times New Roman" panose="02020603050405020304" pitchFamily="18" charset="0"/>
              </a:rPr>
              <a:t>(There’s an adversary)</a:t>
            </a:r>
          </a:p>
          <a:p>
            <a:pPr marL="514350" indent="-514350">
              <a:buFont typeface="+mj-lt"/>
              <a:buAutoNum type="arabicPeriod"/>
            </a:pPr>
            <a:endParaRPr lang="en-US"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Adv. </a:t>
            </a:r>
            <a:r>
              <a:rPr lang="en-US" b="1" dirty="0">
                <a:latin typeface="Times New Roman" panose="02020603050405020304" pitchFamily="18" charset="0"/>
                <a:cs typeface="Times New Roman" panose="02020603050405020304" pitchFamily="18" charset="0"/>
              </a:rPr>
              <a:t>cannot change the distribution </a:t>
            </a:r>
            <a:r>
              <a:rPr lang="en-US" dirty="0">
                <a:latin typeface="Times New Roman" panose="02020603050405020304" pitchFamily="18" charset="0"/>
                <a:cs typeface="Times New Roman" panose="02020603050405020304" pitchFamily="18" charset="0"/>
              </a:rPr>
              <a:t>of inputs</a:t>
            </a:r>
          </a:p>
          <a:p>
            <a:pPr lvl="2"/>
            <a:r>
              <a:rPr lang="en-US" dirty="0"/>
              <a:t>Otherwise, Adv could just use a “test-set attack” </a:t>
            </a:r>
            <a:r>
              <a:rPr lang="en-US" sz="1700" dirty="0"/>
              <a:t>(Gilmer et al. 2018)</a:t>
            </a:r>
          </a:p>
          <a:p>
            <a:pPr lvl="2"/>
            <a:endParaRPr lang="en-US"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Adv. can only use </a:t>
            </a:r>
            <a:r>
              <a:rPr lang="en-US" b="1" dirty="0">
                <a:latin typeface="Times New Roman" panose="02020603050405020304" pitchFamily="18" charset="0"/>
                <a:cs typeface="Times New Roman" panose="02020603050405020304" pitchFamily="18" charset="0"/>
              </a:rPr>
              <a:t>“small” perturbations</a:t>
            </a:r>
          </a:p>
          <a:p>
            <a:pPr lvl="2"/>
            <a:r>
              <a:rPr lang="en-US" dirty="0">
                <a:latin typeface="Times New Roman" panose="02020603050405020304" pitchFamily="18" charset="0"/>
                <a:cs typeface="Times New Roman" panose="02020603050405020304" pitchFamily="18" charset="0"/>
              </a:rPr>
              <a:t>Otherwise, Adv could just change the class semantics</a:t>
            </a:r>
          </a:p>
          <a:p>
            <a:pPr lvl="2"/>
            <a:endParaRPr lang="en-US"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Adv. has access to model weights or query API</a:t>
            </a:r>
          </a:p>
        </p:txBody>
      </p:sp>
      <p:sp>
        <p:nvSpPr>
          <p:cNvPr id="3" name="Slide Number Placeholder 2">
            <a:extLst>
              <a:ext uri="{FF2B5EF4-FFF2-40B4-BE49-F238E27FC236}">
                <a16:creationId xmlns:a16="http://schemas.microsoft.com/office/drawing/2014/main" id="{FF84A0E1-8B98-D146-86C5-1DC6E0230FF2}"/>
              </a:ext>
            </a:extLst>
          </p:cNvPr>
          <p:cNvSpPr>
            <a:spLocks noGrp="1"/>
          </p:cNvSpPr>
          <p:nvPr>
            <p:ph type="sldNum" sz="quarter" idx="4"/>
          </p:nvPr>
        </p:nvSpPr>
        <p:spPr/>
        <p:txBody>
          <a:bodyPr/>
          <a:lstStyle/>
          <a:p>
            <a:fld id="{AC13E6D5-74F7-484E-B15D-5FF0E9020B73}" type="slidenum">
              <a:rPr lang="en-US" altLang="en-US" smtClean="0"/>
              <a:pPr/>
              <a:t>12</a:t>
            </a:fld>
            <a:endParaRPr lang="en-US" altLang="en-US" dirty="0"/>
          </a:p>
        </p:txBody>
      </p:sp>
      <p:sp>
        <p:nvSpPr>
          <p:cNvPr id="4" name="Title 3">
            <a:extLst>
              <a:ext uri="{FF2B5EF4-FFF2-40B4-BE49-F238E27FC236}">
                <a16:creationId xmlns:a16="http://schemas.microsoft.com/office/drawing/2014/main" id="{83C4111E-C2AC-6E42-87C3-472409EF6C2E}"/>
              </a:ext>
            </a:extLst>
          </p:cNvPr>
          <p:cNvSpPr>
            <a:spLocks noGrp="1"/>
          </p:cNvSpPr>
          <p:nvPr>
            <p:ph type="title"/>
          </p:nvPr>
        </p:nvSpPr>
        <p:spPr/>
        <p:txBody>
          <a:bodyPr/>
          <a:lstStyle/>
          <a:p>
            <a:r>
              <a:rPr lang="en-US" dirty="0"/>
              <a:t>The Adversarial Examples Threat Model</a:t>
            </a:r>
          </a:p>
        </p:txBody>
      </p:sp>
    </p:spTree>
    <p:extLst>
      <p:ext uri="{BB962C8B-B14F-4D97-AF65-F5344CB8AC3E}">
        <p14:creationId xmlns:p14="http://schemas.microsoft.com/office/powerpoint/2010/main" val="24900413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407F8C-3E6A-7E43-AB4B-9EEE018DAD54}"/>
              </a:ext>
            </a:extLst>
          </p:cNvPr>
          <p:cNvSpPr>
            <a:spLocks noGrp="1"/>
          </p:cNvSpPr>
          <p:nvPr>
            <p:ph sz="quarter" idx="10"/>
          </p:nvPr>
        </p:nvSpPr>
        <p:spPr>
          <a:xfrm>
            <a:off x="955679" y="1172818"/>
            <a:ext cx="7937950" cy="2136439"/>
          </a:xfrm>
        </p:spPr>
        <p:txBody>
          <a:bodyPr>
            <a:normAutofit/>
          </a:bodyPr>
          <a:lstStyle/>
          <a:p>
            <a:pPr marL="514350" indent="-514350">
              <a:buFont typeface="+mj-lt"/>
              <a:buAutoNum type="arabicPeriod"/>
            </a:pPr>
            <a:r>
              <a:rPr lang="en-US" dirty="0">
                <a:latin typeface="Times New Roman" panose="02020603050405020304" pitchFamily="18" charset="0"/>
                <a:cs typeface="Times New Roman" panose="02020603050405020304" pitchFamily="18" charset="0"/>
              </a:rPr>
              <a:t>There’s an adversary</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Adv. </a:t>
            </a:r>
            <a:r>
              <a:rPr lang="en-US" b="1" dirty="0">
                <a:latin typeface="Times New Roman" panose="02020603050405020304" pitchFamily="18" charset="0"/>
                <a:cs typeface="Times New Roman" panose="02020603050405020304" pitchFamily="18" charset="0"/>
              </a:rPr>
              <a:t>cannot change the distribution </a:t>
            </a:r>
            <a:r>
              <a:rPr lang="en-US" dirty="0">
                <a:latin typeface="Times New Roman" panose="02020603050405020304" pitchFamily="18" charset="0"/>
                <a:cs typeface="Times New Roman" panose="02020603050405020304" pitchFamily="18" charset="0"/>
              </a:rPr>
              <a:t>of inputs</a:t>
            </a: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Adv. can only use </a:t>
            </a:r>
            <a:r>
              <a:rPr lang="en-US" b="1" dirty="0">
                <a:latin typeface="Times New Roman" panose="02020603050405020304" pitchFamily="18" charset="0"/>
                <a:cs typeface="Times New Roman" panose="02020603050405020304" pitchFamily="18" charset="0"/>
              </a:rPr>
              <a:t>“small” perturbations</a:t>
            </a:r>
            <a:endParaRPr lang="en-US"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Adv. has </a:t>
            </a:r>
            <a:r>
              <a:rPr lang="en-US" b="1" dirty="0">
                <a:latin typeface="Times New Roman" panose="02020603050405020304" pitchFamily="18" charset="0"/>
                <a:cs typeface="Times New Roman" panose="02020603050405020304" pitchFamily="18" charset="0"/>
              </a:rPr>
              <a:t>access to model </a:t>
            </a:r>
            <a:r>
              <a:rPr lang="en-US" dirty="0">
                <a:latin typeface="Times New Roman" panose="02020603050405020304" pitchFamily="18" charset="0"/>
                <a:cs typeface="Times New Roman" panose="02020603050405020304" pitchFamily="18" charset="0"/>
              </a:rPr>
              <a:t>weights or query API</a:t>
            </a:r>
          </a:p>
        </p:txBody>
      </p:sp>
      <p:sp>
        <p:nvSpPr>
          <p:cNvPr id="3" name="Slide Number Placeholder 2">
            <a:extLst>
              <a:ext uri="{FF2B5EF4-FFF2-40B4-BE49-F238E27FC236}">
                <a16:creationId xmlns:a16="http://schemas.microsoft.com/office/drawing/2014/main" id="{FF84A0E1-8B98-D146-86C5-1DC6E0230FF2}"/>
              </a:ext>
            </a:extLst>
          </p:cNvPr>
          <p:cNvSpPr>
            <a:spLocks noGrp="1"/>
          </p:cNvSpPr>
          <p:nvPr>
            <p:ph type="sldNum" sz="quarter" idx="4"/>
          </p:nvPr>
        </p:nvSpPr>
        <p:spPr/>
        <p:txBody>
          <a:bodyPr/>
          <a:lstStyle/>
          <a:p>
            <a:fld id="{AC13E6D5-74F7-484E-B15D-5FF0E9020B73}" type="slidenum">
              <a:rPr lang="en-US" altLang="en-US" smtClean="0"/>
              <a:pPr/>
              <a:t>13</a:t>
            </a:fld>
            <a:endParaRPr lang="en-US" altLang="en-US" dirty="0"/>
          </a:p>
        </p:txBody>
      </p:sp>
      <p:sp>
        <p:nvSpPr>
          <p:cNvPr id="4" name="Title 3">
            <a:extLst>
              <a:ext uri="{FF2B5EF4-FFF2-40B4-BE49-F238E27FC236}">
                <a16:creationId xmlns:a16="http://schemas.microsoft.com/office/drawing/2014/main" id="{83C4111E-C2AC-6E42-87C3-472409EF6C2E}"/>
              </a:ext>
            </a:extLst>
          </p:cNvPr>
          <p:cNvSpPr>
            <a:spLocks noGrp="1"/>
          </p:cNvSpPr>
          <p:nvPr>
            <p:ph type="title"/>
          </p:nvPr>
        </p:nvSpPr>
        <p:spPr/>
        <p:txBody>
          <a:bodyPr/>
          <a:lstStyle/>
          <a:p>
            <a:r>
              <a:rPr lang="en-US" dirty="0"/>
              <a:t>The Adversarial Examples Threat Model</a:t>
            </a:r>
          </a:p>
        </p:txBody>
      </p:sp>
      <p:sp>
        <p:nvSpPr>
          <p:cNvPr id="6" name="Rounded Rectangle 5">
            <a:extLst>
              <a:ext uri="{FF2B5EF4-FFF2-40B4-BE49-F238E27FC236}">
                <a16:creationId xmlns:a16="http://schemas.microsoft.com/office/drawing/2014/main" id="{3F8AB18B-58DE-E54A-A12F-E14B30D3EDB6}"/>
              </a:ext>
            </a:extLst>
          </p:cNvPr>
          <p:cNvSpPr/>
          <p:nvPr/>
        </p:nvSpPr>
        <p:spPr>
          <a:xfrm>
            <a:off x="639538" y="3722915"/>
            <a:ext cx="7937950"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u="sng" dirty="0">
                <a:latin typeface="Times New Roman" panose="02020603050405020304" pitchFamily="18" charset="0"/>
                <a:cs typeface="Times New Roman" panose="02020603050405020304" pitchFamily="18" charset="0"/>
              </a:rPr>
              <a:t>Challenge:</a:t>
            </a:r>
            <a:r>
              <a:rPr lang="en-US"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find a setting where this threat model is realistic </a:t>
            </a:r>
          </a:p>
        </p:txBody>
      </p:sp>
    </p:spTree>
    <p:extLst>
      <p:ext uri="{BB962C8B-B14F-4D97-AF65-F5344CB8AC3E}">
        <p14:creationId xmlns:p14="http://schemas.microsoft.com/office/powerpoint/2010/main" val="6798714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407F8C-3E6A-7E43-AB4B-9EEE018DAD54}"/>
              </a:ext>
            </a:extLst>
          </p:cNvPr>
          <p:cNvSpPr>
            <a:spLocks noGrp="1"/>
          </p:cNvSpPr>
          <p:nvPr>
            <p:ph sz="quarter" idx="10"/>
          </p:nvPr>
        </p:nvSpPr>
        <p:spPr>
          <a:xfrm>
            <a:off x="725591" y="1004711"/>
            <a:ext cx="7937950" cy="3134077"/>
          </a:xfrm>
        </p:spPr>
        <p:txBody>
          <a:bodyPr>
            <a:normAutofit fontScale="92500" lnSpcReduction="20000"/>
          </a:bodyPr>
          <a:lstStyle/>
          <a:p>
            <a:pPr marL="514350" indent="-514350">
              <a:buFont typeface="+mj-lt"/>
              <a:buAutoNum type="arabicPeriod"/>
            </a:pPr>
            <a:r>
              <a:rPr lang="en-US" dirty="0">
                <a:latin typeface="Times New Roman" panose="02020603050405020304" pitchFamily="18" charset="0"/>
                <a:cs typeface="Times New Roman" panose="02020603050405020304" pitchFamily="18" charset="0"/>
              </a:rPr>
              <a:t>There’s an adversary</a:t>
            </a:r>
          </a:p>
          <a:p>
            <a:pPr lvl="2"/>
            <a:r>
              <a:rPr lang="en-US" dirty="0">
                <a:solidFill>
                  <a:srgbClr val="008F00"/>
                </a:solidFill>
              </a:rPr>
              <a:t>Web publishers, ad-networks have financial incentive to evade ad-blocking</a:t>
            </a:r>
          </a:p>
          <a:p>
            <a:pPr lvl="2"/>
            <a:endParaRPr lang="en-US" sz="800" dirty="0"/>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Adv. </a:t>
            </a:r>
            <a:r>
              <a:rPr lang="en-US" b="1" dirty="0">
                <a:latin typeface="Times New Roman" panose="02020603050405020304" pitchFamily="18" charset="0"/>
                <a:cs typeface="Times New Roman" panose="02020603050405020304" pitchFamily="18" charset="0"/>
              </a:rPr>
              <a:t>cannot change the distribution </a:t>
            </a:r>
            <a:r>
              <a:rPr lang="en-US" dirty="0">
                <a:latin typeface="Times New Roman" panose="02020603050405020304" pitchFamily="18" charset="0"/>
                <a:cs typeface="Times New Roman" panose="02020603050405020304" pitchFamily="18" charset="0"/>
              </a:rPr>
              <a:t>of inputs</a:t>
            </a:r>
          </a:p>
          <a:p>
            <a:pPr lvl="2"/>
            <a:r>
              <a:rPr lang="en-US" dirty="0">
                <a:solidFill>
                  <a:srgbClr val="008F00"/>
                </a:solidFill>
              </a:rPr>
              <a:t>Ad campaigns are meticulously designed to maximize user engagement</a:t>
            </a:r>
          </a:p>
          <a:p>
            <a:pPr lvl="2"/>
            <a:endParaRPr lang="en-US" sz="800" dirty="0"/>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Adv. can only use </a:t>
            </a:r>
            <a:r>
              <a:rPr lang="en-US" b="1" dirty="0">
                <a:latin typeface="Times New Roman" panose="02020603050405020304" pitchFamily="18" charset="0"/>
                <a:cs typeface="Times New Roman" panose="02020603050405020304" pitchFamily="18" charset="0"/>
              </a:rPr>
              <a:t>“small” perturbations</a:t>
            </a:r>
          </a:p>
          <a:p>
            <a:pPr lvl="2"/>
            <a:r>
              <a:rPr lang="en-US" dirty="0">
                <a:solidFill>
                  <a:srgbClr val="008F00"/>
                </a:solidFill>
              </a:rPr>
              <a:t>Website users should be unaffected and still click on ads!</a:t>
            </a:r>
          </a:p>
          <a:p>
            <a:pPr lvl="2"/>
            <a:endParaRPr lang="en-US" sz="800" dirty="0"/>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Adv. has </a:t>
            </a:r>
            <a:r>
              <a:rPr lang="en-US" b="1" dirty="0">
                <a:latin typeface="Times New Roman" panose="02020603050405020304" pitchFamily="18" charset="0"/>
                <a:cs typeface="Times New Roman" panose="02020603050405020304" pitchFamily="18" charset="0"/>
              </a:rPr>
              <a:t>access to model </a:t>
            </a:r>
            <a:r>
              <a:rPr lang="en-US" dirty="0">
                <a:latin typeface="Times New Roman" panose="02020603050405020304" pitchFamily="18" charset="0"/>
                <a:cs typeface="Times New Roman" panose="02020603050405020304" pitchFamily="18" charset="0"/>
              </a:rPr>
              <a:t>weights or query API</a:t>
            </a:r>
          </a:p>
          <a:p>
            <a:pPr lvl="2"/>
            <a:r>
              <a:rPr lang="en-US" dirty="0">
                <a:solidFill>
                  <a:srgbClr val="008F00"/>
                </a:solidFill>
              </a:rPr>
              <a:t>Ad-blocker is run client-side so the model weights are public</a:t>
            </a:r>
          </a:p>
        </p:txBody>
      </p:sp>
      <p:sp>
        <p:nvSpPr>
          <p:cNvPr id="3" name="Slide Number Placeholder 2">
            <a:extLst>
              <a:ext uri="{FF2B5EF4-FFF2-40B4-BE49-F238E27FC236}">
                <a16:creationId xmlns:a16="http://schemas.microsoft.com/office/drawing/2014/main" id="{FF84A0E1-8B98-D146-86C5-1DC6E0230FF2}"/>
              </a:ext>
            </a:extLst>
          </p:cNvPr>
          <p:cNvSpPr>
            <a:spLocks noGrp="1"/>
          </p:cNvSpPr>
          <p:nvPr>
            <p:ph type="sldNum" sz="quarter" idx="4"/>
          </p:nvPr>
        </p:nvSpPr>
        <p:spPr/>
        <p:txBody>
          <a:bodyPr/>
          <a:lstStyle/>
          <a:p>
            <a:fld id="{AC13E6D5-74F7-484E-B15D-5FF0E9020B73}" type="slidenum">
              <a:rPr lang="en-US" altLang="en-US" smtClean="0"/>
              <a:pPr/>
              <a:t>14</a:t>
            </a:fld>
            <a:endParaRPr lang="en-US" altLang="en-US" dirty="0"/>
          </a:p>
        </p:txBody>
      </p:sp>
      <p:sp>
        <p:nvSpPr>
          <p:cNvPr id="4" name="Title 3">
            <a:extLst>
              <a:ext uri="{FF2B5EF4-FFF2-40B4-BE49-F238E27FC236}">
                <a16:creationId xmlns:a16="http://schemas.microsoft.com/office/drawing/2014/main" id="{83C4111E-C2AC-6E42-87C3-472409EF6C2E}"/>
              </a:ext>
            </a:extLst>
          </p:cNvPr>
          <p:cNvSpPr>
            <a:spLocks noGrp="1"/>
          </p:cNvSpPr>
          <p:nvPr>
            <p:ph type="title"/>
          </p:nvPr>
        </p:nvSpPr>
        <p:spPr/>
        <p:txBody>
          <a:bodyPr/>
          <a:lstStyle/>
          <a:p>
            <a:r>
              <a:rPr lang="en-US" dirty="0"/>
              <a:t>The Ad-Blocking Threat Model</a:t>
            </a:r>
          </a:p>
        </p:txBody>
      </p:sp>
      <p:sp>
        <p:nvSpPr>
          <p:cNvPr id="7" name="Rounded Rectangle 6">
            <a:extLst>
              <a:ext uri="{FF2B5EF4-FFF2-40B4-BE49-F238E27FC236}">
                <a16:creationId xmlns:a16="http://schemas.microsoft.com/office/drawing/2014/main" id="{CF4D8442-EF90-1640-A59E-4E38502835E1}"/>
              </a:ext>
            </a:extLst>
          </p:cNvPr>
          <p:cNvSpPr/>
          <p:nvPr/>
        </p:nvSpPr>
        <p:spPr>
          <a:xfrm>
            <a:off x="1152526" y="4234543"/>
            <a:ext cx="6911974" cy="77263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u="sng" dirty="0">
                <a:latin typeface="Times New Roman" panose="02020603050405020304" pitchFamily="18" charset="0"/>
                <a:cs typeface="Times New Roman" panose="02020603050405020304" pitchFamily="18" charset="0"/>
              </a:rPr>
              <a:t>New challenge:</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find a setting </a:t>
            </a:r>
            <a:r>
              <a:rPr lang="en-US" sz="2000" b="1" dirty="0">
                <a:latin typeface="Times New Roman" panose="02020603050405020304" pitchFamily="18" charset="0"/>
                <a:cs typeface="Times New Roman" panose="02020603050405020304" pitchFamily="18" charset="0"/>
              </a:rPr>
              <a:t>other than ad-blocking </a:t>
            </a:r>
            <a:r>
              <a:rPr lang="en-US" sz="2000" dirty="0">
                <a:latin typeface="Times New Roman" panose="02020603050405020304" pitchFamily="18" charset="0"/>
                <a:cs typeface="Times New Roman" panose="02020603050405020304" pitchFamily="18" charset="0"/>
              </a:rPr>
              <a:t>where this threat model is realistic </a:t>
            </a:r>
          </a:p>
        </p:txBody>
      </p:sp>
    </p:spTree>
    <p:extLst>
      <p:ext uri="{BB962C8B-B14F-4D97-AF65-F5344CB8AC3E}">
        <p14:creationId xmlns:p14="http://schemas.microsoft.com/office/powerpoint/2010/main" val="3781081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A94F66E-656F-014B-9C3E-1D8EABC00FF3}"/>
              </a:ext>
            </a:extLst>
          </p:cNvPr>
          <p:cNvSpPr>
            <a:spLocks noGrp="1"/>
          </p:cNvSpPr>
          <p:nvPr>
            <p:ph sz="quarter" idx="10"/>
          </p:nvPr>
        </p:nvSpPr>
        <p:spPr>
          <a:xfrm>
            <a:off x="468087" y="1172818"/>
            <a:ext cx="8479970" cy="3494909"/>
          </a:xfrm>
        </p:spPr>
        <p:txBody>
          <a:bodyPr>
            <a:normAutofit/>
          </a:bodyPr>
          <a:lstStyle/>
          <a:p>
            <a:pPr marL="0" indent="0" algn="ctr">
              <a:buNone/>
            </a:pPr>
            <a:r>
              <a:rPr lang="en-US" dirty="0">
                <a:latin typeface="Times New Roman" panose="02020603050405020304" pitchFamily="18" charset="0"/>
                <a:cs typeface="Times New Roman" panose="02020603050405020304" pitchFamily="18" charset="0"/>
              </a:rPr>
              <a:t>Near-impossible to resist </a:t>
            </a:r>
            <a:r>
              <a:rPr lang="en-US" i="1" dirty="0">
                <a:latin typeface="Times New Roman" panose="02020603050405020304" pitchFamily="18" charset="0"/>
                <a:cs typeface="Times New Roman" panose="02020603050405020304" pitchFamily="18" charset="0"/>
              </a:rPr>
              <a:t>dynamic/adaptive</a:t>
            </a:r>
            <a:r>
              <a:rPr lang="en-US" dirty="0">
                <a:latin typeface="Times New Roman" panose="02020603050405020304" pitchFamily="18" charset="0"/>
                <a:cs typeface="Times New Roman" panose="02020603050405020304" pitchFamily="18" charset="0"/>
              </a:rPr>
              <a:t> attacks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True beyond ad-blocking: </a:t>
            </a:r>
          </a:p>
          <a:p>
            <a:pPr lvl="2"/>
            <a:r>
              <a:rPr lang="en-US" sz="2200" dirty="0"/>
              <a:t>Don’t do client-side visual anti-phishing!</a:t>
            </a:r>
          </a:p>
          <a:p>
            <a:pPr lvl="2"/>
            <a:endParaRPr lang="en-US" dirty="0"/>
          </a:p>
          <a:p>
            <a:pPr marL="0" indent="0">
              <a:buNone/>
            </a:pPr>
            <a:r>
              <a:rPr lang="en-US" dirty="0">
                <a:latin typeface="Times New Roman" panose="02020603050405020304" pitchFamily="18" charset="0"/>
                <a:cs typeface="Times New Roman" panose="02020603050405020304" pitchFamily="18" charset="0"/>
              </a:rPr>
              <a:t>True beyond computer vision:</a:t>
            </a:r>
          </a:p>
          <a:p>
            <a:pPr lvl="2"/>
            <a:r>
              <a:rPr lang="en-US" sz="2200" dirty="0"/>
              <a:t>Don’t use client-side ML models to detect spam or malware</a:t>
            </a:r>
          </a:p>
        </p:txBody>
      </p:sp>
      <p:sp>
        <p:nvSpPr>
          <p:cNvPr id="3" name="Slide Number Placeholder 2">
            <a:extLst>
              <a:ext uri="{FF2B5EF4-FFF2-40B4-BE49-F238E27FC236}">
                <a16:creationId xmlns:a16="http://schemas.microsoft.com/office/drawing/2014/main" id="{59450E7A-76C9-C440-8CA1-15D1A3FEEA0F}"/>
              </a:ext>
            </a:extLst>
          </p:cNvPr>
          <p:cNvSpPr>
            <a:spLocks noGrp="1"/>
          </p:cNvSpPr>
          <p:nvPr>
            <p:ph type="sldNum" sz="quarter" idx="4"/>
          </p:nvPr>
        </p:nvSpPr>
        <p:spPr/>
        <p:txBody>
          <a:bodyPr/>
          <a:lstStyle/>
          <a:p>
            <a:fld id="{AC13E6D5-74F7-484E-B15D-5FF0E9020B73}" type="slidenum">
              <a:rPr lang="en-US" altLang="en-US" smtClean="0"/>
              <a:pPr/>
              <a:t>15</a:t>
            </a:fld>
            <a:endParaRPr lang="en-US" altLang="en-US" dirty="0"/>
          </a:p>
        </p:txBody>
      </p:sp>
      <p:sp>
        <p:nvSpPr>
          <p:cNvPr id="4" name="Title 3">
            <a:extLst>
              <a:ext uri="{FF2B5EF4-FFF2-40B4-BE49-F238E27FC236}">
                <a16:creationId xmlns:a16="http://schemas.microsoft.com/office/drawing/2014/main" id="{838DE0E9-1158-1946-A135-A37E57F627A3}"/>
              </a:ext>
            </a:extLst>
          </p:cNvPr>
          <p:cNvSpPr>
            <a:spLocks noGrp="1"/>
          </p:cNvSpPr>
          <p:nvPr>
            <p:ph type="title"/>
          </p:nvPr>
        </p:nvSpPr>
        <p:spPr/>
        <p:txBody>
          <a:bodyPr/>
          <a:lstStyle/>
          <a:p>
            <a:r>
              <a:rPr lang="en-US" dirty="0"/>
              <a:t>Client-Side Web-Security is Hard</a:t>
            </a:r>
          </a:p>
        </p:txBody>
      </p:sp>
    </p:spTree>
    <p:extLst>
      <p:ext uri="{BB962C8B-B14F-4D97-AF65-F5344CB8AC3E}">
        <p14:creationId xmlns:p14="http://schemas.microsoft.com/office/powerpoint/2010/main" val="147131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E68E3BA-4B7C-9049-B3FD-68C1FB1BBB32}"/>
              </a:ext>
            </a:extLst>
          </p:cNvPr>
          <p:cNvSpPr>
            <a:spLocks noGrp="1"/>
          </p:cNvSpPr>
          <p:nvPr>
            <p:ph sz="quarter" idx="10"/>
          </p:nvPr>
        </p:nvSpPr>
        <p:spPr>
          <a:xfrm>
            <a:off x="955679" y="1172818"/>
            <a:ext cx="7700963" cy="3698030"/>
          </a:xfrm>
        </p:spPr>
        <p:txBody>
          <a:bodyPr>
            <a:normAutofit fontScale="92500" lnSpcReduction="10000"/>
          </a:bodyPr>
          <a:lstStyle/>
          <a:p>
            <a:pPr marL="514350" indent="-514350">
              <a:buFont typeface="+mj-lt"/>
              <a:buAutoNum type="arabicPeriod"/>
            </a:pPr>
            <a:r>
              <a:rPr lang="en-US" dirty="0"/>
              <a:t>Client-side black-lists: </a:t>
            </a:r>
          </a:p>
          <a:p>
            <a:pPr lvl="2"/>
            <a:r>
              <a:rPr lang="en-US" sz="2200" dirty="0"/>
              <a:t>Signatures of known malware</a:t>
            </a:r>
          </a:p>
          <a:p>
            <a:pPr lvl="2"/>
            <a:r>
              <a:rPr lang="en-US" sz="2200" dirty="0"/>
              <a:t>List of known phishing domains </a:t>
            </a:r>
            <a:br>
              <a:rPr lang="en-US" sz="2200" dirty="0"/>
            </a:br>
            <a:r>
              <a:rPr lang="en-US" sz="2200" dirty="0"/>
              <a:t>(e.g., Google safe browsing)</a:t>
            </a:r>
          </a:p>
          <a:p>
            <a:pPr lvl="2"/>
            <a:r>
              <a:rPr lang="en-US" sz="2200" dirty="0"/>
              <a:t>Ad-blocking filter lists</a:t>
            </a:r>
          </a:p>
          <a:p>
            <a:pPr lvl="2"/>
            <a:endParaRPr lang="en-US" dirty="0"/>
          </a:p>
          <a:p>
            <a:pPr marL="514350" indent="-514350">
              <a:buFont typeface="+mj-lt"/>
              <a:buAutoNum type="arabicPeriod"/>
            </a:pPr>
            <a:r>
              <a:rPr lang="en-US" dirty="0"/>
              <a:t>Server-side ML:</a:t>
            </a:r>
          </a:p>
          <a:p>
            <a:pPr lvl="2"/>
            <a:r>
              <a:rPr lang="en-US" sz="2200" dirty="0"/>
              <a:t>Real-time spam &amp; malware detection</a:t>
            </a:r>
          </a:p>
          <a:p>
            <a:pPr lvl="2"/>
            <a:r>
              <a:rPr lang="en-US" sz="2200" dirty="0"/>
              <a:t>Content takedown</a:t>
            </a:r>
          </a:p>
          <a:p>
            <a:pPr lvl="2"/>
            <a:r>
              <a:rPr lang="en-US" sz="2200" dirty="0"/>
              <a:t>What about computer-vision?</a:t>
            </a:r>
          </a:p>
          <a:p>
            <a:pPr lvl="2"/>
            <a:endParaRPr lang="en-US" dirty="0"/>
          </a:p>
        </p:txBody>
      </p:sp>
      <p:sp>
        <p:nvSpPr>
          <p:cNvPr id="3" name="Slide Number Placeholder 2">
            <a:extLst>
              <a:ext uri="{FF2B5EF4-FFF2-40B4-BE49-F238E27FC236}">
                <a16:creationId xmlns:a16="http://schemas.microsoft.com/office/drawing/2014/main" id="{CA0BC1FC-C063-2947-AED1-052BE971AFEE}"/>
              </a:ext>
            </a:extLst>
          </p:cNvPr>
          <p:cNvSpPr>
            <a:spLocks noGrp="1"/>
          </p:cNvSpPr>
          <p:nvPr>
            <p:ph type="sldNum" sz="quarter" idx="4"/>
          </p:nvPr>
        </p:nvSpPr>
        <p:spPr/>
        <p:txBody>
          <a:bodyPr/>
          <a:lstStyle/>
          <a:p>
            <a:fld id="{AC13E6D5-74F7-484E-B15D-5FF0E9020B73}" type="slidenum">
              <a:rPr lang="en-US" altLang="en-US" smtClean="0"/>
              <a:pPr/>
              <a:t>16</a:t>
            </a:fld>
            <a:endParaRPr lang="en-US" altLang="en-US" dirty="0"/>
          </a:p>
        </p:txBody>
      </p:sp>
      <p:sp>
        <p:nvSpPr>
          <p:cNvPr id="4" name="Title 3">
            <a:extLst>
              <a:ext uri="{FF2B5EF4-FFF2-40B4-BE49-F238E27FC236}">
                <a16:creationId xmlns:a16="http://schemas.microsoft.com/office/drawing/2014/main" id="{85F269CE-F8FF-614E-BC08-53957F1A2C70}"/>
              </a:ext>
            </a:extLst>
          </p:cNvPr>
          <p:cNvSpPr>
            <a:spLocks noGrp="1"/>
          </p:cNvSpPr>
          <p:nvPr>
            <p:ph type="title"/>
          </p:nvPr>
        </p:nvSpPr>
        <p:spPr/>
        <p:txBody>
          <a:bodyPr/>
          <a:lstStyle/>
          <a:p>
            <a:r>
              <a:rPr lang="en-US" dirty="0"/>
              <a:t>So What Can We Do?</a:t>
            </a:r>
          </a:p>
        </p:txBody>
      </p:sp>
      <p:pic>
        <p:nvPicPr>
          <p:cNvPr id="4098" name="Picture 2" descr="How to Fix a Pipe Leak | Rooter-Man">
            <a:extLst>
              <a:ext uri="{FF2B5EF4-FFF2-40B4-BE49-F238E27FC236}">
                <a16:creationId xmlns:a16="http://schemas.microsoft.com/office/drawing/2014/main" id="{6AB7499B-E32E-2249-9525-4DB9C0E82B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116" y="1310934"/>
            <a:ext cx="2497593" cy="154815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2B69201E-3F20-BA4C-8DBB-6F5CF2E61836}"/>
              </a:ext>
            </a:extLst>
          </p:cNvPr>
          <p:cNvGrpSpPr/>
          <p:nvPr/>
        </p:nvGrpSpPr>
        <p:grpSpPr>
          <a:xfrm>
            <a:off x="5752214" y="3451897"/>
            <a:ext cx="2805423" cy="1331994"/>
            <a:chOff x="5752214" y="3451897"/>
            <a:chExt cx="2805423" cy="1331994"/>
          </a:xfrm>
        </p:grpSpPr>
        <p:grpSp>
          <p:nvGrpSpPr>
            <p:cNvPr id="10" name="Group 9">
              <a:extLst>
                <a:ext uri="{FF2B5EF4-FFF2-40B4-BE49-F238E27FC236}">
                  <a16:creationId xmlns:a16="http://schemas.microsoft.com/office/drawing/2014/main" id="{6619F2F6-1768-F442-A03C-1C237DC68C61}"/>
                </a:ext>
              </a:extLst>
            </p:cNvPr>
            <p:cNvGrpSpPr/>
            <p:nvPr/>
          </p:nvGrpSpPr>
          <p:grpSpPr>
            <a:xfrm>
              <a:off x="5752214" y="3451897"/>
              <a:ext cx="1914154" cy="893134"/>
              <a:chOff x="5752214" y="3451897"/>
              <a:chExt cx="1914154" cy="893134"/>
            </a:xfrm>
          </p:grpSpPr>
          <p:sp>
            <p:nvSpPr>
              <p:cNvPr id="7" name="Plus 6">
                <a:extLst>
                  <a:ext uri="{FF2B5EF4-FFF2-40B4-BE49-F238E27FC236}">
                    <a16:creationId xmlns:a16="http://schemas.microsoft.com/office/drawing/2014/main" id="{5E79A234-A5C5-C042-82A7-EE3CB7714F9E}"/>
                  </a:ext>
                </a:extLst>
              </p:cNvPr>
              <p:cNvSpPr/>
              <p:nvPr/>
            </p:nvSpPr>
            <p:spPr>
              <a:xfrm>
                <a:off x="5752214" y="3451897"/>
                <a:ext cx="446567" cy="446567"/>
              </a:xfrm>
              <a:prstGeom prst="mathPlus">
                <a:avLst>
                  <a:gd name="adj1" fmla="val 16543"/>
                </a:avLst>
              </a:prstGeom>
              <a:solidFill>
                <a:srgbClr val="00B050"/>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9" name="Plus 8">
                <a:extLst>
                  <a:ext uri="{FF2B5EF4-FFF2-40B4-BE49-F238E27FC236}">
                    <a16:creationId xmlns:a16="http://schemas.microsoft.com/office/drawing/2014/main" id="{DC464F19-915A-0C44-8356-20A964D267CC}"/>
                  </a:ext>
                </a:extLst>
              </p:cNvPr>
              <p:cNvSpPr/>
              <p:nvPr/>
            </p:nvSpPr>
            <p:spPr>
              <a:xfrm>
                <a:off x="5752214" y="3898464"/>
                <a:ext cx="446567" cy="446567"/>
              </a:xfrm>
              <a:prstGeom prst="mathPlus">
                <a:avLst>
                  <a:gd name="adj1" fmla="val 16543"/>
                </a:avLst>
              </a:prstGeom>
              <a:solidFill>
                <a:srgbClr val="00B050"/>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7EF39FE0-8425-6240-8E3A-149016A68E83}"/>
                  </a:ext>
                </a:extLst>
              </p:cNvPr>
              <p:cNvSpPr txBox="1"/>
              <p:nvPr/>
            </p:nvSpPr>
            <p:spPr>
              <a:xfrm>
                <a:off x="6156018" y="3495566"/>
                <a:ext cx="1112805" cy="369332"/>
              </a:xfrm>
              <a:prstGeom prst="rect">
                <a:avLst/>
              </a:prstGeom>
              <a:noFill/>
            </p:spPr>
            <p:txBody>
              <a:bodyPr wrap="none" rtlCol="0">
                <a:spAutoFit/>
              </a:bodyPr>
              <a:lstStyle/>
              <a:p>
                <a:r>
                  <a:rPr lang="en-US" sz="1800" dirty="0"/>
                  <a:t>Efficiency</a:t>
                </a:r>
              </a:p>
            </p:txBody>
          </p:sp>
          <p:sp>
            <p:nvSpPr>
              <p:cNvPr id="11" name="TextBox 10">
                <a:extLst>
                  <a:ext uri="{FF2B5EF4-FFF2-40B4-BE49-F238E27FC236}">
                    <a16:creationId xmlns:a16="http://schemas.microsoft.com/office/drawing/2014/main" id="{884B5D35-5328-714E-BC8A-976D9C132DF5}"/>
                  </a:ext>
                </a:extLst>
              </p:cNvPr>
              <p:cNvSpPr txBox="1"/>
              <p:nvPr/>
            </p:nvSpPr>
            <p:spPr>
              <a:xfrm>
                <a:off x="6156018" y="3937081"/>
                <a:ext cx="1510350" cy="369332"/>
              </a:xfrm>
              <a:prstGeom prst="rect">
                <a:avLst/>
              </a:prstGeom>
              <a:noFill/>
            </p:spPr>
            <p:txBody>
              <a:bodyPr wrap="none" rtlCol="0">
                <a:spAutoFit/>
              </a:bodyPr>
              <a:lstStyle/>
              <a:p>
                <a:r>
                  <a:rPr lang="en-US" sz="1800" dirty="0"/>
                  <a:t>More features</a:t>
                </a:r>
              </a:p>
            </p:txBody>
          </p:sp>
        </p:grpSp>
        <p:sp>
          <p:nvSpPr>
            <p:cNvPr id="13" name="Plus 12">
              <a:extLst>
                <a:ext uri="{FF2B5EF4-FFF2-40B4-BE49-F238E27FC236}">
                  <a16:creationId xmlns:a16="http://schemas.microsoft.com/office/drawing/2014/main" id="{B5511D18-AAE9-AE4F-AB4C-AE325E7A45A6}"/>
                </a:ext>
              </a:extLst>
            </p:cNvPr>
            <p:cNvSpPr/>
            <p:nvPr/>
          </p:nvSpPr>
          <p:spPr>
            <a:xfrm>
              <a:off x="5752214" y="4337324"/>
              <a:ext cx="446567" cy="446567"/>
            </a:xfrm>
            <a:prstGeom prst="mathPlus">
              <a:avLst>
                <a:gd name="adj1" fmla="val 16543"/>
              </a:avLst>
            </a:prstGeom>
            <a:solidFill>
              <a:srgbClr val="00B050"/>
            </a:solidFill>
            <a:ln>
              <a:solidFill>
                <a:srgbClr val="00B050"/>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TextBox 13">
              <a:extLst>
                <a:ext uri="{FF2B5EF4-FFF2-40B4-BE49-F238E27FC236}">
                  <a16:creationId xmlns:a16="http://schemas.microsoft.com/office/drawing/2014/main" id="{56C91B74-AA24-144F-8406-D99F43E75AD6}"/>
                </a:ext>
              </a:extLst>
            </p:cNvPr>
            <p:cNvSpPr txBox="1"/>
            <p:nvPr/>
          </p:nvSpPr>
          <p:spPr>
            <a:xfrm>
              <a:off x="6156018" y="4383648"/>
              <a:ext cx="2401619" cy="369332"/>
            </a:xfrm>
            <a:prstGeom prst="rect">
              <a:avLst/>
            </a:prstGeom>
            <a:noFill/>
          </p:spPr>
          <p:txBody>
            <a:bodyPr wrap="none" rtlCol="0">
              <a:spAutoFit/>
            </a:bodyPr>
            <a:lstStyle/>
            <a:p>
              <a:r>
                <a:rPr lang="en-US" sz="1800" dirty="0"/>
                <a:t>“Security by obscurity”</a:t>
              </a:r>
            </a:p>
          </p:txBody>
        </p:sp>
      </p:grpSp>
    </p:spTree>
    <p:extLst>
      <p:ext uri="{BB962C8B-B14F-4D97-AF65-F5344CB8AC3E}">
        <p14:creationId xmlns:p14="http://schemas.microsoft.com/office/powerpoint/2010/main" val="5158882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532B03-3FB2-554A-BE72-CA2095CD0A66}"/>
              </a:ext>
            </a:extLst>
          </p:cNvPr>
          <p:cNvSpPr>
            <a:spLocks noGrp="1"/>
          </p:cNvSpPr>
          <p:nvPr>
            <p:ph sz="quarter" idx="10"/>
          </p:nvPr>
        </p:nvSpPr>
        <p:spPr>
          <a:xfrm>
            <a:off x="721518" y="1766979"/>
            <a:ext cx="7700963" cy="2257241"/>
          </a:xfrm>
        </p:spPr>
        <p:txBody>
          <a:bodyPr/>
          <a:lstStyle/>
          <a:p>
            <a:pPr marL="0" indent="0" algn="ctr">
              <a:buNone/>
            </a:pPr>
            <a:r>
              <a:rPr lang="en-US" sz="3600" dirty="0"/>
              <a:t>Act II</a:t>
            </a:r>
          </a:p>
          <a:p>
            <a:pPr marL="0" indent="0" algn="ctr">
              <a:buNone/>
            </a:pPr>
            <a:br>
              <a:rPr lang="en-US" dirty="0"/>
            </a:br>
            <a:r>
              <a:rPr lang="en-US" dirty="0"/>
              <a:t>Computer Vision In </a:t>
            </a:r>
            <a:r>
              <a:rPr lang="en-US" b="1" dirty="0"/>
              <a:t>Server-Side</a:t>
            </a:r>
            <a:r>
              <a:rPr lang="en-US" dirty="0"/>
              <a:t> Web Security: </a:t>
            </a:r>
            <a:br>
              <a:rPr lang="en-US" dirty="0"/>
            </a:br>
            <a:r>
              <a:rPr lang="en-US" dirty="0"/>
              <a:t>A Privacy Nightmare</a:t>
            </a:r>
          </a:p>
        </p:txBody>
      </p:sp>
      <p:sp>
        <p:nvSpPr>
          <p:cNvPr id="3" name="Slide Number Placeholder 2">
            <a:extLst>
              <a:ext uri="{FF2B5EF4-FFF2-40B4-BE49-F238E27FC236}">
                <a16:creationId xmlns:a16="http://schemas.microsoft.com/office/drawing/2014/main" id="{1E3BB615-E1F2-5C4A-92B7-53123A694C16}"/>
              </a:ext>
            </a:extLst>
          </p:cNvPr>
          <p:cNvSpPr>
            <a:spLocks noGrp="1"/>
          </p:cNvSpPr>
          <p:nvPr>
            <p:ph type="sldNum" sz="quarter" idx="4"/>
          </p:nvPr>
        </p:nvSpPr>
        <p:spPr/>
        <p:txBody>
          <a:bodyPr/>
          <a:lstStyle/>
          <a:p>
            <a:fld id="{AC13E6D5-74F7-484E-B15D-5FF0E9020B73}" type="slidenum">
              <a:rPr lang="en-US" altLang="en-US" smtClean="0"/>
              <a:pPr/>
              <a:t>17</a:t>
            </a:fld>
            <a:endParaRPr lang="en-US" altLang="en-US" dirty="0"/>
          </a:p>
        </p:txBody>
      </p:sp>
    </p:spTree>
    <p:extLst>
      <p:ext uri="{BB962C8B-B14F-4D97-AF65-F5344CB8AC3E}">
        <p14:creationId xmlns:p14="http://schemas.microsoft.com/office/powerpoint/2010/main" val="557147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F6D55D-CEF6-CA43-99D7-B75C5CCFF049}"/>
              </a:ext>
            </a:extLst>
          </p:cNvPr>
          <p:cNvSpPr>
            <a:spLocks noGrp="1"/>
          </p:cNvSpPr>
          <p:nvPr>
            <p:ph sz="quarter" idx="10"/>
          </p:nvPr>
        </p:nvSpPr>
        <p:spPr>
          <a:xfrm>
            <a:off x="758031" y="1111633"/>
            <a:ext cx="7700963" cy="3494909"/>
          </a:xfrm>
        </p:spPr>
        <p:txBody>
          <a:bodyPr anchor="ctr">
            <a:normAutofit/>
          </a:bodyPr>
          <a:lstStyle/>
          <a:p>
            <a:pPr marL="0" indent="0" algn="ctr">
              <a:buNone/>
            </a:pPr>
            <a:r>
              <a:rPr lang="en-US" sz="4000" dirty="0">
                <a:latin typeface="Times New Roman" panose="02020603050405020304" pitchFamily="18" charset="0"/>
                <a:cs typeface="Times New Roman" panose="02020603050405020304" pitchFamily="18" charset="0"/>
              </a:rPr>
              <a:t>Server-side ML</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Server-side Data</a:t>
            </a:r>
          </a:p>
        </p:txBody>
      </p:sp>
      <p:sp>
        <p:nvSpPr>
          <p:cNvPr id="3" name="Slide Number Placeholder 2">
            <a:extLst>
              <a:ext uri="{FF2B5EF4-FFF2-40B4-BE49-F238E27FC236}">
                <a16:creationId xmlns:a16="http://schemas.microsoft.com/office/drawing/2014/main" id="{6CB470B1-C46B-D342-A0C8-21DC709DF747}"/>
              </a:ext>
            </a:extLst>
          </p:cNvPr>
          <p:cNvSpPr>
            <a:spLocks noGrp="1"/>
          </p:cNvSpPr>
          <p:nvPr>
            <p:ph type="sldNum" sz="quarter" idx="4"/>
          </p:nvPr>
        </p:nvSpPr>
        <p:spPr/>
        <p:txBody>
          <a:bodyPr/>
          <a:lstStyle/>
          <a:p>
            <a:fld id="{AC13E6D5-74F7-484E-B15D-5FF0E9020B73}" type="slidenum">
              <a:rPr lang="en-US" altLang="en-US" smtClean="0"/>
              <a:pPr/>
              <a:t>18</a:t>
            </a:fld>
            <a:endParaRPr lang="en-US" altLang="en-US" dirty="0"/>
          </a:p>
        </p:txBody>
      </p:sp>
      <p:sp>
        <p:nvSpPr>
          <p:cNvPr id="4" name="Title 3">
            <a:extLst>
              <a:ext uri="{FF2B5EF4-FFF2-40B4-BE49-F238E27FC236}">
                <a16:creationId xmlns:a16="http://schemas.microsoft.com/office/drawing/2014/main" id="{E35CBDAD-8704-F645-BB06-DE47563D7686}"/>
              </a:ext>
            </a:extLst>
          </p:cNvPr>
          <p:cNvSpPr>
            <a:spLocks noGrp="1"/>
          </p:cNvSpPr>
          <p:nvPr>
            <p:ph type="title"/>
          </p:nvPr>
        </p:nvSpPr>
        <p:spPr/>
        <p:txBody>
          <a:bodyPr/>
          <a:lstStyle/>
          <a:p>
            <a:r>
              <a:rPr lang="en-US" dirty="0"/>
              <a:t>The Problem</a:t>
            </a:r>
          </a:p>
        </p:txBody>
      </p:sp>
    </p:spTree>
    <p:extLst>
      <p:ext uri="{BB962C8B-B14F-4D97-AF65-F5344CB8AC3E}">
        <p14:creationId xmlns:p14="http://schemas.microsoft.com/office/powerpoint/2010/main" val="149363643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DC1D102-30FF-BC40-BC97-67FEABA38E66}"/>
              </a:ext>
            </a:extLst>
          </p:cNvPr>
          <p:cNvSpPr>
            <a:spLocks noGrp="1"/>
          </p:cNvSpPr>
          <p:nvPr>
            <p:ph sz="quarter" idx="10"/>
          </p:nvPr>
        </p:nvSpPr>
        <p:spPr>
          <a:xfrm>
            <a:off x="955679" y="1172818"/>
            <a:ext cx="7933140" cy="3494909"/>
          </a:xfrm>
        </p:spPr>
        <p:txBody>
          <a:bodyPr>
            <a:normAutofit fontScale="92500" lnSpcReduction="20000"/>
          </a:bodyPr>
          <a:lstStyle/>
          <a:p>
            <a:pPr marL="0" indent="0">
              <a:buNone/>
            </a:pPr>
            <a:r>
              <a:rPr lang="en-US" dirty="0">
                <a:latin typeface="Times New Roman" panose="02020603050405020304" pitchFamily="18" charset="0"/>
                <a:cs typeface="Times New Roman" panose="02020603050405020304" pitchFamily="18" charset="0"/>
              </a:rPr>
              <a:t>Does content-security warrant sharing our...</a:t>
            </a:r>
          </a:p>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Emails?</a:t>
            </a:r>
          </a:p>
          <a:p>
            <a:pPr lvl="2"/>
            <a:r>
              <a:rPr lang="en-US" sz="2200" dirty="0"/>
              <a:t>It seems so</a:t>
            </a:r>
          </a:p>
          <a:p>
            <a:pPr lvl="2"/>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Downloaded apps?</a:t>
            </a:r>
          </a:p>
          <a:p>
            <a:pPr lvl="2"/>
            <a:r>
              <a:rPr lang="en-US" sz="2200" dirty="0"/>
              <a:t>Google / Apple / ... already know this anyway</a:t>
            </a:r>
          </a:p>
          <a:p>
            <a:pPr lvl="2"/>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Website screenshots for ad-blocking or anti-phishing? </a:t>
            </a:r>
          </a:p>
          <a:p>
            <a:pPr lvl="2"/>
            <a:r>
              <a:rPr lang="en-US" sz="2200" dirty="0">
                <a:solidFill>
                  <a:srgbClr val="FF0000"/>
                </a:solidFill>
                <a:latin typeface="Times New Roman" panose="02020603050405020304" pitchFamily="18" charset="0"/>
                <a:cs typeface="Times New Roman" panose="02020603050405020304" pitchFamily="18" charset="0"/>
              </a:rPr>
              <a:t>That seems excessive...</a:t>
            </a:r>
          </a:p>
        </p:txBody>
      </p:sp>
      <p:sp>
        <p:nvSpPr>
          <p:cNvPr id="3" name="Slide Number Placeholder 2">
            <a:extLst>
              <a:ext uri="{FF2B5EF4-FFF2-40B4-BE49-F238E27FC236}">
                <a16:creationId xmlns:a16="http://schemas.microsoft.com/office/drawing/2014/main" id="{E3DE3644-1C37-F74F-BD62-30F08A1DB1CE}"/>
              </a:ext>
            </a:extLst>
          </p:cNvPr>
          <p:cNvSpPr>
            <a:spLocks noGrp="1"/>
          </p:cNvSpPr>
          <p:nvPr>
            <p:ph type="sldNum" sz="quarter" idx="4"/>
          </p:nvPr>
        </p:nvSpPr>
        <p:spPr/>
        <p:txBody>
          <a:bodyPr/>
          <a:lstStyle/>
          <a:p>
            <a:fld id="{AC13E6D5-74F7-484E-B15D-5FF0E9020B73}" type="slidenum">
              <a:rPr lang="en-US" altLang="en-US" smtClean="0"/>
              <a:pPr/>
              <a:t>19</a:t>
            </a:fld>
            <a:endParaRPr lang="en-US" altLang="en-US" dirty="0"/>
          </a:p>
        </p:txBody>
      </p:sp>
      <p:sp>
        <p:nvSpPr>
          <p:cNvPr id="4" name="Title 3">
            <a:extLst>
              <a:ext uri="{FF2B5EF4-FFF2-40B4-BE49-F238E27FC236}">
                <a16:creationId xmlns:a16="http://schemas.microsoft.com/office/drawing/2014/main" id="{F800E78C-5057-7142-B507-CB54528C71EA}"/>
              </a:ext>
            </a:extLst>
          </p:cNvPr>
          <p:cNvSpPr>
            <a:spLocks noGrp="1"/>
          </p:cNvSpPr>
          <p:nvPr>
            <p:ph type="title"/>
          </p:nvPr>
        </p:nvSpPr>
        <p:spPr/>
        <p:txBody>
          <a:bodyPr/>
          <a:lstStyle/>
          <a:p>
            <a:r>
              <a:rPr lang="en-US" dirty="0"/>
              <a:t>Privacy vs Security: Choose One</a:t>
            </a:r>
          </a:p>
        </p:txBody>
      </p:sp>
    </p:spTree>
    <p:extLst>
      <p:ext uri="{BB962C8B-B14F-4D97-AF65-F5344CB8AC3E}">
        <p14:creationId xmlns:p14="http://schemas.microsoft.com/office/powerpoint/2010/main" val="5466801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C4227F-F5A4-9A44-9951-0E61CC245086}"/>
              </a:ext>
            </a:extLst>
          </p:cNvPr>
          <p:cNvSpPr>
            <a:spLocks noGrp="1"/>
          </p:cNvSpPr>
          <p:nvPr>
            <p:ph type="sldNum" sz="quarter" idx="4"/>
          </p:nvPr>
        </p:nvSpPr>
        <p:spPr/>
        <p:txBody>
          <a:bodyPr/>
          <a:lstStyle/>
          <a:p>
            <a:fld id="{AC13E6D5-74F7-484E-B15D-5FF0E9020B73}" type="slidenum">
              <a:rPr lang="en-US" altLang="en-US" smtClean="0"/>
              <a:pPr/>
              <a:t>2</a:t>
            </a:fld>
            <a:endParaRPr lang="en-US" altLang="en-US" dirty="0"/>
          </a:p>
        </p:txBody>
      </p:sp>
      <p:sp>
        <p:nvSpPr>
          <p:cNvPr id="4" name="Title 3">
            <a:extLst>
              <a:ext uri="{FF2B5EF4-FFF2-40B4-BE49-F238E27FC236}">
                <a16:creationId xmlns:a16="http://schemas.microsoft.com/office/drawing/2014/main" id="{EB899D2E-19F6-0248-853C-5B9E9456086B}"/>
              </a:ext>
            </a:extLst>
          </p:cNvPr>
          <p:cNvSpPr>
            <a:spLocks noGrp="1"/>
          </p:cNvSpPr>
          <p:nvPr>
            <p:ph type="title"/>
          </p:nvPr>
        </p:nvSpPr>
        <p:spPr/>
        <p:txBody>
          <a:bodyPr/>
          <a:lstStyle/>
          <a:p>
            <a:r>
              <a:rPr lang="en-US" dirty="0"/>
              <a:t>Computer Vision For Web Security</a:t>
            </a:r>
          </a:p>
        </p:txBody>
      </p:sp>
      <p:grpSp>
        <p:nvGrpSpPr>
          <p:cNvPr id="5" name="Group 4">
            <a:extLst>
              <a:ext uri="{FF2B5EF4-FFF2-40B4-BE49-F238E27FC236}">
                <a16:creationId xmlns:a16="http://schemas.microsoft.com/office/drawing/2014/main" id="{10B538B4-9AFF-C241-B820-95D5E2A360D7}"/>
              </a:ext>
            </a:extLst>
          </p:cNvPr>
          <p:cNvGrpSpPr/>
          <p:nvPr/>
        </p:nvGrpSpPr>
        <p:grpSpPr>
          <a:xfrm>
            <a:off x="718951" y="2806401"/>
            <a:ext cx="1514201" cy="1545841"/>
            <a:chOff x="2379599" y="1875596"/>
            <a:chExt cx="2018934" cy="2061123"/>
          </a:xfrm>
        </p:grpSpPr>
        <p:pic>
          <p:nvPicPr>
            <p:cNvPr id="6" name="Picture 5">
              <a:extLst>
                <a:ext uri="{FF2B5EF4-FFF2-40B4-BE49-F238E27FC236}">
                  <a16:creationId xmlns:a16="http://schemas.microsoft.com/office/drawing/2014/main" id="{F6673671-E242-C142-A7F3-C0D66D4CA597}"/>
                </a:ext>
              </a:extLst>
            </p:cNvPr>
            <p:cNvPicPr>
              <a:picLocks noChangeAspect="1"/>
            </p:cNvPicPr>
            <p:nvPr/>
          </p:nvPicPr>
          <p:blipFill>
            <a:blip r:embed="rId3"/>
            <a:stretch>
              <a:fillRect/>
            </a:stretch>
          </p:blipFill>
          <p:spPr>
            <a:xfrm>
              <a:off x="2379599" y="1875596"/>
              <a:ext cx="1968500" cy="1587500"/>
            </a:xfrm>
            <a:prstGeom prst="rect">
              <a:avLst/>
            </a:prstGeom>
          </p:spPr>
        </p:pic>
        <p:sp>
          <p:nvSpPr>
            <p:cNvPr id="7" name="TextBox 6">
              <a:extLst>
                <a:ext uri="{FF2B5EF4-FFF2-40B4-BE49-F238E27FC236}">
                  <a16:creationId xmlns:a16="http://schemas.microsoft.com/office/drawing/2014/main" id="{BB04582E-9F61-8643-B09D-03B2C62D7193}"/>
                </a:ext>
              </a:extLst>
            </p:cNvPr>
            <p:cNvSpPr txBox="1"/>
            <p:nvPr/>
          </p:nvSpPr>
          <p:spPr>
            <a:xfrm>
              <a:off x="2596331" y="3444276"/>
              <a:ext cx="1802202" cy="492443"/>
            </a:xfrm>
            <a:prstGeom prst="rect">
              <a:avLst/>
            </a:prstGeom>
            <a:noFill/>
          </p:spPr>
          <p:txBody>
            <a:bodyPr wrap="none" rtlCol="0">
              <a:spAutoFit/>
            </a:bodyPr>
            <a:lstStyle/>
            <a:p>
              <a:pPr algn="ctr"/>
              <a:r>
                <a:rPr lang="en-US" sz="1800" dirty="0">
                  <a:latin typeface="Times New Roman" panose="02020603050405020304" pitchFamily="18" charset="0"/>
                  <a:cs typeface="Times New Roman" panose="02020603050405020304" pitchFamily="18" charset="0"/>
                </a:rPr>
                <a:t>Ad-blocking</a:t>
              </a:r>
            </a:p>
          </p:txBody>
        </p:sp>
      </p:grpSp>
      <p:grpSp>
        <p:nvGrpSpPr>
          <p:cNvPr id="8" name="Group 7">
            <a:extLst>
              <a:ext uri="{FF2B5EF4-FFF2-40B4-BE49-F238E27FC236}">
                <a16:creationId xmlns:a16="http://schemas.microsoft.com/office/drawing/2014/main" id="{82D6E7AE-6702-C443-85DE-D891621C530D}"/>
              </a:ext>
            </a:extLst>
          </p:cNvPr>
          <p:cNvGrpSpPr/>
          <p:nvPr/>
        </p:nvGrpSpPr>
        <p:grpSpPr>
          <a:xfrm>
            <a:off x="3691331" y="2806403"/>
            <a:ext cx="1834364" cy="1402392"/>
            <a:chOff x="4516778" y="1981799"/>
            <a:chExt cx="2445818" cy="1869857"/>
          </a:xfrm>
        </p:grpSpPr>
        <p:pic>
          <p:nvPicPr>
            <p:cNvPr id="9" name="Picture 8">
              <a:extLst>
                <a:ext uri="{FF2B5EF4-FFF2-40B4-BE49-F238E27FC236}">
                  <a16:creationId xmlns:a16="http://schemas.microsoft.com/office/drawing/2014/main" id="{A132153E-B19D-1641-B22E-0B14DC7C5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16778" y="1981799"/>
              <a:ext cx="2445818" cy="1375093"/>
            </a:xfrm>
            <a:prstGeom prst="rect">
              <a:avLst/>
            </a:prstGeom>
          </p:spPr>
        </p:pic>
        <p:sp>
          <p:nvSpPr>
            <p:cNvPr id="10" name="TextBox 9">
              <a:extLst>
                <a:ext uri="{FF2B5EF4-FFF2-40B4-BE49-F238E27FC236}">
                  <a16:creationId xmlns:a16="http://schemas.microsoft.com/office/drawing/2014/main" id="{4AB87A56-F0C0-1F41-A631-B5C46969C8DF}"/>
                </a:ext>
              </a:extLst>
            </p:cNvPr>
            <p:cNvSpPr txBox="1"/>
            <p:nvPr/>
          </p:nvSpPr>
          <p:spPr>
            <a:xfrm>
              <a:off x="4765923" y="3359213"/>
              <a:ext cx="1947541" cy="492443"/>
            </a:xfrm>
            <a:prstGeom prst="rect">
              <a:avLst/>
            </a:prstGeom>
            <a:noFill/>
          </p:spPr>
          <p:txBody>
            <a:bodyPr wrap="none" rtlCol="0">
              <a:spAutoFit/>
            </a:bodyPr>
            <a:lstStyle/>
            <a:p>
              <a:pPr algn="ctr"/>
              <a:r>
                <a:rPr lang="en-US" sz="1800" dirty="0">
                  <a:latin typeface="Times New Roman" panose="02020603050405020304" pitchFamily="18" charset="0"/>
                  <a:cs typeface="Times New Roman" panose="02020603050405020304" pitchFamily="18" charset="0"/>
                </a:rPr>
                <a:t>Anti Phishing</a:t>
              </a:r>
            </a:p>
          </p:txBody>
        </p:sp>
      </p:grpSp>
      <p:grpSp>
        <p:nvGrpSpPr>
          <p:cNvPr id="11" name="Group 10">
            <a:extLst>
              <a:ext uri="{FF2B5EF4-FFF2-40B4-BE49-F238E27FC236}">
                <a16:creationId xmlns:a16="http://schemas.microsoft.com/office/drawing/2014/main" id="{AC2E19E2-3977-1F46-9C16-0383B2A0C8E4}"/>
              </a:ext>
            </a:extLst>
          </p:cNvPr>
          <p:cNvGrpSpPr/>
          <p:nvPr/>
        </p:nvGrpSpPr>
        <p:grpSpPr>
          <a:xfrm>
            <a:off x="6645047" y="2806399"/>
            <a:ext cx="1871026" cy="1319946"/>
            <a:chOff x="6822201" y="2063379"/>
            <a:chExt cx="2494700" cy="1759929"/>
          </a:xfrm>
        </p:grpSpPr>
        <p:pic>
          <p:nvPicPr>
            <p:cNvPr id="12" name="Picture 11">
              <a:extLst>
                <a:ext uri="{FF2B5EF4-FFF2-40B4-BE49-F238E27FC236}">
                  <a16:creationId xmlns:a16="http://schemas.microsoft.com/office/drawing/2014/main" id="{65E0F3D3-656C-6042-AFCA-2F9276634D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38003" y="2063379"/>
              <a:ext cx="1463097" cy="1258264"/>
            </a:xfrm>
            <a:prstGeom prst="rect">
              <a:avLst/>
            </a:prstGeom>
          </p:spPr>
        </p:pic>
        <p:sp>
          <p:nvSpPr>
            <p:cNvPr id="13" name="TextBox 12">
              <a:extLst>
                <a:ext uri="{FF2B5EF4-FFF2-40B4-BE49-F238E27FC236}">
                  <a16:creationId xmlns:a16="http://schemas.microsoft.com/office/drawing/2014/main" id="{970652CB-1A99-B042-B896-3DF34AC85190}"/>
                </a:ext>
              </a:extLst>
            </p:cNvPr>
            <p:cNvSpPr txBox="1"/>
            <p:nvPr/>
          </p:nvSpPr>
          <p:spPr>
            <a:xfrm>
              <a:off x="6822201" y="3330865"/>
              <a:ext cx="2494700" cy="492443"/>
            </a:xfrm>
            <a:prstGeom prst="rect">
              <a:avLst/>
            </a:prstGeom>
            <a:noFill/>
          </p:spPr>
          <p:txBody>
            <a:bodyPr wrap="none" rtlCol="0">
              <a:spAutoFit/>
            </a:bodyPr>
            <a:lstStyle/>
            <a:p>
              <a:pPr algn="ctr"/>
              <a:r>
                <a:rPr lang="en-US" sz="1800" dirty="0">
                  <a:latin typeface="Times New Roman" panose="02020603050405020304" pitchFamily="18" charset="0"/>
                  <a:cs typeface="Times New Roman" panose="02020603050405020304" pitchFamily="18" charset="0"/>
                </a:rPr>
                <a:t>Content takedown</a:t>
              </a:r>
            </a:p>
          </p:txBody>
        </p:sp>
      </p:grpSp>
      <p:sp>
        <p:nvSpPr>
          <p:cNvPr id="14" name="Content Placeholder 1">
            <a:extLst>
              <a:ext uri="{FF2B5EF4-FFF2-40B4-BE49-F238E27FC236}">
                <a16:creationId xmlns:a16="http://schemas.microsoft.com/office/drawing/2014/main" id="{4A83FF64-2DB8-0349-8F72-ADF72F34AA5F}"/>
              </a:ext>
            </a:extLst>
          </p:cNvPr>
          <p:cNvSpPr>
            <a:spLocks noGrp="1"/>
          </p:cNvSpPr>
          <p:nvPr>
            <p:ph sz="quarter" idx="10"/>
          </p:nvPr>
        </p:nvSpPr>
        <p:spPr>
          <a:xfrm>
            <a:off x="627927" y="1149469"/>
            <a:ext cx="7961172" cy="2257241"/>
          </a:xfrm>
        </p:spPr>
        <p:txBody>
          <a:bodyPr/>
          <a:lstStyle/>
          <a:p>
            <a:pPr marL="0" indent="0" algn="ctr">
              <a:buNone/>
            </a:pPr>
            <a:r>
              <a:rPr lang="en-US" dirty="0">
                <a:latin typeface="Times New Roman" panose="02020603050405020304" pitchFamily="18" charset="0"/>
                <a:cs typeface="Times New Roman" panose="02020603050405020304" pitchFamily="18" charset="0"/>
              </a:rPr>
              <a:t>(Most) users ingest web content visually</a:t>
            </a:r>
            <a:endParaRPr lang="en-US" sz="800" dirty="0">
              <a:latin typeface="Times New Roman" panose="02020603050405020304" pitchFamily="18" charset="0"/>
              <a:cs typeface="Times New Roman" panose="02020603050405020304" pitchFamily="18" charset="0"/>
            </a:endParaRPr>
          </a:p>
          <a:p>
            <a:pPr marL="0" indent="0" algn="ctr">
              <a:buNone/>
            </a:pPr>
            <a:r>
              <a:rPr lang="en-US" i="1" dirty="0">
                <a:latin typeface="Times New Roman" panose="02020603050405020304" pitchFamily="18" charset="0"/>
                <a:cs typeface="Times New Roman" panose="02020603050405020304" pitchFamily="18" charset="0"/>
              </a:rPr>
              <a:t>Detection of undesirable content</a:t>
            </a:r>
            <a:r>
              <a:rPr lang="en-US"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can (partially) be framed as a computer vision problem</a:t>
            </a:r>
          </a:p>
        </p:txBody>
      </p:sp>
      <p:sp>
        <p:nvSpPr>
          <p:cNvPr id="15" name="TextBox 14">
            <a:extLst>
              <a:ext uri="{FF2B5EF4-FFF2-40B4-BE49-F238E27FC236}">
                <a16:creationId xmlns:a16="http://schemas.microsoft.com/office/drawing/2014/main" id="{8D37B849-E1CC-6845-81C7-5D69D0BF2B1E}"/>
              </a:ext>
            </a:extLst>
          </p:cNvPr>
          <p:cNvSpPr txBox="1"/>
          <p:nvPr/>
        </p:nvSpPr>
        <p:spPr>
          <a:xfrm>
            <a:off x="540861" y="4457113"/>
            <a:ext cx="2032929" cy="338554"/>
          </a:xfrm>
          <a:prstGeom prst="rect">
            <a:avLst/>
          </a:prstGeom>
          <a:noFill/>
        </p:spPr>
        <p:txBody>
          <a:bodyPr wrap="none" rtlCol="0">
            <a:spAutoFit/>
          </a:bodyPr>
          <a:lstStyle/>
          <a:p>
            <a:r>
              <a:rPr lang="en-US" sz="1600" i="1" dirty="0"/>
              <a:t>“Is this image an ad?”</a:t>
            </a:r>
          </a:p>
        </p:txBody>
      </p:sp>
      <p:sp>
        <p:nvSpPr>
          <p:cNvPr id="16" name="TextBox 15">
            <a:extLst>
              <a:ext uri="{FF2B5EF4-FFF2-40B4-BE49-F238E27FC236}">
                <a16:creationId xmlns:a16="http://schemas.microsoft.com/office/drawing/2014/main" id="{65743036-D181-F94E-82E6-C1C2ABDF318E}"/>
              </a:ext>
            </a:extLst>
          </p:cNvPr>
          <p:cNvSpPr txBox="1"/>
          <p:nvPr/>
        </p:nvSpPr>
        <p:spPr>
          <a:xfrm>
            <a:off x="3246667" y="4325756"/>
            <a:ext cx="2723692" cy="584775"/>
          </a:xfrm>
          <a:prstGeom prst="rect">
            <a:avLst/>
          </a:prstGeom>
          <a:noFill/>
        </p:spPr>
        <p:txBody>
          <a:bodyPr wrap="square" rtlCol="0">
            <a:spAutoFit/>
          </a:bodyPr>
          <a:lstStyle/>
          <a:p>
            <a:pPr algn="ctr"/>
            <a:r>
              <a:rPr lang="en-US" sz="1600" i="1" dirty="0"/>
              <a:t>“Does this webpage look similar to </a:t>
            </a:r>
            <a:r>
              <a:rPr lang="en-US" sz="1600" i="1" dirty="0">
                <a:hlinkClick r:id="rId6"/>
              </a:rPr>
              <a:t>Google.com</a:t>
            </a:r>
            <a:r>
              <a:rPr lang="en-US" sz="1600" i="1" dirty="0"/>
              <a:t>?”</a:t>
            </a:r>
          </a:p>
        </p:txBody>
      </p:sp>
      <p:sp>
        <p:nvSpPr>
          <p:cNvPr id="17" name="TextBox 16">
            <a:extLst>
              <a:ext uri="{FF2B5EF4-FFF2-40B4-BE49-F238E27FC236}">
                <a16:creationId xmlns:a16="http://schemas.microsoft.com/office/drawing/2014/main" id="{EA5F03AB-40DA-504E-AD70-8819D406769B}"/>
              </a:ext>
            </a:extLst>
          </p:cNvPr>
          <p:cNvSpPr txBox="1"/>
          <p:nvPr/>
        </p:nvSpPr>
        <p:spPr>
          <a:xfrm>
            <a:off x="6348415" y="4325756"/>
            <a:ext cx="2370385" cy="584775"/>
          </a:xfrm>
          <a:prstGeom prst="rect">
            <a:avLst/>
          </a:prstGeom>
          <a:noFill/>
        </p:spPr>
        <p:txBody>
          <a:bodyPr wrap="square" rtlCol="0">
            <a:spAutoFit/>
          </a:bodyPr>
          <a:lstStyle/>
          <a:p>
            <a:pPr algn="ctr"/>
            <a:r>
              <a:rPr lang="en-US" sz="1600" i="1" dirty="0"/>
              <a:t>“Is this a video of a terrorist attack” </a:t>
            </a:r>
          </a:p>
        </p:txBody>
      </p:sp>
    </p:spTree>
    <p:extLst>
      <p:ext uri="{BB962C8B-B14F-4D97-AF65-F5344CB8AC3E}">
        <p14:creationId xmlns:p14="http://schemas.microsoft.com/office/powerpoint/2010/main" val="25020829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1523AE7-55BA-D349-A263-445FCC1A74E5}"/>
              </a:ext>
            </a:extLst>
          </p:cNvPr>
          <p:cNvPicPr>
            <a:picLocks noChangeAspect="1"/>
          </p:cNvPicPr>
          <p:nvPr/>
        </p:nvPicPr>
        <p:blipFill>
          <a:blip r:embed="rId3"/>
          <a:stretch>
            <a:fillRect/>
          </a:stretch>
        </p:blipFill>
        <p:spPr>
          <a:xfrm>
            <a:off x="539826" y="1020757"/>
            <a:ext cx="5350361" cy="2987054"/>
          </a:xfrm>
          <a:prstGeom prst="rect">
            <a:avLst/>
          </a:prstGeom>
        </p:spPr>
      </p:pic>
      <p:sp>
        <p:nvSpPr>
          <p:cNvPr id="3" name="Slide Number Placeholder 2">
            <a:extLst>
              <a:ext uri="{FF2B5EF4-FFF2-40B4-BE49-F238E27FC236}">
                <a16:creationId xmlns:a16="http://schemas.microsoft.com/office/drawing/2014/main" id="{EC431FF6-332F-3845-BA6E-E8DA82DC0231}"/>
              </a:ext>
            </a:extLst>
          </p:cNvPr>
          <p:cNvSpPr>
            <a:spLocks noGrp="1"/>
          </p:cNvSpPr>
          <p:nvPr>
            <p:ph type="sldNum" sz="quarter" idx="4"/>
          </p:nvPr>
        </p:nvSpPr>
        <p:spPr/>
        <p:txBody>
          <a:bodyPr/>
          <a:lstStyle/>
          <a:p>
            <a:fld id="{AC13E6D5-74F7-484E-B15D-5FF0E9020B73}" type="slidenum">
              <a:rPr lang="en-US" altLang="en-US" smtClean="0"/>
              <a:pPr/>
              <a:t>20</a:t>
            </a:fld>
            <a:endParaRPr lang="en-US" altLang="en-US" dirty="0"/>
          </a:p>
        </p:txBody>
      </p:sp>
      <p:sp>
        <p:nvSpPr>
          <p:cNvPr id="4" name="Title 3">
            <a:extLst>
              <a:ext uri="{FF2B5EF4-FFF2-40B4-BE49-F238E27FC236}">
                <a16:creationId xmlns:a16="http://schemas.microsoft.com/office/drawing/2014/main" id="{AFE11381-0B93-4F4D-A2CF-CF70B705108E}"/>
              </a:ext>
            </a:extLst>
          </p:cNvPr>
          <p:cNvSpPr>
            <a:spLocks noGrp="1"/>
          </p:cNvSpPr>
          <p:nvPr>
            <p:ph type="title"/>
          </p:nvPr>
        </p:nvSpPr>
        <p:spPr/>
        <p:txBody>
          <a:bodyPr/>
          <a:lstStyle/>
          <a:p>
            <a:r>
              <a:rPr lang="en-US" dirty="0"/>
              <a:t>Screenshot Sharing For Security is a Thing!</a:t>
            </a:r>
          </a:p>
        </p:txBody>
      </p:sp>
      <p:grpSp>
        <p:nvGrpSpPr>
          <p:cNvPr id="10" name="Group 9">
            <a:extLst>
              <a:ext uri="{FF2B5EF4-FFF2-40B4-BE49-F238E27FC236}">
                <a16:creationId xmlns:a16="http://schemas.microsoft.com/office/drawing/2014/main" id="{0BDF412E-9BEB-1D40-AAC4-2AB3537F8733}"/>
              </a:ext>
            </a:extLst>
          </p:cNvPr>
          <p:cNvGrpSpPr/>
          <p:nvPr/>
        </p:nvGrpSpPr>
        <p:grpSpPr>
          <a:xfrm>
            <a:off x="1531941" y="2973256"/>
            <a:ext cx="7124700" cy="2022277"/>
            <a:chOff x="1531941" y="2973256"/>
            <a:chExt cx="7124700" cy="2022277"/>
          </a:xfrm>
        </p:grpSpPr>
        <p:pic>
          <p:nvPicPr>
            <p:cNvPr id="5" name="Picture 4">
              <a:extLst>
                <a:ext uri="{FF2B5EF4-FFF2-40B4-BE49-F238E27FC236}">
                  <a16:creationId xmlns:a16="http://schemas.microsoft.com/office/drawing/2014/main" id="{107A1DEC-42C1-B040-8E7B-E9F542453EF2}"/>
                </a:ext>
              </a:extLst>
            </p:cNvPr>
            <p:cNvPicPr>
              <a:picLocks noChangeAspect="1"/>
            </p:cNvPicPr>
            <p:nvPr/>
          </p:nvPicPr>
          <p:blipFill>
            <a:blip r:embed="rId4"/>
            <a:stretch>
              <a:fillRect/>
            </a:stretch>
          </p:blipFill>
          <p:spPr>
            <a:xfrm>
              <a:off x="1531941" y="2973256"/>
              <a:ext cx="7124700" cy="1714500"/>
            </a:xfrm>
            <a:prstGeom prst="rect">
              <a:avLst/>
            </a:prstGeom>
            <a:ln>
              <a:solidFill>
                <a:schemeClr val="tx1"/>
              </a:solidFill>
            </a:ln>
          </p:spPr>
        </p:pic>
        <p:sp>
          <p:nvSpPr>
            <p:cNvPr id="6" name="TextBox 5">
              <a:extLst>
                <a:ext uri="{FF2B5EF4-FFF2-40B4-BE49-F238E27FC236}">
                  <a16:creationId xmlns:a16="http://schemas.microsoft.com/office/drawing/2014/main" id="{81A7BB37-7396-B741-8264-DA4924569E73}"/>
                </a:ext>
              </a:extLst>
            </p:cNvPr>
            <p:cNvSpPr txBox="1"/>
            <p:nvPr/>
          </p:nvSpPr>
          <p:spPr>
            <a:xfrm>
              <a:off x="6235785" y="4687756"/>
              <a:ext cx="2420856" cy="307777"/>
            </a:xfrm>
            <a:prstGeom prst="rect">
              <a:avLst/>
            </a:prstGeom>
            <a:noFill/>
          </p:spPr>
          <p:txBody>
            <a:bodyPr wrap="none" rtlCol="0">
              <a:spAutoFit/>
            </a:bodyPr>
            <a:lstStyle/>
            <a:p>
              <a:r>
                <a:rPr lang="en-US" sz="1400" dirty="0"/>
                <a:t>source: </a:t>
              </a:r>
              <a:r>
                <a:rPr lang="en-US" sz="1400" dirty="0">
                  <a:hlinkClick r:id="rId5"/>
                </a:rPr>
                <a:t>https://www.phish.ai/</a:t>
              </a:r>
              <a:endParaRPr lang="en-US" sz="1400" dirty="0"/>
            </a:p>
          </p:txBody>
        </p:sp>
        <p:sp>
          <p:nvSpPr>
            <p:cNvPr id="7" name="Rectangle 6">
              <a:extLst>
                <a:ext uri="{FF2B5EF4-FFF2-40B4-BE49-F238E27FC236}">
                  <a16:creationId xmlns:a16="http://schemas.microsoft.com/office/drawing/2014/main" id="{F003FC8B-D7DD-0B4B-B7DA-7FA6EEDFA529}"/>
                </a:ext>
              </a:extLst>
            </p:cNvPr>
            <p:cNvSpPr/>
            <p:nvPr/>
          </p:nvSpPr>
          <p:spPr>
            <a:xfrm>
              <a:off x="4393162" y="3662911"/>
              <a:ext cx="3886200" cy="217714"/>
            </a:xfrm>
            <a:prstGeom prst="rect">
              <a:avLst/>
            </a:prstGeom>
            <a:solidFill>
              <a:srgbClr val="FFFF00">
                <a:alpha val="37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8" name="Rectangle 7">
              <a:extLst>
                <a:ext uri="{FF2B5EF4-FFF2-40B4-BE49-F238E27FC236}">
                  <a16:creationId xmlns:a16="http://schemas.microsoft.com/office/drawing/2014/main" id="{D1F1BCD4-8237-2C4D-9910-234599281692}"/>
                </a:ext>
              </a:extLst>
            </p:cNvPr>
            <p:cNvSpPr/>
            <p:nvPr/>
          </p:nvSpPr>
          <p:spPr>
            <a:xfrm>
              <a:off x="1531941" y="3957619"/>
              <a:ext cx="2055678" cy="238692"/>
            </a:xfrm>
            <a:prstGeom prst="rect">
              <a:avLst/>
            </a:prstGeom>
            <a:solidFill>
              <a:srgbClr val="FFFF00">
                <a:alpha val="37000"/>
              </a:srgb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5599355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EBD1A25-633D-1B4F-83D0-3F9A4AE316F7}"/>
              </a:ext>
            </a:extLst>
          </p:cNvPr>
          <p:cNvSpPr>
            <a:spLocks noGrp="1"/>
          </p:cNvSpPr>
          <p:nvPr>
            <p:ph sz="quarter" idx="10"/>
          </p:nvPr>
        </p:nvSpPr>
        <p:spPr>
          <a:xfrm>
            <a:off x="955679" y="1172818"/>
            <a:ext cx="8003264" cy="3494909"/>
          </a:xfrm>
        </p:spPr>
        <p:txBody>
          <a:bodyPr>
            <a:normAutofit/>
          </a:bodyPr>
          <a:lstStyle/>
          <a:p>
            <a:pPr marL="0" indent="0">
              <a:buNone/>
            </a:pPr>
            <a:r>
              <a:rPr lang="en-US" dirty="0">
                <a:latin typeface="Times New Roman" panose="02020603050405020304" pitchFamily="18" charset="0"/>
                <a:cs typeface="Times New Roman" panose="02020603050405020304" pitchFamily="18" charset="0"/>
              </a:rPr>
              <a:t>Is visual anti-phishing secure?</a:t>
            </a:r>
          </a:p>
          <a:p>
            <a:pPr lvl="2"/>
            <a:r>
              <a:rPr lang="en-US" dirty="0">
                <a:latin typeface="Times New Roman" panose="02020603050405020304" pitchFamily="18" charset="0"/>
                <a:cs typeface="Times New Roman" panose="02020603050405020304" pitchFamily="18" charset="0"/>
              </a:rPr>
              <a:t>Can computer vision achieve low-enough false positives?</a:t>
            </a:r>
          </a:p>
          <a:p>
            <a:pPr lvl="2"/>
            <a:r>
              <a:rPr lang="en-US" dirty="0"/>
              <a:t>Do phishing websites have to look similar to legitimate websites?</a:t>
            </a:r>
          </a:p>
          <a:p>
            <a:pPr lvl="2"/>
            <a:r>
              <a:rPr lang="en-US" dirty="0"/>
              <a:t>Automated black-box attacks?</a:t>
            </a:r>
          </a:p>
          <a:p>
            <a:pPr lvl="2"/>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Is it private?</a:t>
            </a:r>
          </a:p>
          <a:p>
            <a:pPr lvl="2"/>
            <a:r>
              <a:rPr lang="en-US" dirty="0">
                <a:latin typeface="Times New Roman" panose="02020603050405020304" pitchFamily="18" charset="0"/>
                <a:cs typeface="Times New Roman" panose="02020603050405020304" pitchFamily="18" charset="0"/>
              </a:rPr>
              <a:t>Can browser extensions be tricked into screenshotting sensitive data?</a:t>
            </a:r>
          </a:p>
          <a:p>
            <a:pPr lvl="2"/>
            <a:r>
              <a:rPr lang="en-US" dirty="0">
                <a:latin typeface="Times New Roman" panose="02020603050405020304" pitchFamily="18" charset="0"/>
                <a:cs typeface="Times New Roman" panose="02020603050405020304" pitchFamily="18" charset="0"/>
              </a:rPr>
              <a:t>Can this data be extracted from trained neural nets?</a:t>
            </a:r>
          </a:p>
        </p:txBody>
      </p:sp>
      <p:sp>
        <p:nvSpPr>
          <p:cNvPr id="3" name="Slide Number Placeholder 2">
            <a:extLst>
              <a:ext uri="{FF2B5EF4-FFF2-40B4-BE49-F238E27FC236}">
                <a16:creationId xmlns:a16="http://schemas.microsoft.com/office/drawing/2014/main" id="{6977E8C9-C81B-2646-B2A1-1EE066697F88}"/>
              </a:ext>
            </a:extLst>
          </p:cNvPr>
          <p:cNvSpPr>
            <a:spLocks noGrp="1"/>
          </p:cNvSpPr>
          <p:nvPr>
            <p:ph type="sldNum" sz="quarter" idx="4"/>
          </p:nvPr>
        </p:nvSpPr>
        <p:spPr/>
        <p:txBody>
          <a:bodyPr/>
          <a:lstStyle/>
          <a:p>
            <a:fld id="{AC13E6D5-74F7-484E-B15D-5FF0E9020B73}" type="slidenum">
              <a:rPr lang="en-US" altLang="en-US" smtClean="0"/>
              <a:pPr/>
              <a:t>21</a:t>
            </a:fld>
            <a:endParaRPr lang="en-US" altLang="en-US" dirty="0"/>
          </a:p>
        </p:txBody>
      </p:sp>
      <p:sp>
        <p:nvSpPr>
          <p:cNvPr id="4" name="Title 3">
            <a:extLst>
              <a:ext uri="{FF2B5EF4-FFF2-40B4-BE49-F238E27FC236}">
                <a16:creationId xmlns:a16="http://schemas.microsoft.com/office/drawing/2014/main" id="{FE9D1D75-27AA-6D43-B0C2-4FEB2A571855}"/>
              </a:ext>
            </a:extLst>
          </p:cNvPr>
          <p:cNvSpPr>
            <a:spLocks noGrp="1"/>
          </p:cNvSpPr>
          <p:nvPr>
            <p:ph type="title"/>
          </p:nvPr>
        </p:nvSpPr>
        <p:spPr/>
        <p:txBody>
          <a:bodyPr/>
          <a:lstStyle/>
          <a:p>
            <a:r>
              <a:rPr lang="en-US" dirty="0"/>
              <a:t>Some Research Questions</a:t>
            </a:r>
          </a:p>
        </p:txBody>
      </p:sp>
    </p:spTree>
    <p:extLst>
      <p:ext uri="{BB962C8B-B14F-4D97-AF65-F5344CB8AC3E}">
        <p14:creationId xmlns:p14="http://schemas.microsoft.com/office/powerpoint/2010/main" val="13905671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574960A-7CB0-9D40-A5BC-A1A9DC96B1BB}"/>
              </a:ext>
            </a:extLst>
          </p:cNvPr>
          <p:cNvSpPr>
            <a:spLocks noGrp="1"/>
          </p:cNvSpPr>
          <p:nvPr>
            <p:ph sz="quarter" idx="10"/>
          </p:nvPr>
        </p:nvSpPr>
        <p:spPr>
          <a:xfrm>
            <a:off x="326571" y="1172818"/>
            <a:ext cx="8330071" cy="3494909"/>
          </a:xfrm>
        </p:spPr>
        <p:txBody>
          <a:bodyPr/>
          <a:lstStyle/>
          <a:p>
            <a:pPr marL="514350" indent="-514350">
              <a:buFont typeface="+mj-lt"/>
              <a:buAutoNum type="arabicPeriod"/>
            </a:pPr>
            <a:r>
              <a:rPr lang="en-US" dirty="0">
                <a:latin typeface="Times New Roman" panose="02020603050405020304" pitchFamily="18" charset="0"/>
                <a:cs typeface="Times New Roman" panose="02020603050405020304" pitchFamily="18" charset="0"/>
              </a:rPr>
              <a:t>Don’t Use </a:t>
            </a:r>
            <a:r>
              <a:rPr lang="en-US" strike="sngStrike" dirty="0">
                <a:latin typeface="Times New Roman" panose="02020603050405020304" pitchFamily="18" charset="0"/>
                <a:cs typeface="Times New Roman" panose="02020603050405020304" pitchFamily="18" charset="0"/>
              </a:rPr>
              <a:t>Computer Vision</a:t>
            </a:r>
            <a:r>
              <a:rPr lang="en-US"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Machine Learning</a:t>
            </a:r>
            <a:r>
              <a:rPr lang="en-US" dirty="0">
                <a:latin typeface="Times New Roman" panose="02020603050405020304" pitchFamily="18" charset="0"/>
                <a:cs typeface="Times New Roman" panose="02020603050405020304" pitchFamily="18" charset="0"/>
              </a:rPr>
              <a:t>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For Client-Side Web Security</a:t>
            </a:r>
          </a:p>
          <a:p>
            <a:pPr marL="744538" lvl="2" indent="-514350">
              <a:buFont typeface="+mj-lt"/>
              <a:buAutoNum type="arabicPeriod"/>
            </a:pPr>
            <a:endParaRPr lang="en-US" dirty="0">
              <a:latin typeface="Times New Roman" panose="02020603050405020304" pitchFamily="18" charset="0"/>
              <a:cs typeface="Times New Roman" panose="02020603050405020304" pitchFamily="18" charset="0"/>
            </a:endParaRPr>
          </a:p>
          <a:p>
            <a:pPr marL="514350" indent="-514350">
              <a:buFont typeface="+mj-lt"/>
              <a:buAutoNum type="arabicPeriod"/>
            </a:pPr>
            <a:r>
              <a:rPr lang="en-US" dirty="0">
                <a:latin typeface="Times New Roman" panose="02020603050405020304" pitchFamily="18" charset="0"/>
                <a:cs typeface="Times New Roman" panose="02020603050405020304" pitchFamily="18" charset="0"/>
              </a:rPr>
              <a:t>Don’t collect screenshots from my browser!</a:t>
            </a:r>
          </a:p>
          <a:p>
            <a:pPr marL="744538" lvl="2" indent="-514350">
              <a:buFont typeface="+mj-lt"/>
              <a:buAutoNum type="arabicPeriod"/>
            </a:pPr>
            <a:endParaRPr lang="en-US" dirty="0">
              <a:solidFill>
                <a:srgbClr val="FF0000"/>
              </a:solidFill>
              <a:latin typeface="Times New Roman" panose="02020603050405020304" pitchFamily="18" charset="0"/>
              <a:cs typeface="Times New Roman" panose="02020603050405020304" pitchFamily="18" charset="0"/>
            </a:endParaRPr>
          </a:p>
          <a:p>
            <a:pPr>
              <a:buClr>
                <a:srgbClr val="FF0000"/>
              </a:buClr>
              <a:buFont typeface="Symbol" pitchFamily="2" charset="2"/>
              <a:buChar char="Þ"/>
            </a:pPr>
            <a:r>
              <a:rPr lang="en-US" b="1" dirty="0">
                <a:solidFill>
                  <a:srgbClr val="FF0000"/>
                </a:solidFill>
                <a:latin typeface="Times New Roman" panose="02020603050405020304" pitchFamily="18" charset="0"/>
                <a:cs typeface="Times New Roman" panose="02020603050405020304" pitchFamily="18" charset="0"/>
              </a:rPr>
              <a:t>Don’t Use Computer Vision For Web Security</a:t>
            </a:r>
          </a:p>
        </p:txBody>
      </p:sp>
      <p:sp>
        <p:nvSpPr>
          <p:cNvPr id="3" name="Slide Number Placeholder 2">
            <a:extLst>
              <a:ext uri="{FF2B5EF4-FFF2-40B4-BE49-F238E27FC236}">
                <a16:creationId xmlns:a16="http://schemas.microsoft.com/office/drawing/2014/main" id="{A273BEBC-78C7-E94A-AB14-31D02276C067}"/>
              </a:ext>
            </a:extLst>
          </p:cNvPr>
          <p:cNvSpPr>
            <a:spLocks noGrp="1"/>
          </p:cNvSpPr>
          <p:nvPr>
            <p:ph type="sldNum" sz="quarter" idx="4"/>
          </p:nvPr>
        </p:nvSpPr>
        <p:spPr/>
        <p:txBody>
          <a:bodyPr/>
          <a:lstStyle/>
          <a:p>
            <a:fld id="{AC13E6D5-74F7-484E-B15D-5FF0E9020B73}" type="slidenum">
              <a:rPr lang="en-US" altLang="en-US" smtClean="0"/>
              <a:pPr/>
              <a:t>22</a:t>
            </a:fld>
            <a:endParaRPr lang="en-US" altLang="en-US" dirty="0"/>
          </a:p>
        </p:txBody>
      </p:sp>
      <p:sp>
        <p:nvSpPr>
          <p:cNvPr id="4" name="Title 3">
            <a:extLst>
              <a:ext uri="{FF2B5EF4-FFF2-40B4-BE49-F238E27FC236}">
                <a16:creationId xmlns:a16="http://schemas.microsoft.com/office/drawing/2014/main" id="{C66FA0C0-55AA-134A-9523-349D7B7E4613}"/>
              </a:ext>
            </a:extLst>
          </p:cNvPr>
          <p:cNvSpPr>
            <a:spLocks noGrp="1"/>
          </p:cNvSpPr>
          <p:nvPr>
            <p:ph type="title"/>
          </p:nvPr>
        </p:nvSpPr>
        <p:spPr/>
        <p:txBody>
          <a:bodyPr/>
          <a:lstStyle/>
          <a:p>
            <a:r>
              <a:rPr lang="en-US" dirty="0"/>
              <a:t>Conclusion</a:t>
            </a:r>
          </a:p>
        </p:txBody>
      </p:sp>
      <p:pic>
        <p:nvPicPr>
          <p:cNvPr id="5" name="Picture 2" descr="Lord of the Rings: The Return of the King">
            <a:extLst>
              <a:ext uri="{FF2B5EF4-FFF2-40B4-BE49-F238E27FC236}">
                <a16:creationId xmlns:a16="http://schemas.microsoft.com/office/drawing/2014/main" id="{D3C5332A-8127-9243-ACEA-7FDE4F8331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4902" y="1140559"/>
            <a:ext cx="2669498" cy="112341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1256001-09A2-6A4E-8D2E-13011B0698B0}"/>
              </a:ext>
            </a:extLst>
          </p:cNvPr>
          <p:cNvSpPr txBox="1"/>
          <p:nvPr/>
        </p:nvSpPr>
        <p:spPr>
          <a:xfrm>
            <a:off x="5477064" y="2263973"/>
            <a:ext cx="3445174" cy="307777"/>
          </a:xfrm>
          <a:prstGeom prst="rect">
            <a:avLst/>
          </a:prstGeom>
          <a:noFill/>
        </p:spPr>
        <p:txBody>
          <a:bodyPr wrap="none" rtlCol="0">
            <a:spAutoFit/>
          </a:bodyPr>
          <a:lstStyle/>
          <a:p>
            <a:r>
              <a:rPr lang="en-US" sz="1400" i="1" dirty="0"/>
              <a:t>“In fact, it’s better if you don’t use ML at all”</a:t>
            </a:r>
          </a:p>
        </p:txBody>
      </p:sp>
      <p:sp>
        <p:nvSpPr>
          <p:cNvPr id="8" name="TextBox 7">
            <a:extLst>
              <a:ext uri="{FF2B5EF4-FFF2-40B4-BE49-F238E27FC236}">
                <a16:creationId xmlns:a16="http://schemas.microsoft.com/office/drawing/2014/main" id="{4CC9FB10-88EC-CA41-8B22-1AE4AA88F4E1}"/>
              </a:ext>
            </a:extLst>
          </p:cNvPr>
          <p:cNvSpPr txBox="1"/>
          <p:nvPr/>
        </p:nvSpPr>
        <p:spPr>
          <a:xfrm>
            <a:off x="2778525" y="4667727"/>
            <a:ext cx="3706464" cy="369332"/>
          </a:xfrm>
          <a:prstGeom prst="rect">
            <a:avLst/>
          </a:prstGeom>
          <a:noFill/>
        </p:spPr>
        <p:txBody>
          <a:bodyPr wrap="none" rtlCol="0">
            <a:spAutoFit/>
          </a:bodyPr>
          <a:lstStyle/>
          <a:p>
            <a:r>
              <a:rPr lang="en-US" sz="1800" dirty="0"/>
              <a:t>Questions?  </a:t>
            </a:r>
            <a:r>
              <a:rPr lang="en-US" sz="1800" dirty="0">
                <a:hlinkClick r:id="rId4"/>
              </a:rPr>
              <a:t>tramer@cs.stanford.edu</a:t>
            </a:r>
            <a:endParaRPr lang="en-US" sz="1800" dirty="0"/>
          </a:p>
        </p:txBody>
      </p:sp>
    </p:spTree>
    <p:extLst>
      <p:ext uri="{BB962C8B-B14F-4D97-AF65-F5344CB8AC3E}">
        <p14:creationId xmlns:p14="http://schemas.microsoft.com/office/powerpoint/2010/main" val="19337078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B532B03-3FB2-554A-BE72-CA2095CD0A66}"/>
              </a:ext>
            </a:extLst>
          </p:cNvPr>
          <p:cNvSpPr>
            <a:spLocks noGrp="1"/>
          </p:cNvSpPr>
          <p:nvPr>
            <p:ph sz="quarter" idx="10"/>
          </p:nvPr>
        </p:nvSpPr>
        <p:spPr>
          <a:xfrm>
            <a:off x="721518" y="1581922"/>
            <a:ext cx="7700963" cy="2257241"/>
          </a:xfrm>
        </p:spPr>
        <p:txBody>
          <a:bodyPr/>
          <a:lstStyle/>
          <a:p>
            <a:pPr marL="0" indent="0" algn="ctr">
              <a:buNone/>
            </a:pPr>
            <a:r>
              <a:rPr lang="en-US" sz="3600" dirty="0">
                <a:latin typeface="Times New Roman" panose="02020603050405020304" pitchFamily="18" charset="0"/>
                <a:cs typeface="Times New Roman" panose="02020603050405020304" pitchFamily="18" charset="0"/>
              </a:rPr>
              <a:t>Act I</a:t>
            </a:r>
          </a:p>
          <a:p>
            <a:pPr marL="0" indent="0" algn="ctr">
              <a:buNone/>
            </a:pPr>
            <a:br>
              <a:rPr lang="en-US" dirty="0">
                <a:latin typeface="Times New Roman" panose="02020603050405020304" pitchFamily="18" charset="0"/>
                <a:cs typeface="Times New Roman" panose="02020603050405020304" pitchFamily="18" charset="0"/>
              </a:rPr>
            </a:br>
            <a:r>
              <a:rPr lang="en-US" sz="3200" dirty="0">
                <a:latin typeface="Times New Roman" panose="02020603050405020304" pitchFamily="18" charset="0"/>
                <a:cs typeface="Times New Roman" panose="02020603050405020304" pitchFamily="18" charset="0"/>
              </a:rPr>
              <a:t>Don’t Use Computer Vision For </a:t>
            </a:r>
            <a:br>
              <a:rPr lang="en-US" sz="3200"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Client-Side</a:t>
            </a:r>
            <a:r>
              <a:rPr lang="en-US" sz="3200" dirty="0">
                <a:latin typeface="Times New Roman" panose="02020603050405020304" pitchFamily="18" charset="0"/>
                <a:cs typeface="Times New Roman" panose="02020603050405020304" pitchFamily="18" charset="0"/>
              </a:rPr>
              <a:t> Web Security</a:t>
            </a:r>
          </a:p>
        </p:txBody>
      </p:sp>
      <p:sp>
        <p:nvSpPr>
          <p:cNvPr id="3" name="Slide Number Placeholder 2">
            <a:extLst>
              <a:ext uri="{FF2B5EF4-FFF2-40B4-BE49-F238E27FC236}">
                <a16:creationId xmlns:a16="http://schemas.microsoft.com/office/drawing/2014/main" id="{1E3BB615-E1F2-5C4A-92B7-53123A694C16}"/>
              </a:ext>
            </a:extLst>
          </p:cNvPr>
          <p:cNvSpPr>
            <a:spLocks noGrp="1"/>
          </p:cNvSpPr>
          <p:nvPr>
            <p:ph type="sldNum" sz="quarter" idx="4"/>
          </p:nvPr>
        </p:nvSpPr>
        <p:spPr/>
        <p:txBody>
          <a:bodyPr/>
          <a:lstStyle/>
          <a:p>
            <a:fld id="{AC13E6D5-74F7-484E-B15D-5FF0E9020B73}" type="slidenum">
              <a:rPr lang="en-US" altLang="en-US" smtClean="0"/>
              <a:pPr/>
              <a:t>3</a:t>
            </a:fld>
            <a:endParaRPr lang="en-US" altLang="en-US" dirty="0"/>
          </a:p>
        </p:txBody>
      </p:sp>
      <p:grpSp>
        <p:nvGrpSpPr>
          <p:cNvPr id="10" name="Group 9">
            <a:extLst>
              <a:ext uri="{FF2B5EF4-FFF2-40B4-BE49-F238E27FC236}">
                <a16:creationId xmlns:a16="http://schemas.microsoft.com/office/drawing/2014/main" id="{863621B4-BA86-6245-B285-169C52A207ED}"/>
              </a:ext>
            </a:extLst>
          </p:cNvPr>
          <p:cNvGrpSpPr/>
          <p:nvPr/>
        </p:nvGrpSpPr>
        <p:grpSpPr>
          <a:xfrm>
            <a:off x="3523745" y="3717671"/>
            <a:ext cx="4898736" cy="735072"/>
            <a:chOff x="3668485" y="3772100"/>
            <a:chExt cx="4898736" cy="735072"/>
          </a:xfrm>
        </p:grpSpPr>
        <p:cxnSp>
          <p:nvCxnSpPr>
            <p:cNvPr id="6" name="Curved Connector 5">
              <a:extLst>
                <a:ext uri="{FF2B5EF4-FFF2-40B4-BE49-F238E27FC236}">
                  <a16:creationId xmlns:a16="http://schemas.microsoft.com/office/drawing/2014/main" id="{51EDB930-30B2-1A47-8C6E-2B15793C47DF}"/>
                </a:ext>
              </a:extLst>
            </p:cNvPr>
            <p:cNvCxnSpPr>
              <a:cxnSpLocks/>
            </p:cNvCxnSpPr>
            <p:nvPr/>
          </p:nvCxnSpPr>
          <p:spPr>
            <a:xfrm rot="10800000">
              <a:off x="3668485" y="3772100"/>
              <a:ext cx="696688" cy="504239"/>
            </a:xfrm>
            <a:prstGeom prst="curvedConnector2">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8C8D64E3-01FD-3E45-973B-B444DFF3643F}"/>
                </a:ext>
              </a:extLst>
            </p:cNvPr>
            <p:cNvSpPr txBox="1"/>
            <p:nvPr/>
          </p:nvSpPr>
          <p:spPr>
            <a:xfrm>
              <a:off x="4365173" y="4107062"/>
              <a:ext cx="4202048" cy="400110"/>
            </a:xfrm>
            <a:prstGeom prst="rect">
              <a:avLst/>
            </a:prstGeom>
            <a:noFill/>
          </p:spPr>
          <p:txBody>
            <a:bodyPr wrap="none" rtlCol="0">
              <a:spAutoFit/>
            </a:bodyPr>
            <a:lstStyle/>
            <a:p>
              <a:r>
                <a:rPr lang="en-US" sz="2000" dirty="0">
                  <a:latin typeface="Times New Roman" panose="02020603050405020304" pitchFamily="18" charset="0"/>
                  <a:cs typeface="Times New Roman" panose="02020603050405020304" pitchFamily="18" charset="0"/>
                </a:rPr>
                <a:t>ML model is run on the user’s machine</a:t>
              </a:r>
            </a:p>
          </p:txBody>
        </p:sp>
      </p:grpSp>
    </p:spTree>
    <p:extLst>
      <p:ext uri="{BB962C8B-B14F-4D97-AF65-F5344CB8AC3E}">
        <p14:creationId xmlns:p14="http://schemas.microsoft.com/office/powerpoint/2010/main" val="311432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9302574-D3BA-2746-8DDA-B707C7EB6491}"/>
              </a:ext>
            </a:extLst>
          </p:cNvPr>
          <p:cNvSpPr>
            <a:spLocks noGrp="1"/>
          </p:cNvSpPr>
          <p:nvPr>
            <p:ph sz="quarter" idx="10"/>
          </p:nvPr>
        </p:nvSpPr>
        <p:spPr>
          <a:xfrm>
            <a:off x="432753" y="1958703"/>
            <a:ext cx="8351519" cy="2719184"/>
          </a:xfrm>
        </p:spPr>
        <p:txBody>
          <a:bodyPr>
            <a:normAutofit/>
          </a:bodyPr>
          <a:lstStyle/>
          <a:p>
            <a:pPr marL="0" indent="0" algn="ctr">
              <a:buNone/>
            </a:pPr>
            <a:r>
              <a:rPr lang="en-US" sz="3200" dirty="0">
                <a:latin typeface="Times New Roman" panose="02020603050405020304" pitchFamily="18" charset="0"/>
                <a:cs typeface="Times New Roman" panose="02020603050405020304" pitchFamily="18" charset="0"/>
              </a:rPr>
              <a:t>An illustrative example: Ad-Blocking</a:t>
            </a:r>
          </a:p>
          <a:p>
            <a:pPr marL="0" indent="0" algn="ctr">
              <a:buNone/>
            </a:pPr>
            <a:endParaRPr lang="en-US" dirty="0">
              <a:latin typeface="Times New Roman" panose="02020603050405020304" pitchFamily="18" charset="0"/>
              <a:cs typeface="Times New Roman" panose="02020603050405020304" pitchFamily="18" charset="0"/>
            </a:endParaRPr>
          </a:p>
          <a:p>
            <a:pPr marL="0" indent="0" algn="ctr">
              <a:buNone/>
            </a:pPr>
            <a:endParaRPr lang="en-US" dirty="0">
              <a:latin typeface="Times New Roman" panose="02020603050405020304" pitchFamily="18" charset="0"/>
              <a:cs typeface="Times New Roman" panose="02020603050405020304" pitchFamily="18" charset="0"/>
            </a:endParaRPr>
          </a:p>
          <a:p>
            <a:pPr marL="0" indent="0" algn="ctr">
              <a:buNone/>
            </a:pPr>
            <a:r>
              <a:rPr lang="en-US" sz="1800" b="1" dirty="0">
                <a:latin typeface="Times New Roman" panose="02020603050405020304" pitchFamily="18" charset="0"/>
                <a:cs typeface="Times New Roman" panose="02020603050405020304" pitchFamily="18" charset="0"/>
              </a:rPr>
              <a:t>“</a:t>
            </a:r>
            <a:r>
              <a:rPr lang="en-US" sz="1800" b="1" dirty="0" err="1">
                <a:latin typeface="Times New Roman" panose="02020603050405020304" pitchFamily="18" charset="0"/>
                <a:cs typeface="Times New Roman" panose="02020603050405020304" pitchFamily="18" charset="0"/>
              </a:rPr>
              <a:t>AdVersarial</a:t>
            </a:r>
            <a:r>
              <a:rPr lang="en-US" sz="1800" b="1" dirty="0">
                <a:latin typeface="Times New Roman" panose="02020603050405020304" pitchFamily="18" charset="0"/>
                <a:cs typeface="Times New Roman" panose="02020603050405020304" pitchFamily="18" charset="0"/>
              </a:rPr>
              <a:t>: Perceptual Ad Blocking meets Adversarial Machine Learning”</a:t>
            </a:r>
          </a:p>
          <a:p>
            <a:pPr marL="0" indent="0" algn="ctr">
              <a:buNone/>
            </a:pPr>
            <a:r>
              <a:rPr lang="en-US" sz="1600" i="1" dirty="0">
                <a:latin typeface="Times New Roman" panose="02020603050405020304" pitchFamily="18" charset="0"/>
                <a:cs typeface="Times New Roman" panose="02020603050405020304" pitchFamily="18" charset="0"/>
              </a:rPr>
              <a:t>(with Pascal Dupré, Gili </a:t>
            </a:r>
            <a:r>
              <a:rPr lang="en-US" sz="1600" i="1" dirty="0" err="1">
                <a:latin typeface="Times New Roman" panose="02020603050405020304" pitchFamily="18" charset="0"/>
                <a:cs typeface="Times New Roman" panose="02020603050405020304" pitchFamily="18" charset="0"/>
              </a:rPr>
              <a:t>Rusak</a:t>
            </a:r>
            <a:r>
              <a:rPr lang="en-US" sz="1600" i="1" dirty="0">
                <a:latin typeface="Times New Roman" panose="02020603050405020304" pitchFamily="18" charset="0"/>
                <a:cs typeface="Times New Roman" panose="02020603050405020304" pitchFamily="18" charset="0"/>
              </a:rPr>
              <a:t>, Giancarlo Pellegrino and Dan </a:t>
            </a:r>
            <a:r>
              <a:rPr lang="en-US" sz="1600" i="1" dirty="0" err="1">
                <a:latin typeface="Times New Roman" panose="02020603050405020304" pitchFamily="18" charset="0"/>
                <a:cs typeface="Times New Roman" panose="02020603050405020304" pitchFamily="18" charset="0"/>
              </a:rPr>
              <a:t>Boneh</a:t>
            </a:r>
            <a:r>
              <a:rPr lang="en-US" sz="1600" i="1" dirty="0">
                <a:latin typeface="Times New Roman" panose="02020603050405020304" pitchFamily="18" charset="0"/>
                <a:cs typeface="Times New Roman" panose="02020603050405020304" pitchFamily="18" charset="0"/>
              </a:rPr>
              <a:t>)</a:t>
            </a:r>
          </a:p>
          <a:p>
            <a:pPr marL="0" indent="0" algn="ctr">
              <a:buNone/>
            </a:pPr>
            <a:r>
              <a:rPr lang="en-US" sz="1600" dirty="0">
                <a:latin typeface="Times New Roman" panose="02020603050405020304" pitchFamily="18" charset="0"/>
                <a:cs typeface="Times New Roman" panose="02020603050405020304" pitchFamily="18" charset="0"/>
              </a:rPr>
              <a:t> ACM CCS 2019, </a:t>
            </a:r>
            <a:r>
              <a:rPr lang="en-US" sz="1600" dirty="0">
                <a:latin typeface="Times New Roman" panose="02020603050405020304" pitchFamily="18" charset="0"/>
                <a:cs typeface="Times New Roman" panose="02020603050405020304" pitchFamily="18" charset="0"/>
                <a:hlinkClick r:id="rId3"/>
              </a:rPr>
              <a:t>https://arxiv.org/abs/1811.03194</a:t>
            </a:r>
            <a:endParaRPr lang="en-US" sz="1600" dirty="0">
              <a:latin typeface="Times New Roman" panose="02020603050405020304" pitchFamily="18" charset="0"/>
              <a:cs typeface="Times New Roman" panose="02020603050405020304" pitchFamily="18" charset="0"/>
            </a:endParaRPr>
          </a:p>
          <a:p>
            <a:pPr marL="0" indent="0" algn="ctr">
              <a:buNone/>
            </a:pPr>
            <a:endParaRPr lang="en-US" sz="16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3FA03A61-7B46-B545-B5E3-B969DCBCB81B}"/>
              </a:ext>
            </a:extLst>
          </p:cNvPr>
          <p:cNvSpPr>
            <a:spLocks noGrp="1"/>
          </p:cNvSpPr>
          <p:nvPr>
            <p:ph type="sldNum" sz="quarter" idx="4"/>
          </p:nvPr>
        </p:nvSpPr>
        <p:spPr/>
        <p:txBody>
          <a:bodyPr/>
          <a:lstStyle/>
          <a:p>
            <a:fld id="{AC13E6D5-74F7-484E-B15D-5FF0E9020B73}" type="slidenum">
              <a:rPr lang="en-US" altLang="en-US" smtClean="0"/>
              <a:pPr/>
              <a:t>4</a:t>
            </a:fld>
            <a:endParaRPr lang="en-US" altLang="en-US" dirty="0"/>
          </a:p>
        </p:txBody>
      </p:sp>
    </p:spTree>
    <p:extLst>
      <p:ext uri="{BB962C8B-B14F-4D97-AF65-F5344CB8AC3E}">
        <p14:creationId xmlns:p14="http://schemas.microsoft.com/office/powerpoint/2010/main" val="317761344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518BDAC-ED7C-4346-9E5F-1E09C081DA94}"/>
              </a:ext>
            </a:extLst>
          </p:cNvPr>
          <p:cNvSpPr>
            <a:spLocks noGrp="1"/>
          </p:cNvSpPr>
          <p:nvPr>
            <p:ph type="sldNum" sz="quarter" idx="4"/>
          </p:nvPr>
        </p:nvSpPr>
        <p:spPr>
          <a:xfrm>
            <a:off x="8297863" y="4779963"/>
            <a:ext cx="846137" cy="363537"/>
          </a:xfrm>
        </p:spPr>
        <p:txBody>
          <a:bodyPr/>
          <a:lstStyle/>
          <a:p>
            <a:fld id="{AC13E6D5-74F7-484E-B15D-5FF0E9020B73}" type="slidenum">
              <a:rPr lang="en-US" altLang="en-US" smtClean="0"/>
              <a:pPr/>
              <a:t>5</a:t>
            </a:fld>
            <a:endParaRPr lang="en-US" altLang="en-US" dirty="0"/>
          </a:p>
        </p:txBody>
      </p:sp>
      <p:sp>
        <p:nvSpPr>
          <p:cNvPr id="34" name="Title 33">
            <a:extLst>
              <a:ext uri="{FF2B5EF4-FFF2-40B4-BE49-F238E27FC236}">
                <a16:creationId xmlns:a16="http://schemas.microsoft.com/office/drawing/2014/main" id="{BF407C11-EC72-0248-95EC-263E01E5AD26}"/>
              </a:ext>
            </a:extLst>
          </p:cNvPr>
          <p:cNvSpPr>
            <a:spLocks noGrp="1"/>
          </p:cNvSpPr>
          <p:nvPr>
            <p:ph type="title"/>
          </p:nvPr>
        </p:nvSpPr>
        <p:spPr/>
        <p:txBody>
          <a:bodyPr/>
          <a:lstStyle/>
          <a:p>
            <a:r>
              <a:rPr lang="en-US" dirty="0"/>
              <a:t>Why use CV for Ad-Blocking?</a:t>
            </a:r>
          </a:p>
        </p:txBody>
      </p:sp>
      <p:grpSp>
        <p:nvGrpSpPr>
          <p:cNvPr id="6" name="Group 5">
            <a:extLst>
              <a:ext uri="{FF2B5EF4-FFF2-40B4-BE49-F238E27FC236}">
                <a16:creationId xmlns:a16="http://schemas.microsoft.com/office/drawing/2014/main" id="{A74EBDC7-9901-A747-AF1F-0ACB01117706}"/>
              </a:ext>
            </a:extLst>
          </p:cNvPr>
          <p:cNvGrpSpPr/>
          <p:nvPr/>
        </p:nvGrpSpPr>
        <p:grpSpPr>
          <a:xfrm>
            <a:off x="1378134" y="900067"/>
            <a:ext cx="6412844" cy="2847414"/>
            <a:chOff x="1418004" y="793850"/>
            <a:chExt cx="6412844" cy="2847414"/>
          </a:xfrm>
        </p:grpSpPr>
        <p:pic>
          <p:nvPicPr>
            <p:cNvPr id="36" name="Picture 35">
              <a:extLst>
                <a:ext uri="{FF2B5EF4-FFF2-40B4-BE49-F238E27FC236}">
                  <a16:creationId xmlns:a16="http://schemas.microsoft.com/office/drawing/2014/main" id="{4DC358F6-BB8A-F446-9715-CAD4E6EA10D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209408" y="916700"/>
              <a:ext cx="2621440" cy="2495308"/>
            </a:xfrm>
            <a:prstGeom prst="rect">
              <a:avLst/>
            </a:prstGeom>
            <a:ln>
              <a:solidFill>
                <a:schemeClr val="tx1"/>
              </a:solidFill>
            </a:ln>
          </p:spPr>
        </p:pic>
        <p:pic>
          <p:nvPicPr>
            <p:cNvPr id="37" name="Picture 36">
              <a:extLst>
                <a:ext uri="{FF2B5EF4-FFF2-40B4-BE49-F238E27FC236}">
                  <a16:creationId xmlns:a16="http://schemas.microsoft.com/office/drawing/2014/main" id="{B73B23A4-FF47-D34C-834F-83EE8062044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18004" y="793850"/>
              <a:ext cx="2596330" cy="2847414"/>
            </a:xfrm>
            <a:prstGeom prst="rect">
              <a:avLst/>
            </a:prstGeom>
            <a:ln>
              <a:solidFill>
                <a:schemeClr val="tx1"/>
              </a:solidFill>
            </a:ln>
          </p:spPr>
        </p:pic>
      </p:grpSp>
      <p:sp>
        <p:nvSpPr>
          <p:cNvPr id="42" name="Content Placeholder 2">
            <a:extLst>
              <a:ext uri="{FF2B5EF4-FFF2-40B4-BE49-F238E27FC236}">
                <a16:creationId xmlns:a16="http://schemas.microsoft.com/office/drawing/2014/main" id="{36AFD7D5-826C-F946-B198-9D5560CF289A}"/>
              </a:ext>
            </a:extLst>
          </p:cNvPr>
          <p:cNvSpPr>
            <a:spLocks noGrp="1"/>
          </p:cNvSpPr>
          <p:nvPr>
            <p:ph sz="quarter" idx="10"/>
          </p:nvPr>
        </p:nvSpPr>
        <p:spPr>
          <a:xfrm>
            <a:off x="1395329" y="4011557"/>
            <a:ext cx="6426367" cy="533670"/>
          </a:xfrm>
        </p:spPr>
        <p:txBody>
          <a:bodyPr>
            <a:normAutofit/>
          </a:bodyPr>
          <a:lstStyle/>
          <a:p>
            <a:pPr marL="0" indent="0" algn="ctr">
              <a:buNone/>
            </a:pPr>
            <a:r>
              <a:rPr lang="en-US" sz="2400" dirty="0">
                <a:latin typeface="Times New Roman" panose="02020603050405020304" pitchFamily="18" charset="0"/>
                <a:cs typeface="Times New Roman" panose="02020603050405020304" pitchFamily="18" charset="0"/>
              </a:rPr>
              <a:t>Humans should be able to recognize ads</a:t>
            </a:r>
          </a:p>
        </p:txBody>
      </p:sp>
      <p:grpSp>
        <p:nvGrpSpPr>
          <p:cNvPr id="20" name="Group 19">
            <a:extLst>
              <a:ext uri="{FF2B5EF4-FFF2-40B4-BE49-F238E27FC236}">
                <a16:creationId xmlns:a16="http://schemas.microsoft.com/office/drawing/2014/main" id="{E259B0D2-E97C-5644-81E5-50029C78C9BD}"/>
              </a:ext>
            </a:extLst>
          </p:cNvPr>
          <p:cNvGrpSpPr/>
          <p:nvPr/>
        </p:nvGrpSpPr>
        <p:grpSpPr>
          <a:xfrm>
            <a:off x="2676299" y="4489018"/>
            <a:ext cx="3864428" cy="497513"/>
            <a:chOff x="1893571" y="5912799"/>
            <a:chExt cx="4377337" cy="606188"/>
          </a:xfrm>
        </p:grpSpPr>
        <p:sp>
          <p:nvSpPr>
            <p:cNvPr id="21" name="Oval 20">
              <a:extLst>
                <a:ext uri="{FF2B5EF4-FFF2-40B4-BE49-F238E27FC236}">
                  <a16:creationId xmlns:a16="http://schemas.microsoft.com/office/drawing/2014/main" id="{762CE786-EF62-444D-9FCF-1ADBA573FA38}"/>
                </a:ext>
              </a:extLst>
            </p:cNvPr>
            <p:cNvSpPr/>
            <p:nvPr/>
          </p:nvSpPr>
          <p:spPr>
            <a:xfrm>
              <a:off x="1893571" y="5912799"/>
              <a:ext cx="4377337" cy="606188"/>
            </a:xfrm>
            <a:prstGeom prst="ellipse">
              <a:avLst/>
            </a:prstGeom>
            <a:solidFill>
              <a:schemeClr val="accent6">
                <a:lumMod val="20000"/>
                <a:lumOff val="80000"/>
              </a:schemeClr>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mbria" panose="02040503050406030204" pitchFamily="18" charset="0"/>
              </a:endParaRPr>
            </a:p>
          </p:txBody>
        </p:sp>
        <p:pic>
          <p:nvPicPr>
            <p:cNvPr id="22" name="Picture 21">
              <a:extLst>
                <a:ext uri="{FF2B5EF4-FFF2-40B4-BE49-F238E27FC236}">
                  <a16:creationId xmlns:a16="http://schemas.microsoft.com/office/drawing/2014/main" id="{24A7E504-4603-F84A-865F-A11B496574E1}"/>
                </a:ext>
              </a:extLst>
            </p:cNvPr>
            <p:cNvPicPr>
              <a:picLocks noChangeAspect="1"/>
            </p:cNvPicPr>
            <p:nvPr/>
          </p:nvPicPr>
          <p:blipFill>
            <a:blip r:embed="rId5"/>
            <a:stretch>
              <a:fillRect/>
            </a:stretch>
          </p:blipFill>
          <p:spPr>
            <a:xfrm>
              <a:off x="3967820" y="5986549"/>
              <a:ext cx="508000" cy="469899"/>
            </a:xfrm>
            <a:prstGeom prst="rect">
              <a:avLst/>
            </a:prstGeom>
          </p:spPr>
        </p:pic>
        <p:pic>
          <p:nvPicPr>
            <p:cNvPr id="23" name="Picture 22">
              <a:extLst>
                <a:ext uri="{FF2B5EF4-FFF2-40B4-BE49-F238E27FC236}">
                  <a16:creationId xmlns:a16="http://schemas.microsoft.com/office/drawing/2014/main" id="{89D395A2-413A-0A48-8DCE-0223E970B229}"/>
                </a:ext>
              </a:extLst>
            </p:cNvPr>
            <p:cNvPicPr>
              <a:picLocks noChangeAspect="1"/>
            </p:cNvPicPr>
            <p:nvPr/>
          </p:nvPicPr>
          <p:blipFill>
            <a:blip r:embed="rId6"/>
            <a:stretch>
              <a:fillRect/>
            </a:stretch>
          </p:blipFill>
          <p:spPr>
            <a:xfrm>
              <a:off x="4573875" y="6100500"/>
              <a:ext cx="1371599" cy="228599"/>
            </a:xfrm>
            <a:prstGeom prst="rect">
              <a:avLst/>
            </a:prstGeom>
          </p:spPr>
        </p:pic>
        <p:pic>
          <p:nvPicPr>
            <p:cNvPr id="24" name="Picture 23">
              <a:extLst>
                <a:ext uri="{FF2B5EF4-FFF2-40B4-BE49-F238E27FC236}">
                  <a16:creationId xmlns:a16="http://schemas.microsoft.com/office/drawing/2014/main" id="{2059B652-1700-5E44-8D59-B9B68002F03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r="-4115" b="-4481"/>
            <a:stretch/>
          </p:blipFill>
          <p:spPr>
            <a:xfrm>
              <a:off x="2352240" y="6040375"/>
              <a:ext cx="1529855" cy="362247"/>
            </a:xfrm>
            <a:prstGeom prst="rect">
              <a:avLst/>
            </a:prstGeom>
          </p:spPr>
        </p:pic>
      </p:grpSp>
    </p:spTree>
    <p:extLst>
      <p:ext uri="{BB962C8B-B14F-4D97-AF65-F5344CB8AC3E}">
        <p14:creationId xmlns:p14="http://schemas.microsoft.com/office/powerpoint/2010/main" val="1460190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B6F564-1846-4C46-91FD-07B6E8C2D7A1}"/>
              </a:ext>
            </a:extLst>
          </p:cNvPr>
          <p:cNvSpPr>
            <a:spLocks noGrp="1"/>
          </p:cNvSpPr>
          <p:nvPr>
            <p:ph sz="quarter" idx="10"/>
          </p:nvPr>
        </p:nvSpPr>
        <p:spPr>
          <a:xfrm>
            <a:off x="444501" y="980662"/>
            <a:ext cx="8212142" cy="4014872"/>
          </a:xfrm>
        </p:spPr>
        <p:txBody>
          <a:bodyPr>
            <a:normAutofit/>
          </a:bodyPr>
          <a:lstStyle/>
          <a:p>
            <a:pPr marL="0" lvl="1" indent="0" algn="ctr">
              <a:buNone/>
            </a:pPr>
            <a:r>
              <a:rPr lang="en-US" dirty="0"/>
              <a:t>Detecting ad-disclosures programmatically is hard!</a:t>
            </a:r>
          </a:p>
          <a:p>
            <a:endParaRPr lang="en-US" dirty="0"/>
          </a:p>
          <a:p>
            <a:endParaRPr lang="en-US" dirty="0"/>
          </a:p>
          <a:p>
            <a:pPr marL="344488" lvl="2" indent="0">
              <a:buNone/>
            </a:pPr>
            <a:endParaRPr lang="en-US" dirty="0"/>
          </a:p>
          <a:p>
            <a:pPr marL="344488" lvl="2" indent="0">
              <a:buNone/>
            </a:pPr>
            <a:endParaRPr lang="en-US" dirty="0"/>
          </a:p>
          <a:p>
            <a:pPr marL="344488" lvl="2" indent="0">
              <a:buNone/>
            </a:pPr>
            <a:endParaRPr lang="en-US" dirty="0"/>
          </a:p>
        </p:txBody>
      </p:sp>
      <p:sp>
        <p:nvSpPr>
          <p:cNvPr id="3" name="Slide Number Placeholder 2">
            <a:extLst>
              <a:ext uri="{FF2B5EF4-FFF2-40B4-BE49-F238E27FC236}">
                <a16:creationId xmlns:a16="http://schemas.microsoft.com/office/drawing/2014/main" id="{FE0CD8D2-9339-A54F-8337-82CAE3E15CF1}"/>
              </a:ext>
            </a:extLst>
          </p:cNvPr>
          <p:cNvSpPr>
            <a:spLocks noGrp="1"/>
          </p:cNvSpPr>
          <p:nvPr>
            <p:ph type="sldNum" sz="quarter" idx="4"/>
          </p:nvPr>
        </p:nvSpPr>
        <p:spPr/>
        <p:txBody>
          <a:bodyPr/>
          <a:lstStyle/>
          <a:p>
            <a:fld id="{AC13E6D5-74F7-484E-B15D-5FF0E9020B73}" type="slidenum">
              <a:rPr lang="en-US" altLang="en-US" smtClean="0"/>
              <a:pPr/>
              <a:t>6</a:t>
            </a:fld>
            <a:endParaRPr lang="en-US" altLang="en-US" dirty="0"/>
          </a:p>
        </p:txBody>
      </p:sp>
      <p:sp>
        <p:nvSpPr>
          <p:cNvPr id="4" name="Title 3">
            <a:extLst>
              <a:ext uri="{FF2B5EF4-FFF2-40B4-BE49-F238E27FC236}">
                <a16:creationId xmlns:a16="http://schemas.microsoft.com/office/drawing/2014/main" id="{616824BC-603E-234F-8069-A4ABBEB79C96}"/>
              </a:ext>
            </a:extLst>
          </p:cNvPr>
          <p:cNvSpPr>
            <a:spLocks noGrp="1"/>
          </p:cNvSpPr>
          <p:nvPr>
            <p:ph type="title"/>
          </p:nvPr>
        </p:nvSpPr>
        <p:spPr/>
        <p:txBody>
          <a:bodyPr/>
          <a:lstStyle/>
          <a:p>
            <a:r>
              <a:rPr lang="en-US" dirty="0"/>
              <a:t>Why use CV for Ad-Blocking?</a:t>
            </a:r>
          </a:p>
        </p:txBody>
      </p:sp>
      <p:pic>
        <p:nvPicPr>
          <p:cNvPr id="6" name="Picture 5">
            <a:extLst>
              <a:ext uri="{FF2B5EF4-FFF2-40B4-BE49-F238E27FC236}">
                <a16:creationId xmlns:a16="http://schemas.microsoft.com/office/drawing/2014/main" id="{23E41563-B600-8645-8AFB-278CE9816EC8}"/>
              </a:ext>
            </a:extLst>
          </p:cNvPr>
          <p:cNvPicPr>
            <a:picLocks noChangeAspect="1"/>
          </p:cNvPicPr>
          <p:nvPr/>
        </p:nvPicPr>
        <p:blipFill>
          <a:blip r:embed="rId3"/>
          <a:stretch>
            <a:fillRect/>
          </a:stretch>
        </p:blipFill>
        <p:spPr>
          <a:xfrm>
            <a:off x="319436" y="1552937"/>
            <a:ext cx="4289077" cy="1605269"/>
          </a:xfrm>
          <a:prstGeom prst="rect">
            <a:avLst/>
          </a:prstGeom>
        </p:spPr>
      </p:pic>
      <p:grpSp>
        <p:nvGrpSpPr>
          <p:cNvPr id="7" name="Group 6">
            <a:extLst>
              <a:ext uri="{FF2B5EF4-FFF2-40B4-BE49-F238E27FC236}">
                <a16:creationId xmlns:a16="http://schemas.microsoft.com/office/drawing/2014/main" id="{CFA3B242-2BCD-DA47-847E-AE0757F99661}"/>
              </a:ext>
            </a:extLst>
          </p:cNvPr>
          <p:cNvGrpSpPr/>
          <p:nvPr/>
        </p:nvGrpSpPr>
        <p:grpSpPr>
          <a:xfrm>
            <a:off x="3438332" y="3351372"/>
            <a:ext cx="2340361" cy="1689484"/>
            <a:chOff x="4129666" y="5016710"/>
            <a:chExt cx="2340361" cy="1689484"/>
          </a:xfrm>
        </p:grpSpPr>
        <p:sp>
          <p:nvSpPr>
            <p:cNvPr id="8" name="Rectangle 7">
              <a:extLst>
                <a:ext uri="{FF2B5EF4-FFF2-40B4-BE49-F238E27FC236}">
                  <a16:creationId xmlns:a16="http://schemas.microsoft.com/office/drawing/2014/main" id="{9176755A-4F99-A146-812E-7673C8511C14}"/>
                </a:ext>
              </a:extLst>
            </p:cNvPr>
            <p:cNvSpPr/>
            <p:nvPr/>
          </p:nvSpPr>
          <p:spPr>
            <a:xfrm>
              <a:off x="4129666" y="5016710"/>
              <a:ext cx="2340361" cy="1689484"/>
            </a:xfrm>
            <a:prstGeom prst="rect">
              <a:avLst/>
            </a:prstGeom>
            <a:solidFill>
              <a:schemeClr val="accent6">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A8BB29A-88DA-394F-8706-DB28A3AF9591}"/>
                </a:ext>
              </a:extLst>
            </p:cNvPr>
            <p:cNvPicPr>
              <a:picLocks noChangeAspect="1"/>
            </p:cNvPicPr>
            <p:nvPr/>
          </p:nvPicPr>
          <p:blipFill>
            <a:blip r:embed="rId4"/>
            <a:stretch>
              <a:fillRect/>
            </a:stretch>
          </p:blipFill>
          <p:spPr>
            <a:xfrm>
              <a:off x="4875666" y="5115106"/>
              <a:ext cx="1485257" cy="273600"/>
            </a:xfrm>
            <a:prstGeom prst="rect">
              <a:avLst/>
            </a:prstGeom>
          </p:spPr>
        </p:pic>
        <p:pic>
          <p:nvPicPr>
            <p:cNvPr id="10" name="Picture 9">
              <a:extLst>
                <a:ext uri="{FF2B5EF4-FFF2-40B4-BE49-F238E27FC236}">
                  <a16:creationId xmlns:a16="http://schemas.microsoft.com/office/drawing/2014/main" id="{4C9F12E1-B835-BD4C-A3E5-47FFB5440565}"/>
                </a:ext>
              </a:extLst>
            </p:cNvPr>
            <p:cNvPicPr>
              <a:picLocks noChangeAspect="1"/>
            </p:cNvPicPr>
            <p:nvPr/>
          </p:nvPicPr>
          <p:blipFill>
            <a:blip r:embed="rId5"/>
            <a:stretch>
              <a:fillRect/>
            </a:stretch>
          </p:blipFill>
          <p:spPr>
            <a:xfrm>
              <a:off x="4874641" y="5736375"/>
              <a:ext cx="1485257" cy="273600"/>
            </a:xfrm>
            <a:prstGeom prst="rect">
              <a:avLst/>
            </a:prstGeom>
          </p:spPr>
        </p:pic>
        <p:pic>
          <p:nvPicPr>
            <p:cNvPr id="11" name="Picture 10">
              <a:extLst>
                <a:ext uri="{FF2B5EF4-FFF2-40B4-BE49-F238E27FC236}">
                  <a16:creationId xmlns:a16="http://schemas.microsoft.com/office/drawing/2014/main" id="{5BBC0A98-0F3A-704D-A235-C260CB51FC06}"/>
                </a:ext>
              </a:extLst>
            </p:cNvPr>
            <p:cNvPicPr>
              <a:picLocks noChangeAspect="1"/>
            </p:cNvPicPr>
            <p:nvPr/>
          </p:nvPicPr>
          <p:blipFill>
            <a:blip r:embed="rId6"/>
            <a:stretch>
              <a:fillRect/>
            </a:stretch>
          </p:blipFill>
          <p:spPr>
            <a:xfrm>
              <a:off x="4914751" y="6341690"/>
              <a:ext cx="1368000" cy="273600"/>
            </a:xfrm>
            <a:prstGeom prst="rect">
              <a:avLst/>
            </a:prstGeom>
          </p:spPr>
        </p:pic>
        <p:pic>
          <p:nvPicPr>
            <p:cNvPr id="12" name="Picture 11">
              <a:extLst>
                <a:ext uri="{FF2B5EF4-FFF2-40B4-BE49-F238E27FC236}">
                  <a16:creationId xmlns:a16="http://schemas.microsoft.com/office/drawing/2014/main" id="{FD63E5D4-602D-044A-B503-B7AF6778248A}"/>
                </a:ext>
              </a:extLst>
            </p:cNvPr>
            <p:cNvPicPr>
              <a:picLocks noChangeAspect="1"/>
            </p:cNvPicPr>
            <p:nvPr/>
          </p:nvPicPr>
          <p:blipFill>
            <a:blip r:embed="rId7"/>
            <a:stretch>
              <a:fillRect/>
            </a:stretch>
          </p:blipFill>
          <p:spPr>
            <a:xfrm>
              <a:off x="4914751" y="5427606"/>
              <a:ext cx="1407086" cy="273600"/>
            </a:xfrm>
            <a:prstGeom prst="rect">
              <a:avLst/>
            </a:prstGeom>
          </p:spPr>
        </p:pic>
        <p:pic>
          <p:nvPicPr>
            <p:cNvPr id="13" name="Picture 12">
              <a:extLst>
                <a:ext uri="{FF2B5EF4-FFF2-40B4-BE49-F238E27FC236}">
                  <a16:creationId xmlns:a16="http://schemas.microsoft.com/office/drawing/2014/main" id="{A24057D6-9FF5-7E46-8C65-E231FF2314CB}"/>
                </a:ext>
              </a:extLst>
            </p:cNvPr>
            <p:cNvPicPr>
              <a:picLocks noChangeAspect="1"/>
            </p:cNvPicPr>
            <p:nvPr/>
          </p:nvPicPr>
          <p:blipFill>
            <a:blip r:embed="rId8"/>
            <a:stretch>
              <a:fillRect/>
            </a:stretch>
          </p:blipFill>
          <p:spPr>
            <a:xfrm>
              <a:off x="4899711" y="6032921"/>
              <a:ext cx="1485257" cy="273600"/>
            </a:xfrm>
            <a:prstGeom prst="rect">
              <a:avLst/>
            </a:prstGeom>
          </p:spPr>
        </p:pic>
        <p:pic>
          <p:nvPicPr>
            <p:cNvPr id="14" name="Picture 13">
              <a:extLst>
                <a:ext uri="{FF2B5EF4-FFF2-40B4-BE49-F238E27FC236}">
                  <a16:creationId xmlns:a16="http://schemas.microsoft.com/office/drawing/2014/main" id="{1301B2C2-FF7E-7240-B9BF-C20E1A4D9C05}"/>
                </a:ext>
              </a:extLst>
            </p:cNvPr>
            <p:cNvPicPr>
              <a:picLocks noChangeAspect="1"/>
            </p:cNvPicPr>
            <p:nvPr/>
          </p:nvPicPr>
          <p:blipFill>
            <a:blip r:embed="rId9"/>
            <a:stretch>
              <a:fillRect/>
            </a:stretch>
          </p:blipFill>
          <p:spPr>
            <a:xfrm>
              <a:off x="4383058" y="5388837"/>
              <a:ext cx="270000" cy="270000"/>
            </a:xfrm>
            <a:prstGeom prst="rect">
              <a:avLst/>
            </a:prstGeom>
          </p:spPr>
        </p:pic>
        <p:pic>
          <p:nvPicPr>
            <p:cNvPr id="15" name="Picture 14">
              <a:extLst>
                <a:ext uri="{FF2B5EF4-FFF2-40B4-BE49-F238E27FC236}">
                  <a16:creationId xmlns:a16="http://schemas.microsoft.com/office/drawing/2014/main" id="{6E753297-28ED-2C45-A54F-3E07DEDB0500}"/>
                </a:ext>
              </a:extLst>
            </p:cNvPr>
            <p:cNvPicPr>
              <a:picLocks noChangeAspect="1"/>
            </p:cNvPicPr>
            <p:nvPr/>
          </p:nvPicPr>
          <p:blipFill>
            <a:blip r:embed="rId10"/>
            <a:stretch>
              <a:fillRect/>
            </a:stretch>
          </p:blipFill>
          <p:spPr>
            <a:xfrm>
              <a:off x="4407522" y="5708829"/>
              <a:ext cx="270000" cy="270000"/>
            </a:xfrm>
            <a:prstGeom prst="rect">
              <a:avLst/>
            </a:prstGeom>
          </p:spPr>
        </p:pic>
        <p:pic>
          <p:nvPicPr>
            <p:cNvPr id="16" name="Picture 15">
              <a:extLst>
                <a:ext uri="{FF2B5EF4-FFF2-40B4-BE49-F238E27FC236}">
                  <a16:creationId xmlns:a16="http://schemas.microsoft.com/office/drawing/2014/main" id="{47F8180C-C796-DA4C-AA29-D24862A3D200}"/>
                </a:ext>
              </a:extLst>
            </p:cNvPr>
            <p:cNvPicPr>
              <a:picLocks noChangeAspect="1"/>
            </p:cNvPicPr>
            <p:nvPr/>
          </p:nvPicPr>
          <p:blipFill>
            <a:blip r:embed="rId11"/>
            <a:stretch>
              <a:fillRect/>
            </a:stretch>
          </p:blipFill>
          <p:spPr>
            <a:xfrm>
              <a:off x="4333558" y="6037212"/>
              <a:ext cx="347143" cy="270000"/>
            </a:xfrm>
            <a:prstGeom prst="rect">
              <a:avLst/>
            </a:prstGeom>
          </p:spPr>
        </p:pic>
        <p:pic>
          <p:nvPicPr>
            <p:cNvPr id="17" name="Picture 16">
              <a:extLst>
                <a:ext uri="{FF2B5EF4-FFF2-40B4-BE49-F238E27FC236}">
                  <a16:creationId xmlns:a16="http://schemas.microsoft.com/office/drawing/2014/main" id="{141C241A-001C-5346-9130-2DC3C709D7D7}"/>
                </a:ext>
              </a:extLst>
            </p:cNvPr>
            <p:cNvPicPr>
              <a:picLocks noChangeAspect="1"/>
            </p:cNvPicPr>
            <p:nvPr/>
          </p:nvPicPr>
          <p:blipFill>
            <a:blip r:embed="rId12"/>
            <a:stretch>
              <a:fillRect/>
            </a:stretch>
          </p:blipFill>
          <p:spPr>
            <a:xfrm>
              <a:off x="4379458" y="5089617"/>
              <a:ext cx="277200" cy="277200"/>
            </a:xfrm>
            <a:prstGeom prst="rect">
              <a:avLst/>
            </a:prstGeom>
          </p:spPr>
        </p:pic>
        <p:pic>
          <p:nvPicPr>
            <p:cNvPr id="18" name="Picture 17">
              <a:extLst>
                <a:ext uri="{FF2B5EF4-FFF2-40B4-BE49-F238E27FC236}">
                  <a16:creationId xmlns:a16="http://schemas.microsoft.com/office/drawing/2014/main" id="{F2734DF1-6BFB-7949-9D91-33D3E33A0780}"/>
                </a:ext>
              </a:extLst>
            </p:cNvPr>
            <p:cNvPicPr>
              <a:picLocks noChangeAspect="1"/>
            </p:cNvPicPr>
            <p:nvPr/>
          </p:nvPicPr>
          <p:blipFill>
            <a:blip r:embed="rId13"/>
            <a:stretch>
              <a:fillRect/>
            </a:stretch>
          </p:blipFill>
          <p:spPr>
            <a:xfrm>
              <a:off x="4368727" y="6357204"/>
              <a:ext cx="302825" cy="235531"/>
            </a:xfrm>
            <a:prstGeom prst="rect">
              <a:avLst/>
            </a:prstGeom>
          </p:spPr>
        </p:pic>
      </p:grpSp>
      <p:grpSp>
        <p:nvGrpSpPr>
          <p:cNvPr id="22" name="Group 21">
            <a:extLst>
              <a:ext uri="{FF2B5EF4-FFF2-40B4-BE49-F238E27FC236}">
                <a16:creationId xmlns:a16="http://schemas.microsoft.com/office/drawing/2014/main" id="{CCDBF92C-2EFD-E14C-8748-61AB57F51E8E}"/>
              </a:ext>
            </a:extLst>
          </p:cNvPr>
          <p:cNvGrpSpPr/>
          <p:nvPr/>
        </p:nvGrpSpPr>
        <p:grpSpPr>
          <a:xfrm>
            <a:off x="4449654" y="1573065"/>
            <a:ext cx="4206987" cy="1482858"/>
            <a:chOff x="530447" y="3408865"/>
            <a:chExt cx="4206987" cy="1482858"/>
          </a:xfrm>
        </p:grpSpPr>
        <p:pic>
          <p:nvPicPr>
            <p:cNvPr id="5" name="Picture 4">
              <a:extLst>
                <a:ext uri="{FF2B5EF4-FFF2-40B4-BE49-F238E27FC236}">
                  <a16:creationId xmlns:a16="http://schemas.microsoft.com/office/drawing/2014/main" id="{67C109E9-F36A-364D-A790-8CF7BF1CBA13}"/>
                </a:ext>
              </a:extLst>
            </p:cNvPr>
            <p:cNvPicPr>
              <a:picLocks noChangeAspect="1"/>
            </p:cNvPicPr>
            <p:nvPr/>
          </p:nvPicPr>
          <p:blipFill rotWithShape="1">
            <a:blip r:embed="rId14"/>
            <a:srcRect l="3639" t="4216" b="2888"/>
            <a:stretch/>
          </p:blipFill>
          <p:spPr>
            <a:xfrm>
              <a:off x="530447" y="3408865"/>
              <a:ext cx="4206987" cy="1482858"/>
            </a:xfrm>
            <a:prstGeom prst="rect">
              <a:avLst/>
            </a:prstGeom>
            <a:ln>
              <a:solidFill>
                <a:schemeClr val="tx1"/>
              </a:solidFill>
            </a:ln>
          </p:spPr>
        </p:pic>
        <p:sp>
          <p:nvSpPr>
            <p:cNvPr id="21" name="Rectangle 20">
              <a:extLst>
                <a:ext uri="{FF2B5EF4-FFF2-40B4-BE49-F238E27FC236}">
                  <a16:creationId xmlns:a16="http://schemas.microsoft.com/office/drawing/2014/main" id="{58B8E084-C40F-4848-B51F-2A832D0893C3}"/>
                </a:ext>
              </a:extLst>
            </p:cNvPr>
            <p:cNvSpPr/>
            <p:nvPr/>
          </p:nvSpPr>
          <p:spPr>
            <a:xfrm>
              <a:off x="3289824" y="4651209"/>
              <a:ext cx="1364343" cy="217568"/>
            </a:xfrm>
            <a:prstGeom prst="rect">
              <a:avLst/>
            </a:prstGeom>
            <a:solidFill>
              <a:srgbClr val="FFFF00">
                <a:alpha val="37000"/>
              </a:srgb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5557512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03ABD9-E9D4-9B4A-90EB-2D2BB2CE355F}"/>
              </a:ext>
            </a:extLst>
          </p:cNvPr>
          <p:cNvSpPr>
            <a:spLocks noGrp="1"/>
          </p:cNvSpPr>
          <p:nvPr>
            <p:ph sz="quarter" idx="10"/>
          </p:nvPr>
        </p:nvSpPr>
        <p:spPr>
          <a:xfrm>
            <a:off x="424543" y="984765"/>
            <a:ext cx="7572480" cy="3835270"/>
          </a:xfrm>
        </p:spPr>
        <p:txBody>
          <a:bodyPr>
            <a:normAutofit/>
          </a:bodyPr>
          <a:lstStyle/>
          <a:p>
            <a:pPr marL="0" lvl="1" indent="0">
              <a:buNone/>
            </a:pPr>
            <a:r>
              <a:rPr lang="en-US" b="1" dirty="0"/>
              <a:t>Ad Highlighter</a:t>
            </a:r>
            <a:r>
              <a:rPr lang="en-US" dirty="0"/>
              <a:t> </a:t>
            </a:r>
            <a:r>
              <a:rPr lang="en-US" sz="1600" dirty="0">
                <a:solidFill>
                  <a:schemeClr val="bg1">
                    <a:lumMod val="50000"/>
                  </a:schemeClr>
                </a:solidFill>
              </a:rPr>
              <a:t>[</a:t>
            </a:r>
            <a:r>
              <a:rPr lang="en-US" sz="1600" dirty="0" err="1">
                <a:solidFill>
                  <a:schemeClr val="bg1">
                    <a:lumMod val="50000"/>
                  </a:schemeClr>
                </a:solidFill>
              </a:rPr>
              <a:t>Storey</a:t>
            </a:r>
            <a:r>
              <a:rPr lang="en-US" sz="1600" dirty="0">
                <a:solidFill>
                  <a:schemeClr val="bg1">
                    <a:lumMod val="50000"/>
                  </a:schemeClr>
                </a:solidFill>
              </a:rPr>
              <a:t> et al., 2017]</a:t>
            </a:r>
          </a:p>
          <a:p>
            <a:pPr lvl="2"/>
            <a:r>
              <a:rPr lang="en-US" sz="1800" dirty="0"/>
              <a:t>Traditional vision techniques </a:t>
            </a:r>
            <a:br>
              <a:rPr lang="en-US" sz="1800" dirty="0"/>
            </a:br>
            <a:r>
              <a:rPr lang="en-US" sz="1800" dirty="0"/>
              <a:t>(image hash, OCR)</a:t>
            </a:r>
          </a:p>
          <a:p>
            <a:pPr marL="344488" lvl="2" indent="0">
              <a:buNone/>
            </a:pPr>
            <a:endParaRPr lang="en-US" sz="1200" dirty="0"/>
          </a:p>
          <a:p>
            <a:pPr marL="344488" lvl="2" indent="0">
              <a:buNone/>
            </a:pPr>
            <a:endParaRPr lang="en-US" sz="1200" dirty="0"/>
          </a:p>
          <a:p>
            <a:pPr marL="0" lvl="1" indent="0">
              <a:buNone/>
            </a:pPr>
            <a:r>
              <a:rPr lang="en-US" b="1" dirty="0"/>
              <a:t>Sentinel</a:t>
            </a:r>
            <a:r>
              <a:rPr lang="en-US" dirty="0"/>
              <a:t> by </a:t>
            </a:r>
            <a:r>
              <a:rPr lang="en-US" dirty="0" err="1"/>
              <a:t>Adblock</a:t>
            </a:r>
            <a:r>
              <a:rPr lang="en-US" dirty="0"/>
              <a:t> Plus </a:t>
            </a:r>
            <a:r>
              <a:rPr lang="en-US" sz="1600" dirty="0">
                <a:solidFill>
                  <a:schemeClr val="bg1">
                    <a:lumMod val="50000"/>
                  </a:schemeClr>
                </a:solidFill>
              </a:rPr>
              <a:t>[</a:t>
            </a:r>
            <a:r>
              <a:rPr lang="en-US" sz="1600" dirty="0" err="1">
                <a:solidFill>
                  <a:schemeClr val="bg1">
                    <a:lumMod val="50000"/>
                  </a:schemeClr>
                </a:solidFill>
              </a:rPr>
              <a:t>Paraska</a:t>
            </a:r>
            <a:r>
              <a:rPr lang="en-US" sz="1600" dirty="0">
                <a:solidFill>
                  <a:schemeClr val="bg1">
                    <a:lumMod val="50000"/>
                  </a:schemeClr>
                </a:solidFill>
              </a:rPr>
              <a:t>, 2018]</a:t>
            </a:r>
            <a:endParaRPr lang="en-US" sz="1600" dirty="0"/>
          </a:p>
          <a:p>
            <a:pPr lvl="2"/>
            <a:r>
              <a:rPr lang="en-US" sz="1800" dirty="0"/>
              <a:t>Locates ads in screenshots using neural networks</a:t>
            </a:r>
          </a:p>
          <a:p>
            <a:pPr lvl="1"/>
            <a:endParaRPr lang="en-US" sz="2200" dirty="0"/>
          </a:p>
          <a:p>
            <a:pPr marL="0" lvl="1" indent="0">
              <a:buNone/>
            </a:pPr>
            <a:r>
              <a:rPr lang="en-US" sz="2200" b="1" dirty="0"/>
              <a:t>Percival</a:t>
            </a:r>
            <a:r>
              <a:rPr lang="en-US" sz="2200" dirty="0"/>
              <a:t> by Brave </a:t>
            </a:r>
            <a:r>
              <a:rPr lang="en-US" sz="1600" dirty="0">
                <a:solidFill>
                  <a:schemeClr val="bg1">
                    <a:lumMod val="50000"/>
                  </a:schemeClr>
                </a:solidFill>
              </a:rPr>
              <a:t>[Din et al., 2019]</a:t>
            </a:r>
          </a:p>
          <a:p>
            <a:pPr lvl="2"/>
            <a:r>
              <a:rPr lang="en-US" sz="1800" dirty="0"/>
              <a:t>CNN embedded in Chromium’s rendering pipeline</a:t>
            </a:r>
          </a:p>
          <a:p>
            <a:pPr marL="0" lvl="1" indent="0">
              <a:buNone/>
            </a:pPr>
            <a:endParaRPr lang="en-US" dirty="0">
              <a:solidFill>
                <a:srgbClr val="0070C0"/>
              </a:solidFill>
            </a:endParaRPr>
          </a:p>
          <a:p>
            <a:pPr lvl="1"/>
            <a:endParaRPr lang="en-US" dirty="0"/>
          </a:p>
        </p:txBody>
      </p:sp>
      <p:sp>
        <p:nvSpPr>
          <p:cNvPr id="2" name="Title 1">
            <a:extLst>
              <a:ext uri="{FF2B5EF4-FFF2-40B4-BE49-F238E27FC236}">
                <a16:creationId xmlns:a16="http://schemas.microsoft.com/office/drawing/2014/main" id="{D29940A7-7C18-9343-9E01-77CC6082F7AA}"/>
              </a:ext>
            </a:extLst>
          </p:cNvPr>
          <p:cNvSpPr>
            <a:spLocks noGrp="1"/>
          </p:cNvSpPr>
          <p:nvPr>
            <p:ph type="title"/>
          </p:nvPr>
        </p:nvSpPr>
        <p:spPr/>
        <p:txBody>
          <a:bodyPr/>
          <a:lstStyle/>
          <a:p>
            <a:r>
              <a:rPr lang="en-US" dirty="0"/>
              <a:t>Perceptual Ad-Blocking</a:t>
            </a:r>
          </a:p>
        </p:txBody>
      </p:sp>
      <p:sp>
        <p:nvSpPr>
          <p:cNvPr id="4" name="Slide Number Placeholder 3">
            <a:extLst>
              <a:ext uri="{FF2B5EF4-FFF2-40B4-BE49-F238E27FC236}">
                <a16:creationId xmlns:a16="http://schemas.microsoft.com/office/drawing/2014/main" id="{849BED37-D5C8-E548-871A-222E1C0A20D5}"/>
              </a:ext>
            </a:extLst>
          </p:cNvPr>
          <p:cNvSpPr>
            <a:spLocks noGrp="1"/>
          </p:cNvSpPr>
          <p:nvPr>
            <p:ph type="sldNum" sz="quarter" idx="4"/>
          </p:nvPr>
        </p:nvSpPr>
        <p:spPr/>
        <p:txBody>
          <a:bodyPr/>
          <a:lstStyle/>
          <a:p>
            <a:fld id="{AC13E6D5-74F7-484E-B15D-5FF0E9020B73}" type="slidenum">
              <a:rPr lang="en-US" altLang="en-US" smtClean="0"/>
              <a:pPr/>
              <a:t>7</a:t>
            </a:fld>
            <a:endParaRPr lang="en-US" altLang="en-US" dirty="0"/>
          </a:p>
        </p:txBody>
      </p:sp>
      <p:pic>
        <p:nvPicPr>
          <p:cNvPr id="23" name="Picture 22">
            <a:extLst>
              <a:ext uri="{FF2B5EF4-FFF2-40B4-BE49-F238E27FC236}">
                <a16:creationId xmlns:a16="http://schemas.microsoft.com/office/drawing/2014/main" id="{9DA809FE-7D15-344D-AABC-DBDCAD968F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2000" y="984765"/>
            <a:ext cx="2174817" cy="1003238"/>
          </a:xfrm>
          <a:prstGeom prst="rect">
            <a:avLst/>
          </a:prstGeom>
          <a:ln>
            <a:solidFill>
              <a:schemeClr val="tx1"/>
            </a:solidFill>
          </a:ln>
        </p:spPr>
      </p:pic>
      <p:grpSp>
        <p:nvGrpSpPr>
          <p:cNvPr id="14" name="Group 13">
            <a:extLst>
              <a:ext uri="{FF2B5EF4-FFF2-40B4-BE49-F238E27FC236}">
                <a16:creationId xmlns:a16="http://schemas.microsoft.com/office/drawing/2014/main" id="{6FC6944B-4522-7C46-B233-19DFA1160789}"/>
              </a:ext>
            </a:extLst>
          </p:cNvPr>
          <p:cNvGrpSpPr/>
          <p:nvPr/>
        </p:nvGrpSpPr>
        <p:grpSpPr>
          <a:xfrm>
            <a:off x="6946379" y="892613"/>
            <a:ext cx="2033161" cy="1138160"/>
            <a:chOff x="6489160" y="3057235"/>
            <a:chExt cx="1699162" cy="932874"/>
          </a:xfrm>
        </p:grpSpPr>
        <p:pic>
          <p:nvPicPr>
            <p:cNvPr id="25" name="Picture 24">
              <a:extLst>
                <a:ext uri="{FF2B5EF4-FFF2-40B4-BE49-F238E27FC236}">
                  <a16:creationId xmlns:a16="http://schemas.microsoft.com/office/drawing/2014/main" id="{F5D47612-5644-054C-82D5-38AF5C6999F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627707" y="3154221"/>
              <a:ext cx="1560615" cy="835888"/>
            </a:xfrm>
            <a:prstGeom prst="rect">
              <a:avLst/>
            </a:prstGeom>
          </p:spPr>
        </p:pic>
        <p:sp>
          <p:nvSpPr>
            <p:cNvPr id="26" name="Donut 25">
              <a:extLst>
                <a:ext uri="{FF2B5EF4-FFF2-40B4-BE49-F238E27FC236}">
                  <a16:creationId xmlns:a16="http://schemas.microsoft.com/office/drawing/2014/main" id="{69FA74FA-5D83-544C-9631-97B3400A7168}"/>
                </a:ext>
              </a:extLst>
            </p:cNvPr>
            <p:cNvSpPr/>
            <p:nvPr/>
          </p:nvSpPr>
          <p:spPr>
            <a:xfrm>
              <a:off x="6489160" y="3057235"/>
              <a:ext cx="411370" cy="319551"/>
            </a:xfrm>
            <a:prstGeom prst="donut">
              <a:avLst>
                <a:gd name="adj" fmla="val 3251"/>
              </a:avLst>
            </a:prstGeom>
            <a:solidFill>
              <a:srgbClr val="92D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latin typeface="Cambria" panose="02040503050406030204" pitchFamily="18" charset="0"/>
              </a:endParaRPr>
            </a:p>
          </p:txBody>
        </p:sp>
      </p:grpSp>
      <p:pic>
        <p:nvPicPr>
          <p:cNvPr id="32" name="Picture 31">
            <a:extLst>
              <a:ext uri="{FF2B5EF4-FFF2-40B4-BE49-F238E27FC236}">
                <a16:creationId xmlns:a16="http://schemas.microsoft.com/office/drawing/2014/main" id="{47E329BA-8D5B-1C44-8193-FF96A99B81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81142" y="2410093"/>
            <a:ext cx="3098398" cy="1987852"/>
          </a:xfrm>
          <a:prstGeom prst="rect">
            <a:avLst/>
          </a:prstGeom>
        </p:spPr>
      </p:pic>
    </p:spTree>
    <p:extLst>
      <p:ext uri="{BB962C8B-B14F-4D97-AF65-F5344CB8AC3E}">
        <p14:creationId xmlns:p14="http://schemas.microsoft.com/office/powerpoint/2010/main" val="3479699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DF8E26B-F2A7-7245-B9A6-157EE722C55B}"/>
              </a:ext>
            </a:extLst>
          </p:cNvPr>
          <p:cNvSpPr>
            <a:spLocks noGrp="1"/>
          </p:cNvSpPr>
          <p:nvPr>
            <p:ph type="sldNum" sz="quarter" idx="4"/>
          </p:nvPr>
        </p:nvSpPr>
        <p:spPr/>
        <p:txBody>
          <a:bodyPr/>
          <a:lstStyle/>
          <a:p>
            <a:fld id="{AC13E6D5-74F7-484E-B15D-5FF0E9020B73}" type="slidenum">
              <a:rPr lang="en-US" altLang="en-US" smtClean="0"/>
              <a:pPr/>
              <a:t>8</a:t>
            </a:fld>
            <a:endParaRPr lang="en-US" altLang="en-US" dirty="0"/>
          </a:p>
        </p:txBody>
      </p:sp>
      <p:sp>
        <p:nvSpPr>
          <p:cNvPr id="4" name="Title 3">
            <a:extLst>
              <a:ext uri="{FF2B5EF4-FFF2-40B4-BE49-F238E27FC236}">
                <a16:creationId xmlns:a16="http://schemas.microsoft.com/office/drawing/2014/main" id="{73D90338-B37C-E14F-8EE9-81F1396F6B74}"/>
              </a:ext>
            </a:extLst>
          </p:cNvPr>
          <p:cNvSpPr>
            <a:spLocks noGrp="1"/>
          </p:cNvSpPr>
          <p:nvPr>
            <p:ph type="title"/>
          </p:nvPr>
        </p:nvSpPr>
        <p:spPr/>
        <p:txBody>
          <a:bodyPr/>
          <a:lstStyle/>
          <a:p>
            <a:r>
              <a:rPr lang="en-US" dirty="0"/>
              <a:t>The Problem: Adversarial Examples</a:t>
            </a:r>
          </a:p>
        </p:txBody>
      </p:sp>
      <p:pic>
        <p:nvPicPr>
          <p:cNvPr id="5122" name="Picture 2" descr="Attacking Machine Learning with Adversarial Examples">
            <a:extLst>
              <a:ext uri="{FF2B5EF4-FFF2-40B4-BE49-F238E27FC236}">
                <a16:creationId xmlns:a16="http://schemas.microsoft.com/office/drawing/2014/main" id="{90B99618-11E7-084C-B2C8-618BE70E0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7500" y="1623119"/>
            <a:ext cx="5969000" cy="2260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264A16-B21C-6F46-A824-68202E88212A}"/>
              </a:ext>
            </a:extLst>
          </p:cNvPr>
          <p:cNvSpPr txBox="1"/>
          <p:nvPr/>
        </p:nvSpPr>
        <p:spPr>
          <a:xfrm>
            <a:off x="3875315" y="4424534"/>
            <a:ext cx="4915128" cy="307777"/>
          </a:xfrm>
          <a:prstGeom prst="rect">
            <a:avLst/>
          </a:prstGeom>
          <a:noFill/>
        </p:spPr>
        <p:txBody>
          <a:bodyPr wrap="none" rtlCol="0">
            <a:spAutoFit/>
          </a:bodyPr>
          <a:lstStyle/>
          <a:p>
            <a:r>
              <a:rPr lang="en-US" sz="1400" dirty="0" err="1"/>
              <a:t>Biggio</a:t>
            </a:r>
            <a:r>
              <a:rPr lang="en-US" sz="1400" dirty="0"/>
              <a:t> et al. 2014, </a:t>
            </a:r>
            <a:r>
              <a:rPr lang="en-US" sz="1400" dirty="0" err="1"/>
              <a:t>Szegedy</a:t>
            </a:r>
            <a:r>
              <a:rPr lang="en-US" sz="1400" dirty="0"/>
              <a:t> et al. 2014, Goodfellow et al. 2015, ...</a:t>
            </a:r>
          </a:p>
        </p:txBody>
      </p:sp>
    </p:spTree>
    <p:extLst>
      <p:ext uri="{BB962C8B-B14F-4D97-AF65-F5344CB8AC3E}">
        <p14:creationId xmlns:p14="http://schemas.microsoft.com/office/powerpoint/2010/main" val="323072902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C8C7B90-E99A-8449-914F-035A82FE65B8}"/>
              </a:ext>
            </a:extLst>
          </p:cNvPr>
          <p:cNvSpPr>
            <a:spLocks noGrp="1"/>
          </p:cNvSpPr>
          <p:nvPr>
            <p:ph type="sldNum" sz="quarter" idx="4"/>
          </p:nvPr>
        </p:nvSpPr>
        <p:spPr/>
        <p:txBody>
          <a:bodyPr/>
          <a:lstStyle/>
          <a:p>
            <a:fld id="{AC13E6D5-74F7-484E-B15D-5FF0E9020B73}" type="slidenum">
              <a:rPr lang="en-US" altLang="en-US" smtClean="0"/>
              <a:pPr/>
              <a:t>9</a:t>
            </a:fld>
            <a:endParaRPr lang="en-US" altLang="en-US" dirty="0"/>
          </a:p>
        </p:txBody>
      </p:sp>
      <p:sp>
        <p:nvSpPr>
          <p:cNvPr id="4" name="Title 3">
            <a:extLst>
              <a:ext uri="{FF2B5EF4-FFF2-40B4-BE49-F238E27FC236}">
                <a16:creationId xmlns:a16="http://schemas.microsoft.com/office/drawing/2014/main" id="{E27C33D2-E5A4-5E41-87A2-8BD68CA5ADB4}"/>
              </a:ext>
            </a:extLst>
          </p:cNvPr>
          <p:cNvSpPr>
            <a:spLocks noGrp="1"/>
          </p:cNvSpPr>
          <p:nvPr>
            <p:ph type="title"/>
          </p:nvPr>
        </p:nvSpPr>
        <p:spPr/>
        <p:txBody>
          <a:bodyPr/>
          <a:lstStyle/>
          <a:p>
            <a:r>
              <a:rPr lang="en-US" dirty="0"/>
              <a:t>How Secure is Perceptual Ad-Blocking?</a:t>
            </a:r>
          </a:p>
        </p:txBody>
      </p:sp>
      <p:pic>
        <p:nvPicPr>
          <p:cNvPr id="7" name="Picture 6">
            <a:extLst>
              <a:ext uri="{FF2B5EF4-FFF2-40B4-BE49-F238E27FC236}">
                <a16:creationId xmlns:a16="http://schemas.microsoft.com/office/drawing/2014/main" id="{839CECF6-258F-0D4B-846C-708A5E5DB006}"/>
              </a:ext>
            </a:extLst>
          </p:cNvPr>
          <p:cNvPicPr>
            <a:picLocks noChangeAspect="1"/>
          </p:cNvPicPr>
          <p:nvPr/>
        </p:nvPicPr>
        <p:blipFill>
          <a:blip r:embed="rId3"/>
          <a:stretch>
            <a:fillRect/>
          </a:stretch>
        </p:blipFill>
        <p:spPr>
          <a:xfrm>
            <a:off x="1200139" y="1278177"/>
            <a:ext cx="6154165" cy="1692395"/>
          </a:xfrm>
          <a:prstGeom prst="rect">
            <a:avLst/>
          </a:prstGeom>
        </p:spPr>
      </p:pic>
      <p:sp>
        <p:nvSpPr>
          <p:cNvPr id="11" name="Rectangle 10">
            <a:extLst>
              <a:ext uri="{FF2B5EF4-FFF2-40B4-BE49-F238E27FC236}">
                <a16:creationId xmlns:a16="http://schemas.microsoft.com/office/drawing/2014/main" id="{A29E6A76-8B1B-BC4E-91E8-307C5AE33384}"/>
              </a:ext>
            </a:extLst>
          </p:cNvPr>
          <p:cNvSpPr/>
          <p:nvPr/>
        </p:nvSpPr>
        <p:spPr>
          <a:xfrm>
            <a:off x="4561840" y="1203822"/>
            <a:ext cx="3296731" cy="1782329"/>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32" name="Picture 31">
            <a:extLst>
              <a:ext uri="{FF2B5EF4-FFF2-40B4-BE49-F238E27FC236}">
                <a16:creationId xmlns:a16="http://schemas.microsoft.com/office/drawing/2014/main" id="{6211F749-C037-714F-8F0F-53EE38579BC3}"/>
              </a:ext>
            </a:extLst>
          </p:cNvPr>
          <p:cNvPicPr>
            <a:picLocks noChangeAspect="1"/>
          </p:cNvPicPr>
          <p:nvPr/>
        </p:nvPicPr>
        <p:blipFill>
          <a:blip r:embed="rId4"/>
          <a:stretch>
            <a:fillRect/>
          </a:stretch>
        </p:blipFill>
        <p:spPr>
          <a:xfrm>
            <a:off x="3915314" y="3756371"/>
            <a:ext cx="1485257" cy="273600"/>
          </a:xfrm>
          <a:prstGeom prst="rect">
            <a:avLst/>
          </a:prstGeom>
        </p:spPr>
      </p:pic>
      <p:sp>
        <p:nvSpPr>
          <p:cNvPr id="42" name="Frame 41">
            <a:extLst>
              <a:ext uri="{FF2B5EF4-FFF2-40B4-BE49-F238E27FC236}">
                <a16:creationId xmlns:a16="http://schemas.microsoft.com/office/drawing/2014/main" id="{F1E2A567-3597-2A49-9F8E-12ECF9F18058}"/>
              </a:ext>
            </a:extLst>
          </p:cNvPr>
          <p:cNvSpPr/>
          <p:nvPr/>
        </p:nvSpPr>
        <p:spPr>
          <a:xfrm>
            <a:off x="5822082" y="3651380"/>
            <a:ext cx="1894249" cy="544760"/>
          </a:xfrm>
          <a:prstGeom prst="frame">
            <a:avLst>
              <a:gd name="adj1" fmla="val 741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43" name="Picture 42">
            <a:extLst>
              <a:ext uri="{FF2B5EF4-FFF2-40B4-BE49-F238E27FC236}">
                <a16:creationId xmlns:a16="http://schemas.microsoft.com/office/drawing/2014/main" id="{55035FE6-3957-ED40-A642-F408B8EB3DA9}"/>
              </a:ext>
            </a:extLst>
          </p:cNvPr>
          <p:cNvPicPr>
            <a:picLocks noChangeAspect="1"/>
          </p:cNvPicPr>
          <p:nvPr/>
        </p:nvPicPr>
        <p:blipFill>
          <a:blip r:embed="rId5"/>
          <a:stretch>
            <a:fillRect/>
          </a:stretch>
        </p:blipFill>
        <p:spPr>
          <a:xfrm>
            <a:off x="6054431" y="3756371"/>
            <a:ext cx="1504800" cy="277200"/>
          </a:xfrm>
          <a:prstGeom prst="rect">
            <a:avLst/>
          </a:prstGeom>
          <a:ln>
            <a:noFill/>
          </a:ln>
        </p:spPr>
      </p:pic>
      <p:pic>
        <p:nvPicPr>
          <p:cNvPr id="44" name="Picture 43">
            <a:extLst>
              <a:ext uri="{FF2B5EF4-FFF2-40B4-BE49-F238E27FC236}">
                <a16:creationId xmlns:a16="http://schemas.microsoft.com/office/drawing/2014/main" id="{BC4259F9-64B2-FB48-A113-7568FFCFDC56}"/>
              </a:ext>
            </a:extLst>
          </p:cNvPr>
          <p:cNvPicPr>
            <a:picLocks noChangeAspect="1"/>
          </p:cNvPicPr>
          <p:nvPr/>
        </p:nvPicPr>
        <p:blipFill>
          <a:blip r:embed="rId6"/>
          <a:stretch>
            <a:fillRect/>
          </a:stretch>
        </p:blipFill>
        <p:spPr>
          <a:xfrm>
            <a:off x="2273933" y="3759971"/>
            <a:ext cx="1465714" cy="270000"/>
          </a:xfrm>
          <a:prstGeom prst="rect">
            <a:avLst/>
          </a:prstGeom>
        </p:spPr>
      </p:pic>
    </p:spTree>
    <p:extLst>
      <p:ext uri="{BB962C8B-B14F-4D97-AF65-F5344CB8AC3E}">
        <p14:creationId xmlns:p14="http://schemas.microsoft.com/office/powerpoint/2010/main" val="6074346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9" presetClass="emph" presetSubtype="0" nodeType="clickEffect">
                                  <p:stCondLst>
                                    <p:cond delay="0"/>
                                  </p:stCondLst>
                                  <p:childTnLst>
                                    <p:set>
                                      <p:cBhvr>
                                        <p:cTn id="10" dur="indefinite"/>
                                        <p:tgtEl>
                                          <p:spTgt spid="7"/>
                                        </p:tgtEl>
                                        <p:attrNameLst>
                                          <p:attrName>style.opacity</p:attrName>
                                        </p:attrNameLst>
                                      </p:cBhvr>
                                      <p:to>
                                        <p:strVal val="0.25"/>
                                      </p:to>
                                    </p:set>
                                    <p:animEffect filter="image" prLst="opacity: 0.25">
                                      <p:cBhvr rctx="IE">
                                        <p:cTn id="11" dur="indefinite"/>
                                        <p:tgtEl>
                                          <p:spTgt spid="7"/>
                                        </p:tgtEl>
                                      </p:cBhvr>
                                    </p:animEffect>
                                  </p:childTnLst>
                                </p:cTn>
                              </p:par>
                              <p:par>
                                <p:cTn id="12" presetID="1" presetClass="entr" presetSubtype="0" fill="hold" nodeType="withEffect">
                                  <p:stCondLst>
                                    <p:cond delay="0"/>
                                  </p:stCondLst>
                                  <p:childTnLst>
                                    <p:set>
                                      <p:cBhvr>
                                        <p:cTn id="13" dur="1" fill="hold">
                                          <p:stCondLst>
                                            <p:cond delay="0"/>
                                          </p:stCondLst>
                                        </p:cTn>
                                        <p:tgtEl>
                                          <p:spTgt spid="44"/>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2" grpId="0" animBg="1"/>
    </p:bldLst>
  </p:timing>
</p:sld>
</file>

<file path=ppt/theme/theme1.xml><?xml version="1.0" encoding="utf-8"?>
<a:theme xmlns:a="http://schemas.openxmlformats.org/drawingml/2006/main" name="SU_Preso_4x3_v6">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anford2" id="{06E91E6C-6B2A-4F46-846E-602A5BB9E12D}" vid="{5E64A965-E77B-434D-B071-E1789E42C2BE}"/>
    </a:ext>
  </a:extLst>
</a:theme>
</file>

<file path=ppt/theme/theme2.xml><?xml version="1.0" encoding="utf-8"?>
<a:theme xmlns:a="http://schemas.openxmlformats.org/drawingml/2006/main" name="SU_Template_TopBar">
  <a:themeElements>
    <a:clrScheme name="Stanford2">
      <a:dk1>
        <a:srgbClr val="000000"/>
      </a:dk1>
      <a:lt1>
        <a:srgbClr val="FFFFFF"/>
      </a:lt1>
      <a:dk2>
        <a:srgbClr val="DAD7CB"/>
      </a:dk2>
      <a:lt2>
        <a:srgbClr val="8C1515"/>
      </a:lt2>
      <a:accent1>
        <a:srgbClr val="8D3C1E"/>
      </a:accent1>
      <a:accent2>
        <a:srgbClr val="00505C"/>
      </a:accent2>
      <a:accent3>
        <a:srgbClr val="53284F"/>
      </a:accent3>
      <a:accent4>
        <a:srgbClr val="175E54"/>
      </a:accent4>
      <a:accent5>
        <a:srgbClr val="4D4F53"/>
      </a:accent5>
      <a:accent6>
        <a:srgbClr val="D2C295"/>
      </a:accent6>
      <a:hlink>
        <a:srgbClr val="A4001D"/>
      </a:hlink>
      <a:folHlink>
        <a:srgbClr val="000000"/>
      </a:folHlink>
    </a:clrScheme>
    <a:fontScheme name="Stanford">
      <a:majorFont>
        <a:latin typeface="Source Sans Pro Semibold"/>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tanford2" id="{06E91E6C-6B2A-4F46-846E-602A5BB9E12D}" vid="{B6AE6E83-346F-EE4A-91B5-A6FB5025A94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SU_Preso_4x3_v6</Template>
  <TotalTime>22749</TotalTime>
  <Words>3076</Words>
  <Application>Microsoft Macintosh PowerPoint</Application>
  <PresentationFormat>On-screen Show (16:9)</PresentationFormat>
  <Paragraphs>262</Paragraphs>
  <Slides>22</Slides>
  <Notes>22</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Arial</vt:lpstr>
      <vt:lpstr>Calibri</vt:lpstr>
      <vt:lpstr>Cambria</vt:lpstr>
      <vt:lpstr>Source Sans Pro</vt:lpstr>
      <vt:lpstr>Source Sans Pro Semibold</vt:lpstr>
      <vt:lpstr>Symbol</vt:lpstr>
      <vt:lpstr>System Font Regular</vt:lpstr>
      <vt:lpstr>Times New Roman</vt:lpstr>
      <vt:lpstr>Wingdings</vt:lpstr>
      <vt:lpstr>SU_Preso_4x3_v6</vt:lpstr>
      <vt:lpstr>SU_Template_TopBar</vt:lpstr>
      <vt:lpstr>Don’t Use Computer Vision  For Web Security</vt:lpstr>
      <vt:lpstr>Computer Vision For Web Security</vt:lpstr>
      <vt:lpstr>PowerPoint Presentation</vt:lpstr>
      <vt:lpstr>PowerPoint Presentation</vt:lpstr>
      <vt:lpstr>Why use CV for Ad-Blocking?</vt:lpstr>
      <vt:lpstr>Why use CV for Ad-Blocking?</vt:lpstr>
      <vt:lpstr>Perceptual Ad-Blocking</vt:lpstr>
      <vt:lpstr>The Problem: Adversarial Examples</vt:lpstr>
      <vt:lpstr>How Secure is Perceptual Ad-Blocking?</vt:lpstr>
      <vt:lpstr>How (in)-Secure is Perceptual Ad-Blocking?</vt:lpstr>
      <vt:lpstr>Attacking Perceptual Ad-Blocking</vt:lpstr>
      <vt:lpstr>The Adversarial Examples Threat Model</vt:lpstr>
      <vt:lpstr>The Adversarial Examples Threat Model</vt:lpstr>
      <vt:lpstr>The Ad-Blocking Threat Model</vt:lpstr>
      <vt:lpstr>Client-Side Web-Security is Hard</vt:lpstr>
      <vt:lpstr>So What Can We Do?</vt:lpstr>
      <vt:lpstr>PowerPoint Presentation</vt:lpstr>
      <vt:lpstr>The Problem</vt:lpstr>
      <vt:lpstr>Privacy vs Security: Choose One</vt:lpstr>
      <vt:lpstr>Screenshot Sharing For Security is a Thing!</vt:lpstr>
      <vt:lpstr>Some Research Questions</vt:lpstr>
      <vt:lpstr>Conclusion</vt:lpstr>
    </vt:vector>
  </TitlesOfParts>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Ad-versarial:  Defeating Perceptual Ad-Blocking </dc:title>
  <dc:creator>florian.tramer@gmail.com</dc:creator>
  <dc:description>2012 PowerPoint template redesign</dc:description>
  <cp:lastModifiedBy>florian.tramer@gmail.com</cp:lastModifiedBy>
  <cp:revision>707</cp:revision>
  <cp:lastPrinted>2018-11-14T16:30:43Z</cp:lastPrinted>
  <dcterms:created xsi:type="dcterms:W3CDTF">2018-11-06T18:01:59Z</dcterms:created>
  <dcterms:modified xsi:type="dcterms:W3CDTF">2020-08-22T10:42:22Z</dcterms:modified>
</cp:coreProperties>
</file>