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8" r:id="rId4"/>
    <p:sldId id="258" r:id="rId5"/>
    <p:sldId id="270" r:id="rId6"/>
    <p:sldId id="269" r:id="rId7"/>
    <p:sldId id="288" r:id="rId8"/>
    <p:sldId id="259" r:id="rId9"/>
    <p:sldId id="277" r:id="rId10"/>
    <p:sldId id="261" r:id="rId11"/>
    <p:sldId id="262" r:id="rId12"/>
    <p:sldId id="279" r:id="rId13"/>
    <p:sldId id="280" r:id="rId14"/>
    <p:sldId id="264" r:id="rId15"/>
    <p:sldId id="265" r:id="rId16"/>
    <p:sldId id="266" r:id="rId17"/>
    <p:sldId id="281" r:id="rId18"/>
    <p:sldId id="289" r:id="rId19"/>
    <p:sldId id="287" r:id="rId20"/>
    <p:sldId id="267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FF8000"/>
    <a:srgbClr val="CCFF66"/>
    <a:srgbClr val="FFFF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18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nb-NO"/>
                      <a:t>1.0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A9-AD43-ABA9-9B30BE4D45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3.6</c:v>
                </c:pt>
                <c:pt idx="2">
                  <c:v>18.2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9-AD43-ABA9-9B30BE4D45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1063144"/>
        <c:axId val="2131066120"/>
      </c:barChart>
      <c:catAx>
        <c:axId val="2131063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066120"/>
        <c:crosses val="autoZero"/>
        <c:auto val="1"/>
        <c:lblAlgn val="ctr"/>
        <c:lblOffset val="100"/>
        <c:noMultiLvlLbl val="0"/>
      </c:catAx>
      <c:valAx>
        <c:axId val="21310661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31063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ImageNet</a:t>
            </a:r>
            <a:r>
              <a:rPr lang="en-US" dirty="0"/>
              <a:t> (top1)</a:t>
            </a:r>
          </a:p>
        </c:rich>
      </c:tx>
      <c:layout>
        <c:manualLayout>
          <c:xMode val="edge"/>
          <c:yMode val="edge"/>
          <c:x val="0.30864833291550497"/>
          <c:y val="2.9442288863628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hr-HR"/>
                      <a:t>22.0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E4-1A43-ABCF-C912FD6796B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4-1A43-ABCF-C912FD6796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1109832"/>
        <c:axId val="2131112808"/>
      </c:barChart>
      <c:catAx>
        <c:axId val="2131109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112808"/>
        <c:crosses val="autoZero"/>
        <c:auto val="1"/>
        <c:lblAlgn val="ctr"/>
        <c:lblOffset val="100"/>
        <c:noMultiLvlLbl val="0"/>
      </c:catAx>
      <c:valAx>
        <c:axId val="21311128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31109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MNIST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hr-HR" dirty="0"/>
                      <a:t>3.6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5A-E641-BA01-AB77B3EEAE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3.6</c:v>
                </c:pt>
                <c:pt idx="1">
                  <c:v>34.1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5A-E641-BA01-AB77B3EEAE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1277224"/>
        <c:axId val="2131280200"/>
      </c:barChart>
      <c:catAx>
        <c:axId val="2131277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280200"/>
        <c:crosses val="autoZero"/>
        <c:auto val="1"/>
        <c:lblAlgn val="ctr"/>
        <c:lblOffset val="100"/>
        <c:noMultiLvlLbl val="0"/>
      </c:catAx>
      <c:valAx>
        <c:axId val="21312802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31277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ImageNet</a:t>
            </a:r>
            <a:r>
              <a:rPr lang="en-US" dirty="0"/>
              <a:t> (top1)</a:t>
            </a:r>
          </a:p>
        </c:rich>
      </c:tx>
      <c:layout>
        <c:manualLayout>
          <c:xMode val="edge"/>
          <c:yMode val="edge"/>
          <c:x val="0.30539618464110202"/>
          <c:y val="3.535304328461189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ImageNet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hr-HR" dirty="0"/>
                      <a:t>26.8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98-6542-94C9-81561991AAE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FGSM</c:v>
                </c:pt>
                <c:pt idx="1">
                  <c:v>RAND+FGSM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26.8</c:v>
                </c:pt>
                <c:pt idx="1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98-6542-94C9-81561991AA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7006840"/>
        <c:axId val="2057009816"/>
      </c:barChart>
      <c:catAx>
        <c:axId val="2057006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7009816"/>
        <c:crosses val="autoZero"/>
        <c:auto val="1"/>
        <c:lblAlgn val="ctr"/>
        <c:lblOffset val="100"/>
        <c:noMultiLvlLbl val="0"/>
      </c:catAx>
      <c:valAx>
        <c:axId val="2057009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57006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MNIST (CNNs, 12 epochs)</a:t>
            </a:r>
          </a:p>
        </c:rich>
      </c:tx>
      <c:layout>
        <c:manualLayout>
          <c:xMode val="edge"/>
          <c:yMode val="edge"/>
          <c:x val="0.246040967373893"/>
          <c:y val="7.115259944381030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nb-NO" dirty="0"/>
                      <a:t>0.7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4C-DE4C-B3A9-9EC2597A05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</c:v>
                </c:pt>
                <c:pt idx="1">
                  <c:v>3.8</c:v>
                </c:pt>
                <c:pt idx="2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C-DE4C-B3A9-9EC2597A05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hr-HR"/>
                      <a:t>6.0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4C-DE4C-B3A9-9EC2597A05F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</c:v>
                </c:pt>
                <c:pt idx="1">
                  <c:v>6</c:v>
                </c:pt>
                <c:pt idx="2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4C-DE4C-B3A9-9EC2597A05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1462088"/>
        <c:axId val="2131465064"/>
      </c:barChart>
      <c:catAx>
        <c:axId val="2131462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465064"/>
        <c:crosses val="autoZero"/>
        <c:auto val="1"/>
        <c:lblAlgn val="ctr"/>
        <c:lblOffset val="100"/>
        <c:noMultiLvlLbl val="0"/>
      </c:catAx>
      <c:valAx>
        <c:axId val="21314650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314620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01"/>
          <c:y val="0.135928653893573"/>
          <c:w val="0.506710508042163"/>
          <c:h val="0.341747595617506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ImageNet</a:t>
            </a:r>
            <a:r>
              <a:rPr lang="en-US" dirty="0"/>
              <a:t> (Inception v3, Inception </a:t>
            </a:r>
            <a:r>
              <a:rPr lang="en-US" dirty="0" err="1"/>
              <a:t>ResNet</a:t>
            </a:r>
            <a:r>
              <a:rPr lang="en-US" dirty="0"/>
              <a:t> v2)</a:t>
            </a:r>
          </a:p>
        </c:rich>
      </c:tx>
      <c:layout>
        <c:manualLayout>
          <c:xMode val="edge"/>
          <c:yMode val="edge"/>
          <c:x val="0.23408112874779499"/>
          <c:y val="7.067401960784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299"/>
          <c:y val="0.33465441176470601"/>
          <c:w val="0.877362289997065"/>
          <c:h val="0.51321078431372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hr-HR" dirty="0"/>
                      <a:t>22.0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D3-4E4E-AA80-B73E7B1E03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</c:v>
                </c:pt>
                <c:pt idx="1">
                  <c:v>26.8</c:v>
                </c:pt>
                <c:pt idx="2">
                  <c:v>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3-4E4E-AA80-B73E7B1E03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nb-NO" dirty="0"/>
                      <a:t>30.0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D3-4E4E-AA80-B73E7B1E03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23.6</c:v>
                </c:pt>
                <c:pt idx="1">
                  <c:v>30</c:v>
                </c:pt>
                <c:pt idx="2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D3-4E4E-AA80-B73E7B1E031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Clean Data</c:v>
                </c:pt>
                <c:pt idx="1">
                  <c:v>White-Box FGSM Attack</c:v>
                </c:pt>
                <c:pt idx="2">
                  <c:v>Black-Box FGSM Attack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20.2</c:v>
                </c:pt>
                <c:pt idx="1">
                  <c:v>25.9</c:v>
                </c:pt>
                <c:pt idx="2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D3-4E4E-AA80-B73E7B1E03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2237496"/>
        <c:axId val="2132240552"/>
      </c:barChart>
      <c:catAx>
        <c:axId val="2132237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2240552"/>
        <c:crosses val="autoZero"/>
        <c:auto val="1"/>
        <c:lblAlgn val="ctr"/>
        <c:lblOffset val="100"/>
        <c:noMultiLvlLbl val="0"/>
      </c:catAx>
      <c:valAx>
        <c:axId val="21322405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322374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8796296296296298E-2"/>
          <c:y val="0.15441564542483699"/>
          <c:w val="0.94029409171075895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Black-Box Attacks on MNIST</a:t>
            </a:r>
          </a:p>
        </c:rich>
      </c:tx>
      <c:layout>
        <c:manualLayout>
          <c:xMode val="edge"/>
          <c:yMode val="edge"/>
          <c:x val="0.30159655390298401"/>
          <c:y val="1.8297018108823798E-5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nb-NO" dirty="0"/>
                      <a:t>15.5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82-AB46-A5F3-F87E3362D0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FGSM</c:v>
                </c:pt>
                <c:pt idx="1">
                  <c:v>Carlini-Wagner</c:v>
                </c:pt>
                <c:pt idx="2">
                  <c:v>I-FGSM</c:v>
                </c:pt>
                <c:pt idx="3">
                  <c:v>RAND+FGSM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15.5</c:v>
                </c:pt>
                <c:pt idx="1">
                  <c:v>15.2</c:v>
                </c:pt>
                <c:pt idx="2">
                  <c:v>13.5</c:v>
                </c:pt>
                <c:pt idx="3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82-AB46-A5F3-F87E3362D0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nb-NO" dirty="0"/>
                      <a:t>7.0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82-AB46-A5F3-F87E3362D0B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FGSM</c:v>
                </c:pt>
                <c:pt idx="1">
                  <c:v>Carlini-Wagner</c:v>
                </c:pt>
                <c:pt idx="2">
                  <c:v>I-FGSM</c:v>
                </c:pt>
                <c:pt idx="3">
                  <c:v>RAND+FGSM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3.9</c:v>
                </c:pt>
                <c:pt idx="1">
                  <c:v>7</c:v>
                </c:pt>
                <c:pt idx="2">
                  <c:v>6.2</c:v>
                </c:pt>
                <c:pt idx="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82-AB46-A5F3-F87E3362D0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2295240"/>
        <c:axId val="2132298296"/>
      </c:barChart>
      <c:catAx>
        <c:axId val="2132295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2298296"/>
        <c:crosses val="autoZero"/>
        <c:auto val="1"/>
        <c:lblAlgn val="ctr"/>
        <c:lblOffset val="100"/>
        <c:noMultiLvlLbl val="0"/>
      </c:catAx>
      <c:valAx>
        <c:axId val="2132298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21322952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8737113791556501"/>
          <c:y val="0.135928653893573"/>
          <c:w val="0.56784533877709698"/>
          <c:h val="0.1410610478142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Black-Box Attacks on </a:t>
            </a:r>
            <a:r>
              <a:rPr lang="en-US" dirty="0" err="1"/>
              <a:t>ImageNet</a:t>
            </a:r>
            <a:endParaRPr lang="en-US" dirty="0"/>
          </a:p>
        </c:rich>
      </c:tx>
      <c:layout>
        <c:manualLayout>
          <c:xMode val="edge"/>
          <c:yMode val="edge"/>
          <c:x val="0.30273011703107799"/>
          <c:y val="4.71619232521131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42562492216299"/>
          <c:y val="0.41138694736107201"/>
          <c:w val="0.877362289997065"/>
          <c:h val="0.43647839021637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Adv. Training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hr-HR" dirty="0"/>
                      <a:t>36.5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EA-5C47-B797-5B1A81136F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36.5</c:v>
                </c:pt>
                <c:pt idx="1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EA-5C47-B797-5B1A81136F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Ensemble Adv. Training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hr-HR" dirty="0"/>
                      <a:t>29.9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EA-5C47-B797-5B1A81136F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30.4</c:v>
                </c:pt>
                <c:pt idx="1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EA-5C47-B797-5B1A81136F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Ensemble Adv. Training (ResNet)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nb-NO"/>
                      <a:t>25.0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EA-5C47-B797-5B1A81136FA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FGSM </c:v>
                </c:pt>
                <c:pt idx="1">
                  <c:v>RAND+FGSM 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24.6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A-5C47-B797-5B1A81136F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2357912"/>
        <c:axId val="2132332920"/>
      </c:barChart>
      <c:catAx>
        <c:axId val="2132357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2332920"/>
        <c:crosses val="autoZero"/>
        <c:auto val="1"/>
        <c:lblAlgn val="ctr"/>
        <c:lblOffset val="100"/>
        <c:noMultiLvlLbl val="0"/>
      </c:catAx>
      <c:valAx>
        <c:axId val="21323329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Error Rate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21323579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8796283627304602E-2"/>
          <c:y val="0.188518798610223"/>
          <c:w val="0.94029409171075895"/>
          <c:h val="0.116927491830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CAD5-1A27-1242-867C-DE54E5BF4479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9426-2B1D-0A4E-B8FB-BD6B08C4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ACF3-15E1-3C41-A15A-786D57FF92B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7E95-E24E-2E4C-9BA4-6BDD07412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7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Lujo</a:t>
            </a:r>
            <a:r>
              <a:rPr lang="en-US" dirty="0"/>
              <a:t> Bauer =&gt; </a:t>
            </a:r>
            <a:r>
              <a:rPr lang="en-US" dirty="0" err="1"/>
              <a:t>Milla</a:t>
            </a:r>
            <a:r>
              <a:rPr lang="en-US" dirty="0"/>
              <a:t> </a:t>
            </a:r>
            <a:r>
              <a:rPr lang="en-US" dirty="0" err="1"/>
              <a:t>Jovovich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the distribution of real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9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models local evolution of the loss, doesn’t generalize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gradient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D5ED-E903-AD4F-8243-3AE725313859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929-A3D3-1A4C-AFD0-617E2D379291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7CF6-274E-B141-9A0E-A3263E46141C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9D7A-D1D8-654D-9F66-97CEC9B4B2F0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14E3-9649-D04F-A46B-3DEC9DD6C351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285A-8AFF-554B-8AB4-35EECCA3CE25}" type="datetime1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9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47BD-BCDE-1847-9939-E62BAB3CCC5E}" type="datetime1">
              <a:rPr lang="en-US" smtClean="0"/>
              <a:t>11/23/19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547-2424-9340-B178-78CF5C35C7A1}" type="datetime1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D260-5AEA-9545-9662-62C343E6CF30}" type="datetime1">
              <a:rPr lang="en-US" smtClean="0"/>
              <a:t>11/23/19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8355-440E-144F-AABE-0A8F6084353F}" type="datetime1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58-DECD-654B-A599-D566E40089FC}" type="datetime1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9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39FE5-B9DE-4B44-8743-C7D5B97CE854}" type="datetime1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5118"/>
            <a:ext cx="7772400" cy="1470025"/>
          </a:xfrm>
        </p:spPr>
        <p:txBody>
          <a:bodyPr/>
          <a:lstStyle/>
          <a:p>
            <a:r>
              <a:rPr lang="en-US" dirty="0"/>
              <a:t>Ensemble Adversarial Training</a:t>
            </a:r>
            <a:br>
              <a:rPr lang="en-US" dirty="0"/>
            </a:br>
            <a:r>
              <a:rPr lang="en-US" sz="3200" dirty="0"/>
              <a:t>Attacks and Defenses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8" y="2420572"/>
            <a:ext cx="8199420" cy="429228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IBM Thomas J. Watson Research Center</a:t>
            </a:r>
          </a:p>
          <a:p>
            <a:r>
              <a:rPr lang="en-US" dirty="0">
                <a:solidFill>
                  <a:schemeClr val="tx1"/>
                </a:solidFill>
              </a:rPr>
              <a:t>August 7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2017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Florian Tramèr</a:t>
            </a:r>
          </a:p>
          <a:p>
            <a:r>
              <a:rPr lang="en-US" dirty="0">
                <a:solidFill>
                  <a:schemeClr val="tx1"/>
                </a:solidFill>
              </a:rPr>
              <a:t>Stanford University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Joint work with </a:t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Alexey </a:t>
            </a:r>
            <a:r>
              <a:rPr lang="en-US" dirty="0" err="1">
                <a:solidFill>
                  <a:schemeClr val="tx1"/>
                </a:solidFill>
              </a:rPr>
              <a:t>Kurakin</a:t>
            </a:r>
            <a:r>
              <a:rPr lang="en-US" dirty="0">
                <a:solidFill>
                  <a:schemeClr val="tx1"/>
                </a:solidFill>
              </a:rPr>
              <a:t> (Google Brain)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Nicolas </a:t>
            </a:r>
            <a:r>
              <a:rPr lang="en-US" dirty="0" err="1">
                <a:solidFill>
                  <a:schemeClr val="tx1"/>
                </a:solidFill>
              </a:rPr>
              <a:t>Papernot</a:t>
            </a:r>
            <a:r>
              <a:rPr lang="en-US" dirty="0">
                <a:solidFill>
                  <a:schemeClr val="tx1"/>
                </a:solidFill>
              </a:rPr>
              <a:t> (PSU)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Boneh</a:t>
            </a:r>
            <a:r>
              <a:rPr lang="en-US" dirty="0">
                <a:solidFill>
                  <a:schemeClr val="tx1"/>
                </a:solidFill>
              </a:rPr>
              <a:t> (Stanford)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Patrick McDaniel (PSU)</a:t>
            </a:r>
          </a:p>
        </p:txBody>
      </p:sp>
    </p:spTree>
    <p:extLst>
      <p:ext uri="{BB962C8B-B14F-4D97-AF65-F5344CB8AC3E}">
        <p14:creationId xmlns:p14="http://schemas.microsoft.com/office/powerpoint/2010/main" val="255285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7879" y="2555825"/>
            <a:ext cx="4577879" cy="4302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“Gradient Masking”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41" y="3773653"/>
            <a:ext cx="1834287" cy="2389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get robustness to FGSM-style attacks?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5825"/>
            <a:ext cx="4577879" cy="4302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Large Margin Classifier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95663" y="4834768"/>
            <a:ext cx="1588476" cy="1619998"/>
          </a:xfrm>
          <a:prstGeom prst="ellipse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962317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1019048" y="5428265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38020" y="5101477"/>
            <a:ext cx="1588476" cy="1619998"/>
            <a:chOff x="1414662" y="5238002"/>
            <a:chExt cx="1588476" cy="1619998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414662" y="5238002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lus 7"/>
            <p:cNvSpPr/>
            <p:nvPr/>
          </p:nvSpPr>
          <p:spPr>
            <a:xfrm>
              <a:off x="1984139" y="5861269"/>
              <a:ext cx="444070" cy="433004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69997" y="3116861"/>
            <a:ext cx="2482031" cy="1835998"/>
            <a:chOff x="2017458" y="2792861"/>
            <a:chExt cx="2482031" cy="1835998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017458" y="2792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911013" y="3008861"/>
              <a:ext cx="1588476" cy="1619998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5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>
              <a:spLocks noChangeAspect="1"/>
            </p:cNvSpPr>
            <p:nvPr/>
          </p:nvSpPr>
          <p:spPr>
            <a:xfrm>
              <a:off x="2571138" y="3386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inus 9"/>
            <p:cNvSpPr>
              <a:spLocks noChangeAspect="1"/>
            </p:cNvSpPr>
            <p:nvPr/>
          </p:nvSpPr>
          <p:spPr>
            <a:xfrm>
              <a:off x="3518832" y="3602860"/>
              <a:ext cx="432000" cy="432000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5237944" y="3705814"/>
            <a:ext cx="2931784" cy="2257907"/>
          </a:xfrm>
          <a:custGeom>
            <a:avLst/>
            <a:gdLst>
              <a:gd name="connsiteX0" fmla="*/ 0 w 2931784"/>
              <a:gd name="connsiteY0" fmla="*/ 0 h 2257907"/>
              <a:gd name="connsiteX1" fmla="*/ 15678 w 2931784"/>
              <a:gd name="connsiteY1" fmla="*/ 250879 h 2257907"/>
              <a:gd name="connsiteX2" fmla="*/ 47033 w 2931784"/>
              <a:gd name="connsiteY2" fmla="*/ 391998 h 2257907"/>
              <a:gd name="connsiteX3" fmla="*/ 62711 w 2931784"/>
              <a:gd name="connsiteY3" fmla="*/ 454718 h 2257907"/>
              <a:gd name="connsiteX4" fmla="*/ 94066 w 2931784"/>
              <a:gd name="connsiteY4" fmla="*/ 548797 h 2257907"/>
              <a:gd name="connsiteX5" fmla="*/ 109744 w 2931784"/>
              <a:gd name="connsiteY5" fmla="*/ 595837 h 2257907"/>
              <a:gd name="connsiteX6" fmla="*/ 141099 w 2931784"/>
              <a:gd name="connsiteY6" fmla="*/ 658556 h 2257907"/>
              <a:gd name="connsiteX7" fmla="*/ 172454 w 2931784"/>
              <a:gd name="connsiteY7" fmla="*/ 705596 h 2257907"/>
              <a:gd name="connsiteX8" fmla="*/ 203810 w 2931784"/>
              <a:gd name="connsiteY8" fmla="*/ 799676 h 2257907"/>
              <a:gd name="connsiteX9" fmla="*/ 250843 w 2931784"/>
              <a:gd name="connsiteY9" fmla="*/ 831035 h 2257907"/>
              <a:gd name="connsiteX10" fmla="*/ 438975 w 2931784"/>
              <a:gd name="connsiteY10" fmla="*/ 987834 h 2257907"/>
              <a:gd name="connsiteX11" fmla="*/ 548718 w 2931784"/>
              <a:gd name="connsiteY11" fmla="*/ 1034874 h 2257907"/>
              <a:gd name="connsiteX12" fmla="*/ 642784 w 2931784"/>
              <a:gd name="connsiteY12" fmla="*/ 1066234 h 2257907"/>
              <a:gd name="connsiteX13" fmla="*/ 689817 w 2931784"/>
              <a:gd name="connsiteY13" fmla="*/ 1081914 h 2257907"/>
              <a:gd name="connsiteX14" fmla="*/ 815239 w 2931784"/>
              <a:gd name="connsiteY14" fmla="*/ 1113274 h 2257907"/>
              <a:gd name="connsiteX15" fmla="*/ 972016 w 2931784"/>
              <a:gd name="connsiteY15" fmla="*/ 1144634 h 2257907"/>
              <a:gd name="connsiteX16" fmla="*/ 1019049 w 2931784"/>
              <a:gd name="connsiteY16" fmla="*/ 1160313 h 2257907"/>
              <a:gd name="connsiteX17" fmla="*/ 1207181 w 2931784"/>
              <a:gd name="connsiteY17" fmla="*/ 1191673 h 2257907"/>
              <a:gd name="connsiteX18" fmla="*/ 1332602 w 2931784"/>
              <a:gd name="connsiteY18" fmla="*/ 1223033 h 2257907"/>
              <a:gd name="connsiteX19" fmla="*/ 1458023 w 2931784"/>
              <a:gd name="connsiteY19" fmla="*/ 1238713 h 2257907"/>
              <a:gd name="connsiteX20" fmla="*/ 1583445 w 2931784"/>
              <a:gd name="connsiteY20" fmla="*/ 1270073 h 2257907"/>
              <a:gd name="connsiteX21" fmla="*/ 1724544 w 2931784"/>
              <a:gd name="connsiteY21" fmla="*/ 1301433 h 2257907"/>
              <a:gd name="connsiteX22" fmla="*/ 1818610 w 2931784"/>
              <a:gd name="connsiteY22" fmla="*/ 1332792 h 2257907"/>
              <a:gd name="connsiteX23" fmla="*/ 1865643 w 2931784"/>
              <a:gd name="connsiteY23" fmla="*/ 1348472 h 2257907"/>
              <a:gd name="connsiteX24" fmla="*/ 1928353 w 2931784"/>
              <a:gd name="connsiteY24" fmla="*/ 1379832 h 2257907"/>
              <a:gd name="connsiteX25" fmla="*/ 1991064 w 2931784"/>
              <a:gd name="connsiteY25" fmla="*/ 1395512 h 2257907"/>
              <a:gd name="connsiteX26" fmla="*/ 2069452 w 2931784"/>
              <a:gd name="connsiteY26" fmla="*/ 1426872 h 2257907"/>
              <a:gd name="connsiteX27" fmla="*/ 2116485 w 2931784"/>
              <a:gd name="connsiteY27" fmla="*/ 1442552 h 2257907"/>
              <a:gd name="connsiteX28" fmla="*/ 2226229 w 2931784"/>
              <a:gd name="connsiteY28" fmla="*/ 1505271 h 2257907"/>
              <a:gd name="connsiteX29" fmla="*/ 2273262 w 2931784"/>
              <a:gd name="connsiteY29" fmla="*/ 1520951 h 2257907"/>
              <a:gd name="connsiteX30" fmla="*/ 2414361 w 2931784"/>
              <a:gd name="connsiteY30" fmla="*/ 1630711 h 2257907"/>
              <a:gd name="connsiteX31" fmla="*/ 2508427 w 2931784"/>
              <a:gd name="connsiteY31" fmla="*/ 1709110 h 2257907"/>
              <a:gd name="connsiteX32" fmla="*/ 2571138 w 2931784"/>
              <a:gd name="connsiteY32" fmla="*/ 1771830 h 2257907"/>
              <a:gd name="connsiteX33" fmla="*/ 2665204 w 2931784"/>
              <a:gd name="connsiteY33" fmla="*/ 1850229 h 2257907"/>
              <a:gd name="connsiteX34" fmla="*/ 2727914 w 2931784"/>
              <a:gd name="connsiteY34" fmla="*/ 1944309 h 2257907"/>
              <a:gd name="connsiteX35" fmla="*/ 2759270 w 2931784"/>
              <a:gd name="connsiteY35" fmla="*/ 1991349 h 2257907"/>
              <a:gd name="connsiteX36" fmla="*/ 2790625 w 2931784"/>
              <a:gd name="connsiteY36" fmla="*/ 2054068 h 2257907"/>
              <a:gd name="connsiteX37" fmla="*/ 2900369 w 2931784"/>
              <a:gd name="connsiteY37" fmla="*/ 2195187 h 2257907"/>
              <a:gd name="connsiteX38" fmla="*/ 2931724 w 2931784"/>
              <a:gd name="connsiteY38" fmla="*/ 2257907 h 22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31784" h="2257907">
                <a:moveTo>
                  <a:pt x="0" y="0"/>
                </a:moveTo>
                <a:cubicBezTo>
                  <a:pt x="5226" y="83626"/>
                  <a:pt x="8093" y="167434"/>
                  <a:pt x="15678" y="250879"/>
                </a:cubicBezTo>
                <a:cubicBezTo>
                  <a:pt x="25109" y="354638"/>
                  <a:pt x="25962" y="318240"/>
                  <a:pt x="47033" y="391998"/>
                </a:cubicBezTo>
                <a:cubicBezTo>
                  <a:pt x="52953" y="412719"/>
                  <a:pt x="56519" y="434077"/>
                  <a:pt x="62711" y="454718"/>
                </a:cubicBezTo>
                <a:cubicBezTo>
                  <a:pt x="72208" y="486380"/>
                  <a:pt x="83614" y="517437"/>
                  <a:pt x="94066" y="548797"/>
                </a:cubicBezTo>
                <a:cubicBezTo>
                  <a:pt x="99292" y="564477"/>
                  <a:pt x="102353" y="581054"/>
                  <a:pt x="109744" y="595837"/>
                </a:cubicBezTo>
                <a:cubicBezTo>
                  <a:pt x="120196" y="616743"/>
                  <a:pt x="129504" y="638262"/>
                  <a:pt x="141099" y="658556"/>
                </a:cubicBezTo>
                <a:cubicBezTo>
                  <a:pt x="150447" y="674918"/>
                  <a:pt x="164802" y="688376"/>
                  <a:pt x="172454" y="705596"/>
                </a:cubicBezTo>
                <a:cubicBezTo>
                  <a:pt x="185878" y="735804"/>
                  <a:pt x="176307" y="781338"/>
                  <a:pt x="203810" y="799676"/>
                </a:cubicBezTo>
                <a:cubicBezTo>
                  <a:pt x="219488" y="810129"/>
                  <a:pt x="236761" y="818515"/>
                  <a:pt x="250843" y="831035"/>
                </a:cubicBezTo>
                <a:cubicBezTo>
                  <a:pt x="303236" y="877613"/>
                  <a:pt x="366070" y="963529"/>
                  <a:pt x="438975" y="987834"/>
                </a:cubicBezTo>
                <a:cubicBezTo>
                  <a:pt x="590371" y="1038307"/>
                  <a:pt x="354990" y="957371"/>
                  <a:pt x="548718" y="1034874"/>
                </a:cubicBezTo>
                <a:cubicBezTo>
                  <a:pt x="579405" y="1047151"/>
                  <a:pt x="611429" y="1055781"/>
                  <a:pt x="642784" y="1066234"/>
                </a:cubicBezTo>
                <a:cubicBezTo>
                  <a:pt x="658462" y="1071461"/>
                  <a:pt x="673785" y="1077905"/>
                  <a:pt x="689817" y="1081914"/>
                </a:cubicBezTo>
                <a:cubicBezTo>
                  <a:pt x="731624" y="1092367"/>
                  <a:pt x="772982" y="1104821"/>
                  <a:pt x="815239" y="1113274"/>
                </a:cubicBezTo>
                <a:cubicBezTo>
                  <a:pt x="867498" y="1123727"/>
                  <a:pt x="921457" y="1127780"/>
                  <a:pt x="972016" y="1144634"/>
                </a:cubicBezTo>
                <a:cubicBezTo>
                  <a:pt x="987694" y="1149860"/>
                  <a:pt x="1002844" y="1157072"/>
                  <a:pt x="1019049" y="1160313"/>
                </a:cubicBezTo>
                <a:cubicBezTo>
                  <a:pt x="1151770" y="1186860"/>
                  <a:pt x="1095010" y="1163626"/>
                  <a:pt x="1207181" y="1191673"/>
                </a:cubicBezTo>
                <a:cubicBezTo>
                  <a:pt x="1314006" y="1218383"/>
                  <a:pt x="1182359" y="1199915"/>
                  <a:pt x="1332602" y="1223033"/>
                </a:cubicBezTo>
                <a:cubicBezTo>
                  <a:pt x="1374244" y="1229440"/>
                  <a:pt x="1416612" y="1230947"/>
                  <a:pt x="1458023" y="1238713"/>
                </a:cubicBezTo>
                <a:cubicBezTo>
                  <a:pt x="1500379" y="1246656"/>
                  <a:pt x="1541188" y="1261620"/>
                  <a:pt x="1583445" y="1270073"/>
                </a:cubicBezTo>
                <a:cubicBezTo>
                  <a:pt x="1628202" y="1279026"/>
                  <a:pt x="1680261" y="1288147"/>
                  <a:pt x="1724544" y="1301433"/>
                </a:cubicBezTo>
                <a:cubicBezTo>
                  <a:pt x="1756202" y="1310931"/>
                  <a:pt x="1787255" y="1322339"/>
                  <a:pt x="1818610" y="1332792"/>
                </a:cubicBezTo>
                <a:cubicBezTo>
                  <a:pt x="1834288" y="1338019"/>
                  <a:pt x="1850862" y="1341080"/>
                  <a:pt x="1865643" y="1348472"/>
                </a:cubicBezTo>
                <a:cubicBezTo>
                  <a:pt x="1886546" y="1358925"/>
                  <a:pt x="1906470" y="1371625"/>
                  <a:pt x="1928353" y="1379832"/>
                </a:cubicBezTo>
                <a:cubicBezTo>
                  <a:pt x="1948528" y="1387399"/>
                  <a:pt x="1970623" y="1388697"/>
                  <a:pt x="1991064" y="1395512"/>
                </a:cubicBezTo>
                <a:cubicBezTo>
                  <a:pt x="2017762" y="1404413"/>
                  <a:pt x="2043102" y="1416989"/>
                  <a:pt x="2069452" y="1426872"/>
                </a:cubicBezTo>
                <a:cubicBezTo>
                  <a:pt x="2084925" y="1432675"/>
                  <a:pt x="2101296" y="1436041"/>
                  <a:pt x="2116485" y="1442552"/>
                </a:cubicBezTo>
                <a:cubicBezTo>
                  <a:pt x="2308888" y="1525022"/>
                  <a:pt x="2068777" y="1426535"/>
                  <a:pt x="2226229" y="1505271"/>
                </a:cubicBezTo>
                <a:cubicBezTo>
                  <a:pt x="2241010" y="1512662"/>
                  <a:pt x="2258816" y="1512924"/>
                  <a:pt x="2273262" y="1520951"/>
                </a:cubicBezTo>
                <a:cubicBezTo>
                  <a:pt x="2390017" y="1585824"/>
                  <a:pt x="2338187" y="1562991"/>
                  <a:pt x="2414361" y="1630711"/>
                </a:cubicBezTo>
                <a:cubicBezTo>
                  <a:pt x="2444867" y="1657831"/>
                  <a:pt x="2478089" y="1681802"/>
                  <a:pt x="2508427" y="1709110"/>
                </a:cubicBezTo>
                <a:cubicBezTo>
                  <a:pt x="2530401" y="1728889"/>
                  <a:pt x="2548692" y="1752588"/>
                  <a:pt x="2571138" y="1771830"/>
                </a:cubicBezTo>
                <a:cubicBezTo>
                  <a:pt x="2631525" y="1823597"/>
                  <a:pt x="2610843" y="1780326"/>
                  <a:pt x="2665204" y="1850229"/>
                </a:cubicBezTo>
                <a:cubicBezTo>
                  <a:pt x="2688340" y="1879980"/>
                  <a:pt x="2707011" y="1912949"/>
                  <a:pt x="2727914" y="1944309"/>
                </a:cubicBezTo>
                <a:cubicBezTo>
                  <a:pt x="2738366" y="1959989"/>
                  <a:pt x="2750844" y="1974494"/>
                  <a:pt x="2759270" y="1991349"/>
                </a:cubicBezTo>
                <a:cubicBezTo>
                  <a:pt x="2769722" y="2012255"/>
                  <a:pt x="2778601" y="2034025"/>
                  <a:pt x="2790625" y="2054068"/>
                </a:cubicBezTo>
                <a:cubicBezTo>
                  <a:pt x="2892523" y="2223922"/>
                  <a:pt x="2810869" y="2087771"/>
                  <a:pt x="2900369" y="2195187"/>
                </a:cubicBezTo>
                <a:cubicBezTo>
                  <a:pt x="2934623" y="2236298"/>
                  <a:pt x="2931724" y="2226234"/>
                  <a:pt x="2931724" y="2257907"/>
                </a:cubicBezTo>
              </a:path>
            </a:pathLst>
          </a:custGeom>
          <a:ln w="38100" cmpd="sng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877231" y="5101477"/>
            <a:ext cx="675969" cy="46489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lus 21"/>
          <p:cNvSpPr/>
          <p:nvPr/>
        </p:nvSpPr>
        <p:spPr>
          <a:xfrm>
            <a:off x="5655237" y="4886351"/>
            <a:ext cx="444070" cy="433004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925139" y="4442393"/>
            <a:ext cx="709897" cy="57303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Minus 26"/>
          <p:cNvSpPr>
            <a:spLocks noChangeAspect="1"/>
          </p:cNvSpPr>
          <p:nvPr/>
        </p:nvSpPr>
        <p:spPr>
          <a:xfrm>
            <a:off x="7431332" y="4799426"/>
            <a:ext cx="432000" cy="432000"/>
          </a:xfrm>
          <a:prstGeom prst="mathMin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249" y="4178262"/>
            <a:ext cx="1787280" cy="2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2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21" grpId="0" animBg="1"/>
      <p:bldP spid="2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2273262" y="1417638"/>
            <a:ext cx="4452457" cy="406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Loss of </a:t>
            </a:r>
            <a:r>
              <a:rPr lang="en-US" dirty="0" err="1"/>
              <a:t>Adversarially</a:t>
            </a:r>
            <a:r>
              <a:rPr lang="en-US" dirty="0"/>
              <a:t> Trained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11</a:t>
            </a:fld>
            <a:endParaRPr lang="en-US"/>
          </a:p>
        </p:txBody>
      </p:sp>
      <p:sp>
        <p:nvSpPr>
          <p:cNvPr id="14" name="Line Callout 1 13"/>
          <p:cNvSpPr/>
          <p:nvPr/>
        </p:nvSpPr>
        <p:spPr>
          <a:xfrm>
            <a:off x="3793996" y="6050026"/>
            <a:ext cx="1066081" cy="612648"/>
          </a:xfrm>
          <a:prstGeom prst="borderCallout1">
            <a:avLst>
              <a:gd name="adj1" fmla="val 3393"/>
              <a:gd name="adj2" fmla="val 29637"/>
              <a:gd name="adj3" fmla="val -107606"/>
              <a:gd name="adj4" fmla="val 3588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Point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200" y="1953171"/>
            <a:ext cx="3128610" cy="4270442"/>
            <a:chOff x="457200" y="1953171"/>
            <a:chExt cx="3128610" cy="427044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022419" y="4771091"/>
              <a:ext cx="1563391" cy="8266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57200" y="5300283"/>
              <a:ext cx="2589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Move in direction of another model’s gradient </a:t>
              </a:r>
            </a:p>
            <a:p>
              <a:r>
                <a:rPr lang="en-US" dirty="0"/>
                <a:t>(black-box attack)</a:t>
              </a:r>
            </a:p>
          </p:txBody>
        </p:sp>
        <p:sp>
          <p:nvSpPr>
            <p:cNvPr id="15" name="Line Callout 1 14"/>
            <p:cNvSpPr/>
            <p:nvPr/>
          </p:nvSpPr>
          <p:spPr>
            <a:xfrm>
              <a:off x="457201" y="1953171"/>
              <a:ext cx="1419744" cy="612648"/>
            </a:xfrm>
            <a:prstGeom prst="borderCallout1">
              <a:avLst>
                <a:gd name="adj1" fmla="val 28987"/>
                <a:gd name="adj2" fmla="val 98755"/>
                <a:gd name="adj3" fmla="val 51075"/>
                <a:gd name="adj4" fmla="val 14286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Adversarial Example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60077" y="3736282"/>
            <a:ext cx="3826723" cy="2487331"/>
            <a:chOff x="4860077" y="3736282"/>
            <a:chExt cx="3826723" cy="248733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860077" y="4892131"/>
              <a:ext cx="1865642" cy="7055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75316" y="5300283"/>
              <a:ext cx="20478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Move in direction of model’s gradient </a:t>
              </a:r>
            </a:p>
            <a:p>
              <a:r>
                <a:rPr lang="en-US" dirty="0"/>
                <a:t>(white-box attack)</a:t>
              </a:r>
            </a:p>
          </p:txBody>
        </p:sp>
        <p:sp>
          <p:nvSpPr>
            <p:cNvPr id="16" name="Line Callout 1 15"/>
            <p:cNvSpPr/>
            <p:nvPr/>
          </p:nvSpPr>
          <p:spPr>
            <a:xfrm>
              <a:off x="6959056" y="3736282"/>
              <a:ext cx="1727744" cy="612648"/>
            </a:xfrm>
            <a:prstGeom prst="borderCallout1">
              <a:avLst>
                <a:gd name="adj1" fmla="val 46902"/>
                <a:gd name="adj2" fmla="val -2837"/>
                <a:gd name="adj3" fmla="val 48516"/>
                <a:gd name="adj4" fmla="val -4265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Non-Adversarial 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09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078" t="5900" r="7077"/>
          <a:stretch/>
        </p:blipFill>
        <p:spPr>
          <a:xfrm>
            <a:off x="3267363" y="1417637"/>
            <a:ext cx="5198578" cy="4558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87" t="6156" r="10428"/>
          <a:stretch/>
        </p:blipFill>
        <p:spPr>
          <a:xfrm>
            <a:off x="457200" y="2947824"/>
            <a:ext cx="2122020" cy="1938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Loss of </a:t>
            </a:r>
            <a:r>
              <a:rPr lang="en-US" dirty="0" err="1"/>
              <a:t>Adversarially</a:t>
            </a:r>
            <a:r>
              <a:rPr lang="en-US" dirty="0"/>
              <a:t> Trained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12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131780" y="4333642"/>
            <a:ext cx="435988" cy="44873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0"/>
          </p:cNvCxnSpPr>
          <p:nvPr/>
        </p:nvCxnSpPr>
        <p:spPr>
          <a:xfrm flipV="1">
            <a:off x="1349774" y="2179507"/>
            <a:ext cx="1917589" cy="2154135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4"/>
          </p:cNvCxnSpPr>
          <p:nvPr/>
        </p:nvCxnSpPr>
        <p:spPr>
          <a:xfrm>
            <a:off x="1349774" y="4782373"/>
            <a:ext cx="3808179" cy="1332791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656268" y="3527979"/>
            <a:ext cx="1740156" cy="1756149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Attack: RAND+FGSM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387" t="6156" r="10428"/>
          <a:stretch/>
        </p:blipFill>
        <p:spPr>
          <a:xfrm>
            <a:off x="457200" y="1417638"/>
            <a:ext cx="4452457" cy="40673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369875" y="4468774"/>
            <a:ext cx="282199" cy="43903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15662" y="2493106"/>
            <a:ext cx="1536412" cy="197566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5551947"/>
            <a:ext cx="4608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Small random step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FF6600"/>
                </a:solidFill>
              </a:rPr>
              <a:t>Step in direction of gradient</a:t>
            </a: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626843622"/>
              </p:ext>
            </p:extLst>
          </p:nvPr>
        </p:nvGraphicFramePr>
        <p:xfrm>
          <a:off x="4909657" y="1471125"/>
          <a:ext cx="3932546" cy="23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913245553"/>
              </p:ext>
            </p:extLst>
          </p:nvPr>
        </p:nvGraphicFramePr>
        <p:xfrm>
          <a:off x="4937092" y="3868309"/>
          <a:ext cx="3905111" cy="251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88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2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1" y="274638"/>
            <a:ext cx="8744858" cy="1143000"/>
          </a:xfrm>
        </p:spPr>
        <p:txBody>
          <a:bodyPr>
            <a:noAutofit/>
          </a:bodyPr>
          <a:lstStyle/>
          <a:p>
            <a:r>
              <a:rPr lang="en-US" sz="3600" dirty="0"/>
              <a:t>What’s wrong with </a:t>
            </a:r>
            <a:br>
              <a:rPr lang="en-US" sz="3600" dirty="0"/>
            </a:br>
            <a:r>
              <a:rPr lang="en-US" sz="3600" dirty="0"/>
              <a:t>“One-Shot” Adversarial Training?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Minimize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60255"/>
            <a:ext cx="7315200" cy="469900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5458775" y="759685"/>
            <a:ext cx="578746" cy="5088328"/>
          </a:xfrm>
          <a:prstGeom prst="leftBrac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3984" y="3754484"/>
            <a:ext cx="5482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Small if: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8000"/>
                </a:solidFill>
              </a:rPr>
              <a:t>The model is actually robust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>
                <a:solidFill>
                  <a:srgbClr val="FF0000"/>
                </a:solidFill>
              </a:rPr>
              <a:t>Or, the gradient points in a direction that is not adversarial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344909" y="5284129"/>
            <a:ext cx="1886415" cy="1130085"/>
          </a:xfrm>
          <a:prstGeom prst="borderCallout1">
            <a:avLst>
              <a:gd name="adj1" fmla="val 48937"/>
              <a:gd name="adj2" fmla="val 100723"/>
              <a:gd name="adj3" fmla="val -13687"/>
              <a:gd name="adj4" fmla="val 173085"/>
            </a:avLst>
          </a:prstGeom>
          <a:solidFill>
            <a:srgbClr val="FDEADA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Degenerate Minimum</a:t>
            </a:r>
          </a:p>
        </p:txBody>
      </p:sp>
    </p:spTree>
    <p:extLst>
      <p:ext uri="{BB962C8B-B14F-4D97-AF65-F5344CB8AC3E}">
        <p14:creationId xmlns:p14="http://schemas.microsoft.com/office/powerpoint/2010/main" val="5429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Adversarial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avoid these degenerate minima?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549" y="2574963"/>
            <a:ext cx="780797" cy="77838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457200" y="3381902"/>
            <a:ext cx="2006741" cy="1974732"/>
            <a:chOff x="2853337" y="2684444"/>
            <a:chExt cx="2006741" cy="1974732"/>
          </a:xfrm>
        </p:grpSpPr>
        <p:sp>
          <p:nvSpPr>
            <p:cNvPr id="6" name="Rectangle 5"/>
            <p:cNvSpPr/>
            <p:nvPr/>
          </p:nvSpPr>
          <p:spPr>
            <a:xfrm>
              <a:off x="2853337" y="2684444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/>
                <a:t>ML Model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4097" y="3145869"/>
              <a:ext cx="1239717" cy="105188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88151" y="4983390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6" name="Picture 7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82549" y="3780231"/>
            <a:ext cx="792000" cy="79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8" name="Group 67"/>
          <p:cNvGrpSpPr/>
          <p:nvPr/>
        </p:nvGrpSpPr>
        <p:grpSpPr>
          <a:xfrm>
            <a:off x="1460571" y="2758992"/>
            <a:ext cx="5847821" cy="3198120"/>
            <a:chOff x="1460571" y="2758992"/>
            <a:chExt cx="5847821" cy="3198120"/>
          </a:xfrm>
        </p:grpSpPr>
        <p:cxnSp>
          <p:nvCxnSpPr>
            <p:cNvPr id="48" name="Elbow Connector 47"/>
            <p:cNvCxnSpPr>
              <a:stCxn id="76" idx="3"/>
              <a:endCxn id="11" idx="1"/>
            </p:cNvCxnSpPr>
            <p:nvPr/>
          </p:nvCxnSpPr>
          <p:spPr>
            <a:xfrm flipV="1">
              <a:off x="4774549" y="3780231"/>
              <a:ext cx="2528240" cy="396000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7" name="Picture 76"/>
            <p:cNvPicPr>
              <a:picLocks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3746" y="3973268"/>
              <a:ext cx="797601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3745" y="2758992"/>
              <a:ext cx="780797" cy="7905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44" name="Elbow Connector 43"/>
            <p:cNvCxnSpPr>
              <a:stCxn id="8" idx="1"/>
              <a:endCxn id="6" idx="0"/>
            </p:cNvCxnSpPr>
            <p:nvPr/>
          </p:nvCxnSpPr>
          <p:spPr>
            <a:xfrm rot="10800000" flipV="1">
              <a:off x="1460571" y="2964156"/>
              <a:ext cx="2521978" cy="417745"/>
            </a:xfrm>
            <a:prstGeom prst="bentConnector2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endCxn id="9" idx="1"/>
            </p:cNvCxnSpPr>
            <p:nvPr/>
          </p:nvCxnSpPr>
          <p:spPr>
            <a:xfrm flipV="1">
              <a:off x="2087677" y="3154255"/>
              <a:ext cx="2036068" cy="227647"/>
            </a:xfrm>
            <a:prstGeom prst="bentConnector3">
              <a:avLst>
                <a:gd name="adj1" fmla="val 422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endCxn id="77" idx="3"/>
            </p:cNvCxnSpPr>
            <p:nvPr/>
          </p:nvCxnSpPr>
          <p:spPr>
            <a:xfrm rot="10800000" flipV="1">
              <a:off x="4921347" y="3973268"/>
              <a:ext cx="2381442" cy="396000"/>
            </a:xfrm>
            <a:prstGeom prst="bentConnector3">
              <a:avLst>
                <a:gd name="adj1" fmla="val 44531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Elbow Connector 65"/>
            <p:cNvCxnSpPr>
              <a:stCxn id="75" idx="3"/>
            </p:cNvCxnSpPr>
            <p:nvPr/>
          </p:nvCxnSpPr>
          <p:spPr>
            <a:xfrm>
              <a:off x="4780151" y="5379390"/>
              <a:ext cx="2528240" cy="181722"/>
            </a:xfrm>
            <a:prstGeom prst="bentConnector3">
              <a:avLst>
                <a:gd name="adj1" fmla="val 50000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Elbow Connector 66"/>
            <p:cNvCxnSpPr>
              <a:endCxn id="78" idx="3"/>
            </p:cNvCxnSpPr>
            <p:nvPr/>
          </p:nvCxnSpPr>
          <p:spPr>
            <a:xfrm rot="10800000">
              <a:off x="4904543" y="5561113"/>
              <a:ext cx="2403849" cy="193037"/>
            </a:xfrm>
            <a:prstGeom prst="bentConnector3">
              <a:avLst>
                <a:gd name="adj1" fmla="val 60837"/>
              </a:avLst>
            </a:prstGeom>
            <a:ln w="38100" cmpd="sng">
              <a:solidFill>
                <a:schemeClr val="accent6">
                  <a:lumMod val="75000"/>
                </a:schemeClr>
              </a:solidFill>
              <a:prstDash val="sysDash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78" name="Picture 77"/>
            <p:cNvPicPr>
              <a:picLocks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12542" y="5165112"/>
              <a:ext cx="792000" cy="79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70" name="Group 69"/>
          <p:cNvGrpSpPr/>
          <p:nvPr/>
        </p:nvGrpSpPr>
        <p:grpSpPr>
          <a:xfrm>
            <a:off x="2463941" y="2157723"/>
            <a:ext cx="2990307" cy="4289205"/>
            <a:chOff x="2463941" y="2157723"/>
            <a:chExt cx="2990307" cy="4289205"/>
          </a:xfrm>
        </p:grpSpPr>
        <p:sp>
          <p:nvSpPr>
            <p:cNvPr id="86" name="Donut 85"/>
            <p:cNvSpPr/>
            <p:nvPr/>
          </p:nvSpPr>
          <p:spPr>
            <a:xfrm>
              <a:off x="3364918" y="2157723"/>
              <a:ext cx="2089330" cy="4289205"/>
            </a:xfrm>
            <a:prstGeom prst="donut">
              <a:avLst>
                <a:gd name="adj" fmla="val 117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Left Arrow 64"/>
            <p:cNvSpPr/>
            <p:nvPr/>
          </p:nvSpPr>
          <p:spPr>
            <a:xfrm>
              <a:off x="2463941" y="4126952"/>
              <a:ext cx="900977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037273" y="5363110"/>
            <a:ext cx="846594" cy="1239625"/>
            <a:chOff x="1037273" y="5363110"/>
            <a:chExt cx="846594" cy="1239625"/>
          </a:xfrm>
        </p:grpSpPr>
        <p:sp>
          <p:nvSpPr>
            <p:cNvPr id="74" name="Left Arrow 73"/>
            <p:cNvSpPr/>
            <p:nvPr/>
          </p:nvSpPr>
          <p:spPr>
            <a:xfrm rot="16200000">
              <a:off x="1171710" y="5409655"/>
              <a:ext cx="577722" cy="484632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37273" y="5940832"/>
              <a:ext cx="846594" cy="661903"/>
            </a:xfrm>
            <a:prstGeom prst="rect">
              <a:avLst/>
            </a:prstGeom>
            <a:solidFill>
              <a:srgbClr val="FF6666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/>
                <a:t>Loss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060265" y="2313353"/>
            <a:ext cx="1879391" cy="4040730"/>
            <a:chOff x="7060265" y="2313353"/>
            <a:chExt cx="1879391" cy="4040730"/>
          </a:xfrm>
        </p:grpSpPr>
        <p:grpSp>
          <p:nvGrpSpPr>
            <p:cNvPr id="4" name="Group 3"/>
            <p:cNvGrpSpPr/>
            <p:nvPr/>
          </p:nvGrpSpPr>
          <p:grpSpPr>
            <a:xfrm>
              <a:off x="7302789" y="3023578"/>
              <a:ext cx="1384011" cy="1513306"/>
              <a:chOff x="6188303" y="2375418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6188303" y="2375418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/>
                  <a:t>ML Model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0932" y="2836843"/>
                <a:ext cx="950038" cy="806093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302789" y="4840777"/>
              <a:ext cx="1384011" cy="1513306"/>
              <a:chOff x="6199604" y="4041124"/>
              <a:chExt cx="1384011" cy="1513306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6199604" y="4041124"/>
                <a:ext cx="1384011" cy="1513306"/>
              </a:xfrm>
              <a:prstGeom prst="rect">
                <a:avLst/>
              </a:prstGeom>
              <a:grp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/>
                  <a:t>ML Model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2233" y="4502549"/>
                <a:ext cx="950038" cy="806093"/>
              </a:xfrm>
              <a:prstGeom prst="rect">
                <a:avLst/>
              </a:prstGeom>
              <a:grpFill/>
            </p:spPr>
          </p:pic>
        </p:grpSp>
        <p:sp>
          <p:nvSpPr>
            <p:cNvPr id="72" name="TextBox 71"/>
            <p:cNvSpPr txBox="1"/>
            <p:nvPr/>
          </p:nvSpPr>
          <p:spPr>
            <a:xfrm>
              <a:off x="7060265" y="2313353"/>
              <a:ext cx="1879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pre-trained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675" y="5193842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18394817"/>
              </p:ext>
            </p:extLst>
          </p:nvPr>
        </p:nvGraphicFramePr>
        <p:xfrm>
          <a:off x="78591" y="1222276"/>
          <a:ext cx="9065409" cy="489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1025724" y="5437560"/>
            <a:ext cx="7866525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Line Callout 1 9"/>
          <p:cNvSpPr/>
          <p:nvPr/>
        </p:nvSpPr>
        <p:spPr>
          <a:xfrm>
            <a:off x="6040372" y="711817"/>
            <a:ext cx="2851877" cy="1420879"/>
          </a:xfrm>
          <a:prstGeom prst="borderCallout1">
            <a:avLst>
              <a:gd name="adj1" fmla="val 100326"/>
              <a:gd name="adj2" fmla="val 72156"/>
              <a:gd name="adj3" fmla="val 165387"/>
              <a:gd name="adj4" fmla="val 607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Source model for attack was </a:t>
            </a:r>
            <a:r>
              <a:rPr lang="en-US" sz="2400" b="1" dirty="0">
                <a:solidFill>
                  <a:srgbClr val="FF0000"/>
                </a:solidFill>
              </a:rPr>
              <a:t>not</a:t>
            </a:r>
            <a:r>
              <a:rPr lang="en-US" sz="2400" dirty="0">
                <a:solidFill>
                  <a:srgbClr val="FF0000"/>
                </a:solidFill>
              </a:rPr>
              <a:t> used during training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1458117" y="3261421"/>
            <a:ext cx="2851877" cy="1171822"/>
          </a:xfrm>
          <a:prstGeom prst="borderCallout1">
            <a:avLst>
              <a:gd name="adj1" fmla="val 50267"/>
              <a:gd name="adj2" fmla="val 99643"/>
              <a:gd name="adj3" fmla="val 92553"/>
              <a:gd name="adj4" fmla="val 12511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Less white-box FGSM samples seen during training</a:t>
            </a:r>
          </a:p>
        </p:txBody>
      </p:sp>
    </p:spTree>
    <p:extLst>
      <p:ext uri="{BB962C8B-B14F-4D97-AF65-F5344CB8AC3E}">
        <p14:creationId xmlns:p14="http://schemas.microsoft.com/office/powerpoint/2010/main" val="177436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723816631"/>
              </p:ext>
            </p:extLst>
          </p:nvPr>
        </p:nvGraphicFramePr>
        <p:xfrm>
          <a:off x="72000" y="1302409"/>
          <a:ext cx="9072000" cy="48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1025724" y="4135150"/>
            <a:ext cx="7910547" cy="651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8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stronger attacks?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Little to no improvement on </a:t>
            </a:r>
            <a:r>
              <a:rPr lang="en-US" b="1" dirty="0"/>
              <a:t>white-box </a:t>
            </a:r>
            <a:r>
              <a:rPr lang="en-US" dirty="0"/>
              <a:t>iterative and RAND+FGSM attacks!</a:t>
            </a:r>
          </a:p>
          <a:p>
            <a:endParaRPr lang="en-US" sz="1000" dirty="0"/>
          </a:p>
          <a:p>
            <a:r>
              <a:rPr lang="en-US" dirty="0"/>
              <a:t>But, </a:t>
            </a:r>
            <a:r>
              <a:rPr lang="en-US" b="1" dirty="0"/>
              <a:t>improvements in black-box setting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41274157"/>
              </p:ext>
            </p:extLst>
          </p:nvPr>
        </p:nvGraphicFramePr>
        <p:xfrm>
          <a:off x="457200" y="3697230"/>
          <a:ext cx="8229600" cy="267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58" y="1639877"/>
            <a:ext cx="859742" cy="85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058" y="2713263"/>
            <a:ext cx="859742" cy="9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stronger attacks?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03629145"/>
              </p:ext>
            </p:extLst>
          </p:nvPr>
        </p:nvGraphicFramePr>
        <p:xfrm>
          <a:off x="72000" y="1803189"/>
          <a:ext cx="8879949" cy="473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68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 in ML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2659" b="-22659"/>
          <a:stretch>
            <a:fillRect/>
          </a:stretch>
        </p:blipFill>
        <p:spPr>
          <a:xfrm>
            <a:off x="1037274" y="1020730"/>
            <a:ext cx="7052403" cy="38785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17202" y="4524562"/>
            <a:ext cx="24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/>
              <a:t>Goodfellow</a:t>
            </a:r>
            <a:r>
              <a:rPr lang="en-US" b="1" dirty="0"/>
              <a:t> et al. 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611" y="5152572"/>
            <a:ext cx="661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Goal: </a:t>
            </a:r>
            <a:r>
              <a:rPr lang="en-US" sz="2800" dirty="0"/>
              <a:t>find r such that </a:t>
            </a:r>
            <a:r>
              <a:rPr lang="en-US" sz="2800" b="1" dirty="0"/>
              <a:t>f(</a:t>
            </a:r>
            <a:r>
              <a:rPr lang="en-US" sz="2800" b="1" dirty="0" err="1"/>
              <a:t>x+r</a:t>
            </a:r>
            <a:r>
              <a:rPr lang="en-US" sz="2800" b="1" dirty="0"/>
              <a:t>) ≠ f(x)</a:t>
            </a:r>
            <a:r>
              <a:rPr lang="en-US" sz="2800" dirty="0"/>
              <a:t> and </a:t>
            </a:r>
            <a:r>
              <a:rPr lang="en-US" sz="2800" b="1" dirty="0"/>
              <a:t>  ⃦r  ⃦ ≤ </a:t>
            </a:r>
            <a:r>
              <a:rPr lang="en-US" sz="2800" b="1" dirty="0" err="1"/>
              <a:t>ε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327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Efficiency of Ensemble Adversarial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928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Pre-compute gradients </a:t>
            </a:r>
            <a:r>
              <a:rPr lang="en-US" dirty="0"/>
              <a:t>for pre-trained models</a:t>
            </a:r>
          </a:p>
          <a:p>
            <a:pPr lvl="1"/>
            <a:r>
              <a:rPr lang="en-US" dirty="0"/>
              <a:t>Lower per-batch cost than with adversarial training</a:t>
            </a:r>
          </a:p>
          <a:p>
            <a:pPr lvl="1"/>
            <a:endParaRPr lang="en-US" dirty="0"/>
          </a:p>
          <a:p>
            <a:r>
              <a:rPr lang="en-US" b="1" dirty="0"/>
              <a:t>Randomize source model</a:t>
            </a:r>
            <a:r>
              <a:rPr lang="en-US" dirty="0"/>
              <a:t> in each batch</a:t>
            </a:r>
          </a:p>
          <a:p>
            <a:pPr lvl="1"/>
            <a:r>
              <a:rPr lang="en-US" dirty="0"/>
              <a:t>If </a:t>
            </a:r>
            <a:r>
              <a:rPr lang="en-US" sz="2000" dirty="0" err="1">
                <a:solidFill>
                  <a:srgbClr val="0000FF"/>
                </a:solidFill>
                <a:latin typeface="Monaco"/>
                <a:cs typeface="Monaco"/>
              </a:rPr>
              <a:t>num_models</a:t>
            </a:r>
            <a:r>
              <a:rPr lang="en-US" sz="2000" dirty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aco"/>
                <a:cs typeface="Monaco"/>
              </a:rPr>
              <a:t>% </a:t>
            </a:r>
            <a:r>
              <a:rPr lang="en-US" sz="2000" dirty="0" err="1">
                <a:solidFill>
                  <a:srgbClr val="0000FF"/>
                </a:solidFill>
                <a:latin typeface="Monaco"/>
                <a:cs typeface="Monaco"/>
              </a:rPr>
              <a:t>num_batches</a:t>
            </a:r>
            <a:r>
              <a:rPr lang="en-US" sz="2000" dirty="0">
                <a:solidFill>
                  <a:srgbClr val="0000FF"/>
                </a:solidFill>
                <a:latin typeface="Monaco"/>
                <a:cs typeface="Monaco"/>
              </a:rPr>
              <a:t> </a:t>
            </a:r>
            <a:r>
              <a:rPr lang="en-US" sz="2000" dirty="0">
                <a:solidFill>
                  <a:srgbClr val="7F7F7F"/>
                </a:solidFill>
                <a:latin typeface="Monaco"/>
                <a:cs typeface="Monaco"/>
              </a:rPr>
              <a:t>= 0</a:t>
            </a:r>
            <a:r>
              <a:rPr lang="en-US" dirty="0">
                <a:cs typeface="Calibri"/>
              </a:rPr>
              <a:t>,</a:t>
            </a:r>
            <a:r>
              <a:rPr lang="en-US" dirty="0">
                <a:cs typeface="Monaco"/>
              </a:rPr>
              <a:t> we see the same adversarial examples in each epoch if we just rotate</a:t>
            </a:r>
          </a:p>
          <a:p>
            <a:pPr lvl="1"/>
            <a:endParaRPr lang="en-US" dirty="0">
              <a:cs typeface="Monaco"/>
            </a:endParaRPr>
          </a:p>
          <a:p>
            <a:r>
              <a:rPr lang="en-US" b="1" dirty="0">
                <a:cs typeface="Monaco"/>
              </a:rPr>
              <a:t>Convergence can be </a:t>
            </a:r>
            <a:r>
              <a:rPr lang="en-US" b="1" i="1" dirty="0">
                <a:cs typeface="Monaco"/>
              </a:rPr>
              <a:t>much</a:t>
            </a:r>
            <a:r>
              <a:rPr lang="en-US" b="1" dirty="0">
                <a:cs typeface="Monaco"/>
              </a:rPr>
              <a:t> slower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Standard Inception v3:		~150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Adversarial training:			~190 epochs</a:t>
            </a:r>
          </a:p>
          <a:p>
            <a:pPr marL="457200" lvl="1" indent="0">
              <a:buNone/>
            </a:pPr>
            <a:r>
              <a:rPr lang="en-US" sz="2200" dirty="0">
                <a:cs typeface="Monaco"/>
              </a:rPr>
              <a:t>Ensemble adversarial training:	</a:t>
            </a:r>
            <a:r>
              <a:rPr lang="en-US" sz="2200" b="1" dirty="0">
                <a:cs typeface="Monaco"/>
              </a:rPr>
              <a:t>~280 epochs</a:t>
            </a:r>
          </a:p>
          <a:p>
            <a:pPr lvl="1"/>
            <a:endParaRPr lang="en-US" dirty="0">
              <a:cs typeface="Monaco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20</a:t>
            </a:fld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6431124" y="4756792"/>
            <a:ext cx="2255675" cy="1315691"/>
          </a:xfrm>
          <a:prstGeom prst="borderCallout1">
            <a:avLst>
              <a:gd name="adj1" fmla="val 44269"/>
              <a:gd name="adj2" fmla="val -307"/>
              <a:gd name="adj3" fmla="val 83290"/>
              <a:gd name="adj4" fmla="val -381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Maybe because the task is actually hard?...</a:t>
            </a:r>
          </a:p>
        </p:txBody>
      </p:sp>
    </p:spTree>
    <p:extLst>
      <p:ext uri="{BB962C8B-B14F-4D97-AF65-F5344CB8AC3E}">
        <p14:creationId xmlns:p14="http://schemas.microsoft.com/office/powerpoint/2010/main" val="9310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68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far can we go with adversarial training?</a:t>
            </a:r>
          </a:p>
          <a:p>
            <a:pPr lvl="1"/>
            <a:r>
              <a:rPr lang="en-US" dirty="0" err="1"/>
              <a:t>Madry</a:t>
            </a:r>
            <a:r>
              <a:rPr lang="en-US" dirty="0"/>
              <a:t> et al. 2017: robustness against </a:t>
            </a:r>
            <a:r>
              <a:rPr lang="en-US" b="1" dirty="0"/>
              <a:t>white-box </a:t>
            </a:r>
            <a:r>
              <a:rPr lang="en-US" dirty="0"/>
              <a:t>attacks is possible!</a:t>
            </a:r>
          </a:p>
          <a:p>
            <a:pPr lvl="2"/>
            <a:r>
              <a:rPr lang="en-US" dirty="0"/>
              <a:t>Caveat 1: </a:t>
            </a:r>
            <a:r>
              <a:rPr lang="en-US" b="1" dirty="0"/>
              <a:t>Very </a:t>
            </a:r>
            <a:r>
              <a:rPr lang="en-US" dirty="0"/>
              <a:t>expensive </a:t>
            </a:r>
            <a:br>
              <a:rPr lang="en-US" dirty="0"/>
            </a:br>
            <a:r>
              <a:rPr lang="en-US" dirty="0"/>
              <a:t>(100 epochs of training, 40x more </a:t>
            </a:r>
            <a:r>
              <a:rPr lang="en-US" dirty="0" err="1"/>
              <a:t>backprop</a:t>
            </a:r>
            <a:r>
              <a:rPr lang="en-US" dirty="0"/>
              <a:t> steps per epoch)</a:t>
            </a:r>
          </a:p>
          <a:p>
            <a:pPr lvl="2"/>
            <a:r>
              <a:rPr lang="en-US" dirty="0"/>
              <a:t>Caveat 2: What is the right </a:t>
            </a:r>
            <a:r>
              <a:rPr lang="en-US" b="1" dirty="0"/>
              <a:t>metric </a:t>
            </a:r>
            <a:r>
              <a:rPr lang="en-US" dirty="0"/>
              <a:t>(l</a:t>
            </a:r>
            <a:r>
              <a:rPr lang="en-US" baseline="-25000" dirty="0"/>
              <a:t>∞</a:t>
            </a:r>
            <a:r>
              <a:rPr lang="en-US" dirty="0"/>
              <a:t> , l</a:t>
            </a:r>
            <a:r>
              <a:rPr lang="en-US" baseline="-25000" dirty="0"/>
              <a:t>1 </a:t>
            </a:r>
            <a:r>
              <a:rPr lang="en-US" dirty="0"/>
              <a:t>, l</a:t>
            </a:r>
            <a:r>
              <a:rPr lang="en-US" baseline="-25000" dirty="0"/>
              <a:t>2 </a:t>
            </a:r>
            <a:r>
              <a:rPr lang="en-US" dirty="0"/>
              <a:t>etc.) ?</a:t>
            </a:r>
          </a:p>
          <a:p>
            <a:pPr lvl="1"/>
            <a:endParaRPr lang="en-US" dirty="0"/>
          </a:p>
          <a:p>
            <a:r>
              <a:rPr lang="en-US" dirty="0"/>
              <a:t>Can we say </a:t>
            </a:r>
            <a:r>
              <a:rPr lang="en-US" b="1" dirty="0"/>
              <a:t>anything</a:t>
            </a:r>
            <a:r>
              <a:rPr lang="en-US" dirty="0"/>
              <a:t> formal (and useful) about adversarial examples?</a:t>
            </a:r>
          </a:p>
          <a:p>
            <a:pPr lvl="1"/>
            <a:r>
              <a:rPr lang="en-US" dirty="0"/>
              <a:t>Why do they exist?</a:t>
            </a:r>
          </a:p>
          <a:p>
            <a:pPr lvl="1"/>
            <a:r>
              <a:rPr lang="en-US" dirty="0"/>
              <a:t>Why do they transfer?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81025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39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 in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2642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Images	</a:t>
            </a:r>
            <a:br>
              <a:rPr lang="en-US" sz="3300" dirty="0"/>
            </a:br>
            <a:r>
              <a:rPr lang="en-US" sz="1800" dirty="0" err="1"/>
              <a:t>Szegedy</a:t>
            </a:r>
            <a:r>
              <a:rPr lang="en-US" sz="1800" dirty="0"/>
              <a:t> et al. 2013, Nguyen et al. 2015, </a:t>
            </a:r>
            <a:br>
              <a:rPr lang="en-US" sz="1800" dirty="0"/>
            </a:br>
            <a:r>
              <a:rPr lang="en-US" sz="1800" dirty="0" err="1"/>
              <a:t>Goodfellow</a:t>
            </a:r>
            <a:r>
              <a:rPr lang="en-US" sz="1800" dirty="0"/>
              <a:t> et al. 2015, </a:t>
            </a:r>
            <a:r>
              <a:rPr lang="en-US" sz="1800" dirty="0" err="1"/>
              <a:t>Papernot</a:t>
            </a:r>
            <a:r>
              <a:rPr lang="en-US" sz="1800" dirty="0"/>
              <a:t> et al. 2016, </a:t>
            </a:r>
            <a:br>
              <a:rPr lang="en-US" sz="1800" dirty="0"/>
            </a:br>
            <a:r>
              <a:rPr lang="en-US" sz="1800" dirty="0"/>
              <a:t>Liu et al. 2016, </a:t>
            </a:r>
            <a:r>
              <a:rPr lang="en-US" sz="1800" dirty="0" err="1"/>
              <a:t>Kurakin</a:t>
            </a:r>
            <a:r>
              <a:rPr lang="en-US" sz="1800" dirty="0"/>
              <a:t> et al. 2016, </a:t>
            </a:r>
            <a:r>
              <a:rPr lang="mr-IN" sz="1800" dirty="0"/>
              <a:t>…</a:t>
            </a:r>
            <a:endParaRPr lang="fr-CH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3300" dirty="0"/>
              <a:t>Physical-World Attacks		</a:t>
            </a:r>
            <a:br>
              <a:rPr lang="en-US" sz="1800" dirty="0"/>
            </a:br>
            <a:r>
              <a:rPr lang="en-US" sz="1800" dirty="0"/>
              <a:t>Sharif et al. 2016, </a:t>
            </a:r>
            <a:r>
              <a:rPr lang="en-US" sz="1800" dirty="0" err="1"/>
              <a:t>Kurakin</a:t>
            </a:r>
            <a:r>
              <a:rPr lang="en-US" sz="1800" dirty="0"/>
              <a:t> et al. 2017, </a:t>
            </a:r>
            <a:br>
              <a:rPr lang="en-US" sz="1800" dirty="0"/>
            </a:br>
            <a:r>
              <a:rPr lang="en-US" sz="1800" dirty="0" err="1"/>
              <a:t>Evtimov</a:t>
            </a:r>
            <a:r>
              <a:rPr lang="en-US" sz="1800" dirty="0"/>
              <a:t> et al. 2017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300" dirty="0"/>
              <a:t>Malware</a:t>
            </a:r>
            <a:r>
              <a:rPr lang="en-US" dirty="0"/>
              <a:t> 							</a:t>
            </a:r>
            <a:br>
              <a:rPr lang="en-US" dirty="0"/>
            </a:br>
            <a:r>
              <a:rPr lang="en-US" sz="1800" dirty="0" err="1"/>
              <a:t>Šrndić</a:t>
            </a:r>
            <a:r>
              <a:rPr lang="en-US" sz="1800" dirty="0"/>
              <a:t> &amp; </a:t>
            </a:r>
            <a:r>
              <a:rPr lang="en-US" sz="1800" dirty="0" err="1"/>
              <a:t>Laskov</a:t>
            </a:r>
            <a:r>
              <a:rPr lang="en-US" sz="1800" dirty="0"/>
              <a:t> 2014, </a:t>
            </a:r>
            <a:r>
              <a:rPr lang="en-US" sz="1800" dirty="0" err="1"/>
              <a:t>Xu</a:t>
            </a:r>
            <a:r>
              <a:rPr lang="en-US" sz="1800" dirty="0"/>
              <a:t> et al. 2016, </a:t>
            </a:r>
            <a:br>
              <a:rPr lang="en-US" sz="1800" dirty="0"/>
            </a:br>
            <a:r>
              <a:rPr lang="en-US" sz="1800" dirty="0"/>
              <a:t>Grosse et al. 2016, Hu et al. 2017</a:t>
            </a:r>
          </a:p>
          <a:p>
            <a:endParaRPr lang="en-US" sz="1800" dirty="0"/>
          </a:p>
          <a:p>
            <a:r>
              <a:rPr lang="en-US" sz="3300" dirty="0"/>
              <a:t>Text Understanding	</a:t>
            </a:r>
            <a:r>
              <a:rPr lang="en-US" dirty="0"/>
              <a:t>		</a:t>
            </a:r>
            <a:br>
              <a:rPr lang="en-US" dirty="0"/>
            </a:br>
            <a:r>
              <a:rPr lang="en-US" sz="1800" dirty="0" err="1"/>
              <a:t>Papernot</a:t>
            </a:r>
            <a:r>
              <a:rPr lang="en-US" sz="1800" dirty="0"/>
              <a:t> et al. 2016, </a:t>
            </a:r>
            <a:r>
              <a:rPr lang="en-US" sz="1800" dirty="0" err="1"/>
              <a:t>Jia</a:t>
            </a:r>
            <a:r>
              <a:rPr lang="en-US" sz="1800" dirty="0"/>
              <a:t> &amp; Liang 2017</a:t>
            </a:r>
          </a:p>
          <a:p>
            <a:endParaRPr lang="en-US" sz="1800" dirty="0"/>
          </a:p>
          <a:p>
            <a:r>
              <a:rPr lang="en-US" sz="3300" dirty="0"/>
              <a:t>Reinforcement Learning </a:t>
            </a:r>
            <a:r>
              <a:rPr lang="en-US" dirty="0"/>
              <a:t>	</a:t>
            </a:r>
            <a:br>
              <a:rPr lang="en-US" dirty="0"/>
            </a:br>
            <a:r>
              <a:rPr lang="en-US" sz="1800" dirty="0"/>
              <a:t>Huang et al. 2017, Lin et al. 2017, </a:t>
            </a:r>
            <a:br>
              <a:rPr lang="en-US" sz="1800" dirty="0"/>
            </a:br>
            <a:r>
              <a:rPr lang="en-US" sz="1800" dirty="0" err="1"/>
              <a:t>Behzadan</a:t>
            </a:r>
            <a:r>
              <a:rPr lang="en-US" sz="1800" dirty="0"/>
              <a:t> &amp; </a:t>
            </a:r>
            <a:r>
              <a:rPr lang="en-US" sz="1800" dirty="0" err="1"/>
              <a:t>Munir</a:t>
            </a:r>
            <a:r>
              <a:rPr lang="en-US" sz="1800" dirty="0"/>
              <a:t> 2017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81" y="4615100"/>
            <a:ext cx="2321667" cy="174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12" y="1417637"/>
            <a:ext cx="1633534" cy="3011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466" y="1417638"/>
            <a:ext cx="2285489" cy="30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Model: White-Box Attacks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/>
              <a:t>ML Model</a:t>
            </a:r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046778" cy="2643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545092" cy="264327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4289" y="3166678"/>
            <a:ext cx="184506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tree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plane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444204" cy="2076966"/>
            <a:chOff x="6976685" y="1417638"/>
            <a:chExt cx="1444204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/>
                <a:t>Loss</a:t>
              </a:r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31679" y="1417638"/>
              <a:ext cx="138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ground truth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28353" y="3301753"/>
            <a:ext cx="7215647" cy="3282517"/>
            <a:chOff x="1928353" y="3301753"/>
            <a:chExt cx="7215647" cy="3282517"/>
          </a:xfrm>
        </p:grpSpPr>
        <p:grpSp>
          <p:nvGrpSpPr>
            <p:cNvPr id="4" name="Group 3"/>
            <p:cNvGrpSpPr/>
            <p:nvPr/>
          </p:nvGrpSpPr>
          <p:grpSpPr>
            <a:xfrm>
              <a:off x="1928353" y="3301753"/>
              <a:ext cx="7215647" cy="3282517"/>
              <a:chOff x="1928353" y="3301753"/>
              <a:chExt cx="7215647" cy="328251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28353" y="5229811"/>
                <a:ext cx="4914882" cy="13544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</a:rPr>
                  <a:t>“Fast Gradient Sign Method” (FGSM)</a:t>
                </a:r>
              </a:p>
            </p:txBody>
          </p:sp>
          <p:cxnSp>
            <p:nvCxnSpPr>
              <p:cNvPr id="28" name="Curved Connector 27"/>
              <p:cNvCxnSpPr>
                <a:stCxn id="25" idx="2"/>
                <a:endCxn id="27" idx="3"/>
              </p:cNvCxnSpPr>
              <p:nvPr/>
            </p:nvCxnSpPr>
            <p:spPr>
              <a:xfrm rot="5400000">
                <a:off x="5991359" y="4153630"/>
                <a:ext cx="2605287" cy="901534"/>
              </a:xfrm>
              <a:prstGeom prst="curvedConnector2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599683" y="4906645"/>
                <a:ext cx="15443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Take gradient of the loss</a:t>
                </a: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3710" y="5927561"/>
              <a:ext cx="4140405" cy="383947"/>
            </a:xfrm>
            <a:prstGeom prst="rect">
              <a:avLst/>
            </a:prstGeom>
          </p:spPr>
        </p:pic>
      </p:grpSp>
      <p:sp>
        <p:nvSpPr>
          <p:cNvPr id="9" name="Up Arrow 8"/>
          <p:cNvSpPr/>
          <p:nvPr/>
        </p:nvSpPr>
        <p:spPr>
          <a:xfrm>
            <a:off x="8420889" y="2322800"/>
            <a:ext cx="484632" cy="1171803"/>
          </a:xfrm>
          <a:prstGeom prst="upArrow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Model: White-Box Attacks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7545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/>
              <a:t>ML Model</a:t>
            </a:r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1816695" y="2970259"/>
            <a:ext cx="7701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3" y="1725844"/>
            <a:ext cx="1045942" cy="104271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593557" y="2446458"/>
            <a:ext cx="2400786" cy="1047602"/>
            <a:chOff x="4593557" y="2446458"/>
            <a:chExt cx="2400786" cy="104760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593557" y="2970259"/>
              <a:ext cx="56802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224289" y="2838095"/>
              <a:ext cx="148549" cy="26432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4289" y="2507143"/>
              <a:ext cx="403994" cy="26141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98480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24288" y="3166134"/>
              <a:ext cx="1046779" cy="264327"/>
            </a:xfrm>
            <a:prstGeom prst="rect">
              <a:avLst/>
            </a:prstGeom>
            <a:solidFill>
              <a:srgbClr val="FF6666"/>
            </a:solidFill>
            <a:ln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271068" y="2446458"/>
              <a:ext cx="723275" cy="1047602"/>
              <a:chOff x="6711775" y="3230322"/>
              <a:chExt cx="723275" cy="104760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711775" y="3230322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bird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11775" y="3570672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tree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11775" y="3908592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plane</a:t>
                </a: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298"/>
            <a:ext cx="1239717" cy="1051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53" y="3148978"/>
            <a:ext cx="1045942" cy="1105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770753" y="2643118"/>
            <a:ext cx="1045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cxnSp>
        <p:nvCxnSpPr>
          <p:cNvPr id="34" name="Curved Connector 33"/>
          <p:cNvCxnSpPr>
            <a:stCxn id="31" idx="1"/>
            <a:endCxn id="4" idx="2"/>
          </p:cNvCxnSpPr>
          <p:nvPr/>
        </p:nvCxnSpPr>
        <p:spPr>
          <a:xfrm rot="10800000">
            <a:off x="1293725" y="4254349"/>
            <a:ext cx="634629" cy="1652692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Line Callout 1 6"/>
          <p:cNvSpPr/>
          <p:nvPr/>
        </p:nvSpPr>
        <p:spPr>
          <a:xfrm>
            <a:off x="2012067" y="4254348"/>
            <a:ext cx="2205226" cy="727367"/>
          </a:xfrm>
          <a:prstGeom prst="borderCallout1">
            <a:avLst>
              <a:gd name="adj1" fmla="val 148"/>
              <a:gd name="adj2" fmla="val 8114"/>
              <a:gd name="adj3" fmla="val -36311"/>
              <a:gd name="adj4" fmla="val -1001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867" y="4405702"/>
            <a:ext cx="1624594" cy="4263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28353" y="5229811"/>
            <a:ext cx="4914882" cy="13544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“Fast Gradient Sign Method” (FGSM)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10" y="5927561"/>
            <a:ext cx="4140405" cy="3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nt-Up Arrow 7"/>
          <p:cNvSpPr/>
          <p:nvPr/>
        </p:nvSpPr>
        <p:spPr>
          <a:xfrm rot="10800000" flipV="1">
            <a:off x="1231057" y="2649732"/>
            <a:ext cx="360113" cy="9399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0" y="3202596"/>
            <a:ext cx="1697238" cy="169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45" y="3852385"/>
            <a:ext cx="2509897" cy="2509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 Model: Black-Box Attacks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829" y="1254393"/>
            <a:ext cx="4079399" cy="2540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9321" y="1583489"/>
            <a:ext cx="1222129" cy="1051544"/>
            <a:chOff x="6842289" y="4031534"/>
            <a:chExt cx="1222129" cy="1051544"/>
          </a:xfrm>
        </p:grpSpPr>
        <p:sp>
          <p:nvSpPr>
            <p:cNvPr id="18" name="Rectangle 17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ML Model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117" y="2686880"/>
            <a:ext cx="1016000" cy="12312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21059" y="1886143"/>
            <a:ext cx="1689993" cy="2821768"/>
            <a:chOff x="1821059" y="1886143"/>
            <a:chExt cx="1689993" cy="2821768"/>
          </a:xfrm>
        </p:grpSpPr>
        <p:sp>
          <p:nvSpPr>
            <p:cNvPr id="32" name="Bent-Up Arrow 31"/>
            <p:cNvSpPr/>
            <p:nvPr/>
          </p:nvSpPr>
          <p:spPr>
            <a:xfrm flipV="1">
              <a:off x="2081449" y="2345117"/>
              <a:ext cx="359997" cy="635461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81450" y="1886143"/>
              <a:ext cx="1156339" cy="369332"/>
              <a:chOff x="2081450" y="1886143"/>
              <a:chExt cx="1156339" cy="369332"/>
            </a:xfrm>
          </p:grpSpPr>
          <p:sp>
            <p:nvSpPr>
              <p:cNvPr id="41" name="Left Arrow 40"/>
              <p:cNvSpPr/>
              <p:nvPr/>
            </p:nvSpPr>
            <p:spPr>
              <a:xfrm rot="10800000">
                <a:off x="2081450" y="2004373"/>
                <a:ext cx="450722" cy="207969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32172" y="1886143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plane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059" y="2996859"/>
              <a:ext cx="1689993" cy="17110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469021" y="2220791"/>
            <a:ext cx="5046927" cy="2517120"/>
            <a:chOff x="3469021" y="2220791"/>
            <a:chExt cx="5046927" cy="2517120"/>
          </a:xfrm>
        </p:grpSpPr>
        <p:sp>
          <p:nvSpPr>
            <p:cNvPr id="38" name="Left Arrow 37"/>
            <p:cNvSpPr/>
            <p:nvPr/>
          </p:nvSpPr>
          <p:spPr>
            <a:xfrm rot="12510201">
              <a:off x="3489923" y="4253279"/>
              <a:ext cx="2033138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Arrow 35"/>
            <p:cNvSpPr/>
            <p:nvPr/>
          </p:nvSpPr>
          <p:spPr>
            <a:xfrm rot="8742126">
              <a:off x="3469021" y="2778894"/>
              <a:ext cx="1993390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59609" y="4348815"/>
              <a:ext cx="1156339" cy="369332"/>
              <a:chOff x="7359609" y="4348815"/>
              <a:chExt cx="1156339" cy="369332"/>
            </a:xfrm>
          </p:grpSpPr>
          <p:sp>
            <p:nvSpPr>
              <p:cNvPr id="39" name="Left Arrow 38"/>
              <p:cNvSpPr/>
              <p:nvPr/>
            </p:nvSpPr>
            <p:spPr>
              <a:xfrm rot="10800000">
                <a:off x="7359609" y="4420615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810331" y="4348815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plane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1153" y="2220791"/>
              <a:ext cx="1156339" cy="369332"/>
              <a:chOff x="6871153" y="2220791"/>
              <a:chExt cx="1156339" cy="369332"/>
            </a:xfrm>
          </p:grpSpPr>
          <p:sp>
            <p:nvSpPr>
              <p:cNvPr id="42" name="Left Arrow 41"/>
              <p:cNvSpPr/>
              <p:nvPr/>
            </p:nvSpPr>
            <p:spPr>
              <a:xfrm rot="10800000">
                <a:off x="6871153" y="2292591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21875" y="2220791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plane</a:t>
                </a:r>
              </a:p>
            </p:txBody>
          </p:sp>
        </p:grpSp>
      </p:grpSp>
      <p:sp>
        <p:nvSpPr>
          <p:cNvPr id="3" name="Line Callout 1 2"/>
          <p:cNvSpPr/>
          <p:nvPr/>
        </p:nvSpPr>
        <p:spPr>
          <a:xfrm>
            <a:off x="1119712" y="5083078"/>
            <a:ext cx="2736993" cy="1597695"/>
          </a:xfrm>
          <a:prstGeom prst="borderCallout1">
            <a:avLst>
              <a:gd name="adj1" fmla="val 46749"/>
              <a:gd name="adj2" fmla="val 99753"/>
              <a:gd name="adj3" fmla="val -13554"/>
              <a:gd name="adj4" fmla="val 13898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Adversarial Examples </a:t>
            </a:r>
            <a:r>
              <a:rPr lang="en-US" sz="3200" b="1" i="1" dirty="0">
                <a:solidFill>
                  <a:srgbClr val="000000"/>
                </a:solidFill>
              </a:rPr>
              <a:t>transfer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388634" y="1684680"/>
            <a:ext cx="1482519" cy="1617818"/>
            <a:chOff x="5811940" y="1847442"/>
            <a:chExt cx="1482519" cy="1617818"/>
          </a:xfrm>
        </p:grpSpPr>
        <p:sp>
          <p:nvSpPr>
            <p:cNvPr id="6" name="Rectangle 5"/>
            <p:cNvSpPr/>
            <p:nvPr/>
          </p:nvSpPr>
          <p:spPr>
            <a:xfrm>
              <a:off x="5811940" y="1847442"/>
              <a:ext cx="1482519" cy="1617818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ML Model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6072330" y="2413716"/>
              <a:ext cx="961739" cy="8160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9894" y="4031534"/>
            <a:ext cx="1222129" cy="1051544"/>
            <a:chOff x="6842289" y="4031534"/>
            <a:chExt cx="1222129" cy="1051544"/>
          </a:xfrm>
        </p:grpSpPr>
        <p:sp>
          <p:nvSpPr>
            <p:cNvPr id="12" name="Rectangle 11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ML Model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>
              <a:spcBef>
                <a:spcPts val="1968"/>
              </a:spcBef>
            </a:pPr>
            <a:r>
              <a:rPr lang="en-US" dirty="0"/>
              <a:t>Ensembles?</a:t>
            </a:r>
          </a:p>
          <a:p>
            <a:pPr>
              <a:spcBef>
                <a:spcPts val="1968"/>
              </a:spcBef>
            </a:pPr>
            <a:r>
              <a:rPr lang="en-US" dirty="0"/>
              <a:t>Preprocessing (blurring, cropping, etc.)</a:t>
            </a:r>
            <a:endParaRPr lang="en-US" sz="1000" dirty="0"/>
          </a:p>
          <a:p>
            <a:pPr>
              <a:spcBef>
                <a:spcPts val="1968"/>
              </a:spcBef>
            </a:pPr>
            <a:r>
              <a:rPr lang="en-US" dirty="0"/>
              <a:t>Distillation?</a:t>
            </a: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ts val="1968"/>
              </a:spcBef>
            </a:pPr>
            <a:r>
              <a:rPr lang="en-US" dirty="0"/>
              <a:t>Generative modeling? </a:t>
            </a:r>
          </a:p>
          <a:p>
            <a:pPr>
              <a:spcBef>
                <a:spcPts val="1968"/>
              </a:spcBef>
            </a:pPr>
            <a:r>
              <a:rPr lang="en-US" dirty="0"/>
              <a:t>Adversarial training? Lets see</a:t>
            </a:r>
            <a:r>
              <a:rPr lang="mr-IN" dirty="0"/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5" y="2428502"/>
            <a:ext cx="483923" cy="48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3" y="3138051"/>
            <a:ext cx="483923" cy="483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201" y="5386483"/>
            <a:ext cx="322225" cy="32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4" y="3811578"/>
            <a:ext cx="483923" cy="483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3" y="4485105"/>
            <a:ext cx="483923" cy="4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9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3337" y="1492101"/>
            <a:ext cx="2006741" cy="1974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/>
              <a:t>ML Model</a:t>
            </a:r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>
            <a:off x="2285315" y="2479467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1" y="1701080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97" y="2173007"/>
            <a:ext cx="1239717" cy="1051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8" y="4640760"/>
            <a:ext cx="1563254" cy="1582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154" y="3783653"/>
            <a:ext cx="2121646" cy="13507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25" y="1402124"/>
            <a:ext cx="1163975" cy="107159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4860078" y="2142767"/>
            <a:ext cx="2128372" cy="661903"/>
            <a:chOff x="4860078" y="2142767"/>
            <a:chExt cx="2128372" cy="661903"/>
          </a:xfrm>
        </p:grpSpPr>
        <p:grpSp>
          <p:nvGrpSpPr>
            <p:cNvPr id="43" name="Group 42"/>
            <p:cNvGrpSpPr/>
            <p:nvPr/>
          </p:nvGrpSpPr>
          <p:grpSpPr>
            <a:xfrm>
              <a:off x="4860078" y="2142767"/>
              <a:ext cx="2128372" cy="661903"/>
              <a:chOff x="4565928" y="3400785"/>
              <a:chExt cx="2128372" cy="661903"/>
            </a:xfrm>
          </p:grpSpPr>
          <p:cxnSp>
            <p:nvCxnSpPr>
              <p:cNvPr id="14" name="Straight Arrow Connector 13"/>
              <p:cNvCxnSpPr>
                <a:stCxn id="11" idx="3"/>
                <a:endCxn id="35" idx="1"/>
              </p:cNvCxnSpPr>
              <p:nvPr/>
            </p:nvCxnSpPr>
            <p:spPr>
              <a:xfrm>
                <a:off x="4565928" y="3737485"/>
                <a:ext cx="39556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961496" y="3552819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bird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847706" y="3400785"/>
                <a:ext cx="846594" cy="661903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800" dirty="0"/>
                  <a:t>Loss</a:t>
                </a:r>
              </a:p>
            </p:txBody>
          </p:sp>
        </p:grpSp>
        <p:cxnSp>
          <p:nvCxnSpPr>
            <p:cNvPr id="99" name="Straight Arrow Connector 98"/>
            <p:cNvCxnSpPr>
              <a:stCxn id="35" idx="3"/>
              <a:endCxn id="39" idx="1"/>
            </p:cNvCxnSpPr>
            <p:nvPr/>
          </p:nvCxnSpPr>
          <p:spPr>
            <a:xfrm flipV="1">
              <a:off x="5816316" y="2473719"/>
              <a:ext cx="325540" cy="57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300992" y="4441512"/>
            <a:ext cx="4671781" cy="1974732"/>
            <a:chOff x="2300992" y="4441512"/>
            <a:chExt cx="4671781" cy="1974732"/>
          </a:xfrm>
        </p:grpSpPr>
        <p:cxnSp>
          <p:nvCxnSpPr>
            <p:cNvPr id="77" name="Straight Arrow Connector 76"/>
            <p:cNvCxnSpPr>
              <a:stCxn id="28" idx="3"/>
              <a:endCxn id="85" idx="1"/>
            </p:cNvCxnSpPr>
            <p:nvPr/>
          </p:nvCxnSpPr>
          <p:spPr>
            <a:xfrm flipV="1">
              <a:off x="2300992" y="5428878"/>
              <a:ext cx="536668" cy="32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2837660" y="4441512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/>
                <a:t>ML Model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420" y="5122418"/>
              <a:ext cx="1239717" cy="1051881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4844401" y="5095427"/>
              <a:ext cx="2128372" cy="661903"/>
              <a:chOff x="4860078" y="2142767"/>
              <a:chExt cx="2128372" cy="661903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860078" y="2142767"/>
                <a:ext cx="2128372" cy="661903"/>
                <a:chOff x="4565928" y="3400785"/>
                <a:chExt cx="2128372" cy="661903"/>
              </a:xfrm>
            </p:grpSpPr>
            <p:cxnSp>
              <p:nvCxnSpPr>
                <p:cNvPr id="116" name="Straight Arrow Connector 115"/>
                <p:cNvCxnSpPr>
                  <a:endCxn id="117" idx="1"/>
                </p:cNvCxnSpPr>
                <p:nvPr/>
              </p:nvCxnSpPr>
              <p:spPr>
                <a:xfrm>
                  <a:off x="4565928" y="3737485"/>
                  <a:ext cx="39556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/>
                <p:cNvSpPr txBox="1"/>
                <p:nvPr/>
              </p:nvSpPr>
              <p:spPr>
                <a:xfrm>
                  <a:off x="4961496" y="3552819"/>
                  <a:ext cx="7056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plane</a:t>
                  </a: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847706" y="3400785"/>
                  <a:ext cx="846594" cy="661903"/>
                </a:xfrm>
                <a:prstGeom prst="rect">
                  <a:avLst/>
                </a:prstGeom>
                <a:solidFill>
                  <a:srgbClr val="FF6666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US" sz="2800" dirty="0"/>
                    <a:t>Loss</a:t>
                  </a:r>
                </a:p>
              </p:txBody>
            </p:sp>
          </p:grpSp>
          <p:cxnSp>
            <p:nvCxnSpPr>
              <p:cNvPr id="115" name="Straight Arrow Connector 114"/>
              <p:cNvCxnSpPr>
                <a:stCxn id="117" idx="3"/>
                <a:endCxn id="118" idx="1"/>
              </p:cNvCxnSpPr>
              <p:nvPr/>
            </p:nvCxnSpPr>
            <p:spPr>
              <a:xfrm flipV="1">
                <a:off x="5961263" y="2473719"/>
                <a:ext cx="180593" cy="57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1519365" y="2804670"/>
            <a:ext cx="5045788" cy="1836090"/>
            <a:chOff x="1519365" y="2804670"/>
            <a:chExt cx="5045788" cy="1836090"/>
          </a:xfrm>
        </p:grpSpPr>
        <p:cxnSp>
          <p:nvCxnSpPr>
            <p:cNvPr id="56" name="Curved Connector 55"/>
            <p:cNvCxnSpPr>
              <a:stCxn id="39" idx="2"/>
              <a:endCxn id="28" idx="0"/>
            </p:cNvCxnSpPr>
            <p:nvPr/>
          </p:nvCxnSpPr>
          <p:spPr>
            <a:xfrm rot="5400000">
              <a:off x="3124214" y="1199821"/>
              <a:ext cx="1836090" cy="504578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28420" y="3755787"/>
              <a:ext cx="154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attack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29" y="5134358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1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Attacks on “One-Shot” Adversarial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12017438"/>
              </p:ext>
            </p:extLst>
          </p:nvPr>
        </p:nvGraphicFramePr>
        <p:xfrm>
          <a:off x="457201" y="1417638"/>
          <a:ext cx="3932546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872283296"/>
              </p:ext>
            </p:extLst>
          </p:nvPr>
        </p:nvGraphicFramePr>
        <p:xfrm>
          <a:off x="4781689" y="1417638"/>
          <a:ext cx="3905111" cy="388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774947" y="5205729"/>
            <a:ext cx="4358391" cy="1191673"/>
            <a:chOff x="2774947" y="5299809"/>
            <a:chExt cx="4358391" cy="1191673"/>
          </a:xfrm>
        </p:grpSpPr>
        <p:sp>
          <p:nvSpPr>
            <p:cNvPr id="8" name="Rectangle 7"/>
            <p:cNvSpPr/>
            <p:nvPr/>
          </p:nvSpPr>
          <p:spPr>
            <a:xfrm>
              <a:off x="2774947" y="5660447"/>
              <a:ext cx="4358391" cy="8310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Adversarial examples transferred from another model</a:t>
              </a:r>
            </a:p>
          </p:txBody>
        </p:sp>
        <p:cxnSp>
          <p:nvCxnSpPr>
            <p:cNvPr id="13" name="Straight Arrow Connector 12"/>
            <p:cNvCxnSpPr>
              <a:stCxn id="8" idx="0"/>
              <a:endCxn id="11" idx="2"/>
            </p:cNvCxnSpPr>
            <p:nvPr/>
          </p:nvCxnSpPr>
          <p:spPr>
            <a:xfrm flipV="1">
              <a:off x="4954143" y="5299809"/>
              <a:ext cx="1780101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0"/>
            </p:cNvCxnSpPr>
            <p:nvPr/>
          </p:nvCxnSpPr>
          <p:spPr>
            <a:xfrm flipH="1" flipV="1">
              <a:off x="3057145" y="5299809"/>
              <a:ext cx="1896998" cy="360638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1887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785</Words>
  <Application>Microsoft Macintosh PowerPoint</Application>
  <PresentationFormat>On-screen Show (4:3)</PresentationFormat>
  <Paragraphs>180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Monaco</vt:lpstr>
      <vt:lpstr>Office Theme</vt:lpstr>
      <vt:lpstr>Ensemble Adversarial Training Attacks and Defenses</vt:lpstr>
      <vt:lpstr>Adversarial Examples in ML</vt:lpstr>
      <vt:lpstr>Adversarial Examples in ML</vt:lpstr>
      <vt:lpstr>Threat Model: White-Box Attacks</vt:lpstr>
      <vt:lpstr>Threat Model: White-Box Attacks</vt:lpstr>
      <vt:lpstr>Threat Model: Black-Box Attacks</vt:lpstr>
      <vt:lpstr>Defenses?</vt:lpstr>
      <vt:lpstr>Adversarial Training</vt:lpstr>
      <vt:lpstr>Attacks on “One-Shot” Adversarial Training</vt:lpstr>
      <vt:lpstr>Gradient Masking</vt:lpstr>
      <vt:lpstr>Loss of Adversarially Trained Model</vt:lpstr>
      <vt:lpstr>Loss of Adversarially Trained Model</vt:lpstr>
      <vt:lpstr>Simple Attack: RAND+FGSM</vt:lpstr>
      <vt:lpstr>What’s wrong with  “One-Shot” Adversarial Training?</vt:lpstr>
      <vt:lpstr>Ensemble Adversarial Training</vt:lpstr>
      <vt:lpstr>Results</vt:lpstr>
      <vt:lpstr>Results</vt:lpstr>
      <vt:lpstr>What about stronger attacks?</vt:lpstr>
      <vt:lpstr>What about stronger attacks?</vt:lpstr>
      <vt:lpstr>Efficiency of Ensemble Adversarial Training</vt:lpstr>
      <vt:lpstr>Open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Adversarial Training</dc:title>
  <dc:creator>Florian Tramèr</dc:creator>
  <cp:lastModifiedBy>florian.tramer@gmail.com</cp:lastModifiedBy>
  <cp:revision>137</cp:revision>
  <dcterms:created xsi:type="dcterms:W3CDTF">2017-05-15T21:29:47Z</dcterms:created>
  <dcterms:modified xsi:type="dcterms:W3CDTF">2019-11-23T18:26:46Z</dcterms:modified>
</cp:coreProperties>
</file>