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2.xml" ContentType="application/vnd.openxmlformats-officedocument.presentationml.tags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3.xml" ContentType="application/vnd.openxmlformats-officedocument.presentationml.tags+xml"/>
  <Override PartName="/ppt/notesSlides/notesSlide57.xml" ContentType="application/vnd.openxmlformats-officedocument.presentationml.notesSlide+xml"/>
  <Override PartName="/ppt/tags/tag14.xml" ContentType="application/vnd.openxmlformats-officedocument.presentationml.tags+xml"/>
  <Override PartName="/ppt/notesSlides/notesSlide58.xml" ContentType="application/vnd.openxmlformats-officedocument.presentationml.notesSlide+xml"/>
  <Override PartName="/ppt/tags/tag15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16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tags/tag17.xml" ContentType="application/vnd.openxmlformats-officedocument.presentationml.tags+xml"/>
  <Override PartName="/ppt/notesSlides/notesSlide82.xml" ContentType="application/vnd.openxmlformats-officedocument.presentationml.notesSlide+xml"/>
  <Override PartName="/ppt/tags/tag18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394" r:id="rId3"/>
    <p:sldId id="499" r:id="rId4"/>
    <p:sldId id="647" r:id="rId5"/>
    <p:sldId id="648" r:id="rId6"/>
    <p:sldId id="649" r:id="rId7"/>
    <p:sldId id="531" r:id="rId8"/>
    <p:sldId id="478" r:id="rId9"/>
    <p:sldId id="650" r:id="rId10"/>
    <p:sldId id="651" r:id="rId11"/>
    <p:sldId id="652" r:id="rId12"/>
    <p:sldId id="653" r:id="rId13"/>
    <p:sldId id="654" r:id="rId14"/>
    <p:sldId id="356" r:id="rId15"/>
    <p:sldId id="676" r:id="rId16"/>
    <p:sldId id="700" r:id="rId17"/>
    <p:sldId id="701" r:id="rId18"/>
    <p:sldId id="678" r:id="rId19"/>
    <p:sldId id="684" r:id="rId20"/>
    <p:sldId id="463" r:id="rId21"/>
    <p:sldId id="685" r:id="rId22"/>
    <p:sldId id="464" r:id="rId23"/>
    <p:sldId id="683" r:id="rId24"/>
    <p:sldId id="627" r:id="rId25"/>
    <p:sldId id="595" r:id="rId26"/>
    <p:sldId id="702" r:id="rId27"/>
    <p:sldId id="681" r:id="rId28"/>
    <p:sldId id="682" r:id="rId29"/>
    <p:sldId id="381" r:id="rId30"/>
    <p:sldId id="455" r:id="rId31"/>
    <p:sldId id="646" r:id="rId32"/>
    <p:sldId id="686" r:id="rId33"/>
    <p:sldId id="397" r:id="rId34"/>
    <p:sldId id="526" r:id="rId35"/>
    <p:sldId id="598" r:id="rId36"/>
    <p:sldId id="534" r:id="rId37"/>
    <p:sldId id="535" r:id="rId38"/>
    <p:sldId id="536" r:id="rId39"/>
    <p:sldId id="537" r:id="rId40"/>
    <p:sldId id="458" r:id="rId41"/>
    <p:sldId id="366" r:id="rId42"/>
    <p:sldId id="302" r:id="rId43"/>
    <p:sldId id="387" r:id="rId44"/>
    <p:sldId id="386" r:id="rId45"/>
    <p:sldId id="388" r:id="rId46"/>
    <p:sldId id="304" r:id="rId47"/>
    <p:sldId id="689" r:id="rId48"/>
    <p:sldId id="690" r:id="rId49"/>
    <p:sldId id="697" r:id="rId50"/>
    <p:sldId id="390" r:id="rId51"/>
    <p:sldId id="305" r:id="rId52"/>
    <p:sldId id="389" r:id="rId53"/>
    <p:sldId id="412" r:id="rId54"/>
    <p:sldId id="502" r:id="rId55"/>
    <p:sldId id="540" r:id="rId56"/>
    <p:sldId id="309" r:id="rId57"/>
    <p:sldId id="414" r:id="rId58"/>
    <p:sldId id="640" r:id="rId59"/>
    <p:sldId id="703" r:id="rId60"/>
    <p:sldId id="698" r:id="rId61"/>
    <p:sldId id="629" r:id="rId62"/>
    <p:sldId id="504" r:id="rId63"/>
    <p:sldId id="590" r:id="rId64"/>
    <p:sldId id="669" r:id="rId65"/>
    <p:sldId id="439" r:id="rId66"/>
    <p:sldId id="440" r:id="rId67"/>
    <p:sldId id="441" r:id="rId68"/>
    <p:sldId id="442" r:id="rId69"/>
    <p:sldId id="454" r:id="rId70"/>
    <p:sldId id="453" r:id="rId71"/>
    <p:sldId id="444" r:id="rId72"/>
    <p:sldId id="446" r:id="rId73"/>
    <p:sldId id="447" r:id="rId74"/>
    <p:sldId id="451" r:id="rId75"/>
    <p:sldId id="452" r:id="rId76"/>
    <p:sldId id="591" r:id="rId77"/>
    <p:sldId id="699" r:id="rId78"/>
    <p:sldId id="658" r:id="rId79"/>
    <p:sldId id="670" r:id="rId80"/>
    <p:sldId id="660" r:id="rId81"/>
    <p:sldId id="661" r:id="rId82"/>
    <p:sldId id="662" r:id="rId83"/>
    <p:sldId id="663" r:id="rId84"/>
    <p:sldId id="664" r:id="rId85"/>
    <p:sldId id="665" r:id="rId86"/>
    <p:sldId id="666" r:id="rId87"/>
    <p:sldId id="671" r:id="rId88"/>
    <p:sldId id="657" r:id="rId89"/>
    <p:sldId id="543" r:id="rId90"/>
    <p:sldId id="490" r:id="rId91"/>
    <p:sldId id="491" r:id="rId92"/>
    <p:sldId id="564" r:id="rId93"/>
    <p:sldId id="566" r:id="rId94"/>
    <p:sldId id="467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89A458"/>
    <a:srgbClr val="CFE3F3"/>
    <a:srgbClr val="1400FF"/>
    <a:srgbClr val="FFF3CC"/>
    <a:srgbClr val="A7C76C"/>
    <a:srgbClr val="B1D1E3"/>
    <a:srgbClr val="FFE89B"/>
    <a:srgbClr val="C7A4D4"/>
    <a:srgbClr val="A6C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98"/>
    <p:restoredTop sz="84277"/>
  </p:normalViewPr>
  <p:slideViewPr>
    <p:cSldViewPr snapToGrid="0" snapToObjects="1" showGuides="1">
      <p:cViewPr varScale="1">
        <p:scale>
          <a:sx n="91" d="100"/>
          <a:sy n="91" d="100"/>
        </p:scale>
        <p:origin x="464" y="192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0" y="-3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9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4A-6146-87E8-0A271D546D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4A-6146-87E8-0A271D546D1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4A-6146-87E8-0A271D546D1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4A-6146-87E8-0A271D546D1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4A-6146-87E8-0A271D546D1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4A-6146-87E8-0A271D546D1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4A-6146-87E8-0A271D546D1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0-A546-9FEE-C1B9605D3DA7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50-A546-9FEE-C1B9605D3DA7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50-A546-9FEE-C1B9605D3DA7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50-A546-9FEE-C1B9605D3DA7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50-A546-9FEE-C1B9605D3DA7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50-A546-9FEE-C1B9605D3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531968"/>
        <c:axId val="1881033648"/>
      </c:barChart>
      <c:catAx>
        <c:axId val="195953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1033648"/>
        <c:crosses val="autoZero"/>
        <c:auto val="1"/>
        <c:lblAlgn val="ctr"/>
        <c:lblOffset val="100"/>
        <c:noMultiLvlLbl val="0"/>
      </c:catAx>
      <c:valAx>
        <c:axId val="188103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9595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D-2A4C-8884-1B40289ACB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2D-2A4C-8884-1B40289ACB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2D-2A4C-8884-1B40289ACB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2D-2A4C-8884-1B40289ACB9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2D-2A4C-8884-1B40289ACB9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2D-2A4C-8884-1B40289ACB9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2D-2A4C-8884-1B40289ACB9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2D-2A4C-8884-1B40289ACB9E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2D-2A4C-8884-1B40289ACB9E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2D-2A4C-8884-1B40289ACB9E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2D-2A4C-8884-1B40289ACB9E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22D-2A4C-8884-1B40289ACB9E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22D-2A4C-8884-1B40289AC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531968"/>
        <c:axId val="1881033648"/>
      </c:barChart>
      <c:catAx>
        <c:axId val="195953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1033648"/>
        <c:crosses val="autoZero"/>
        <c:auto val="1"/>
        <c:lblAlgn val="ctr"/>
        <c:lblOffset val="100"/>
        <c:noMultiLvlLbl val="0"/>
      </c:catAx>
      <c:valAx>
        <c:axId val="188103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9595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5-1046-82FD-DC7A3E0D2E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A5-1046-82FD-DC7A3E0D2E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A5-1046-82FD-DC7A3E0D2EA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A5-1046-82FD-DC7A3E0D2EA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A5-1046-82FD-DC7A3E0D2EA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A5-1046-82FD-DC7A3E0D2EA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A5-1046-82FD-DC7A3E0D2EA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A5-1046-82FD-DC7A3E0D2EA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A5-1046-82FD-DC7A3E0D2EA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A5-1046-82FD-DC7A3E0D2EA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A5-1046-82FD-DC7A3E0D2EA4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1A5-1046-82FD-DC7A3E0D2EA4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1A5-1046-82FD-DC7A3E0D2E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699695"/>
        <c:axId val="1879248880"/>
      </c:barChart>
      <c:catAx>
        <c:axId val="1746996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9248880"/>
        <c:crosses val="autoZero"/>
        <c:auto val="1"/>
        <c:lblAlgn val="ctr"/>
        <c:lblOffset val="100"/>
        <c:noMultiLvlLbl val="0"/>
      </c:catAx>
      <c:valAx>
        <c:axId val="18792488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74699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C-E14E-9BDD-A1D75C5F0C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C-E14E-9BDD-A1D75C5F0C8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C-E14E-9BDD-A1D75C5F0C8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1C-E14E-9BDD-A1D75C5F0C8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1C-E14E-9BDD-A1D75C5F0C8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1C-E14E-9BDD-A1D75C5F0C8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48.4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1C-E14E-9BDD-A1D75C5F0C8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1C-E14E-9BDD-A1D75C5F0C89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1C-E14E-9BDD-A1D75C5F0C89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F1C-E14E-9BDD-A1D75C5F0C89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F1C-E14E-9BDD-A1D75C5F0C89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F1C-E14E-9BDD-A1D75C5F0C89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F1C-E14E-9BDD-A1D75C5F0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531968"/>
        <c:axId val="1881033648"/>
      </c:barChart>
      <c:catAx>
        <c:axId val="195953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1033648"/>
        <c:crosses val="autoZero"/>
        <c:auto val="1"/>
        <c:lblAlgn val="ctr"/>
        <c:lblOffset val="100"/>
        <c:noMultiLvlLbl val="0"/>
      </c:catAx>
      <c:valAx>
        <c:axId val="188103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95953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8-3F4E-A225-E699587D51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68-3F4E-A225-E699587D51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68-3F4E-A225-E699587D51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68-3F4E-A225-E699587D51C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68-3F4E-A225-E699587D51C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68-3F4E-A225-E699587D51C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68-3F4E-A225-E699587D51C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768-3F4E-A225-E699587D51C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68-3F4E-A225-E699587D51C6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768-3F4E-A225-E699587D51C6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68-3F4E-A225-E699587D51C6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768-3F4E-A225-E699587D51C6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768-3F4E-A225-E699587D5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699695"/>
        <c:axId val="1879248880"/>
      </c:barChart>
      <c:catAx>
        <c:axId val="1746996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9248880"/>
        <c:crosses val="autoZero"/>
        <c:auto val="1"/>
        <c:lblAlgn val="ctr"/>
        <c:lblOffset val="100"/>
        <c:noMultiLvlLbl val="0"/>
      </c:catAx>
      <c:valAx>
        <c:axId val="18792488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74699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05648148148151"/>
          <c:y val="8.6016111111111113E-2"/>
          <c:w val="0.69794351851851855"/>
          <c:h val="0.6721661111111111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slalom with integrity + privacy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89A458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990740740740741E-4"/>
                  <c:y val="3.10572222222221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2F-B642-8E78-2E39E87639E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VGG16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2F-B642-8E78-2E39E87639E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VGG16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CD-5341-9CCB-43225E14B39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78451951"/>
        <c:axId val="878453631"/>
      </c:barChart>
      <c:catAx>
        <c:axId val="87845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3631"/>
        <c:crosses val="autoZero"/>
        <c:auto val="1"/>
        <c:lblAlgn val="ctr"/>
        <c:lblOffset val="100"/>
        <c:noMultiLvlLbl val="0"/>
      </c:catAx>
      <c:valAx>
        <c:axId val="878453631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x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1951"/>
        <c:crosses val="autoZero"/>
        <c:crossBetween val="between"/>
        <c:majorUnit val="5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70854354072216E-3"/>
          <c:y val="6.9821377559916645E-2"/>
          <c:w val="0.99832914564592778"/>
          <c:h val="0.7124243903395591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Slalom with integrity + privacy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MobileNet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FD-034B-B08D-32E55746D15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MobileNet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F0-0E48-A1F9-98AA31B673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78451951"/>
        <c:axId val="878453631"/>
      </c:barChart>
      <c:catAx>
        <c:axId val="87845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3631"/>
        <c:crosses val="autoZero"/>
        <c:auto val="1"/>
        <c:lblAlgn val="ctr"/>
        <c:lblOffset val="100"/>
        <c:noMultiLvlLbl val="0"/>
      </c:catAx>
      <c:valAx>
        <c:axId val="878453631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x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57447506561679E-2"/>
          <c:y val="6.9821377559916645E-2"/>
          <c:w val="0.84544901117733162"/>
          <c:h val="0.7124243903395591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Slalom with integrity + privacy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AF1-2C48-9E2B-AB202B910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ResNet 152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F1-2C48-9E2B-AB202B9105AA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ResNet 152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DD-0A44-9ABF-559F995BB5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78451951"/>
        <c:axId val="878453631"/>
      </c:barChart>
      <c:catAx>
        <c:axId val="87845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3631"/>
        <c:crosses val="autoZero"/>
        <c:auto val="1"/>
        <c:lblAlgn val="ctr"/>
        <c:lblOffset val="100"/>
        <c:noMultiLvlLbl val="0"/>
      </c:catAx>
      <c:valAx>
        <c:axId val="878453631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x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78451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5E921-C240-7043-ACDB-E3EC728FAE46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13C21-FEE4-F94E-9175-5622269EC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50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7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9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59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2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2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0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7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5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79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77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0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17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08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6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46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77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7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27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58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66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7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1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6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3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72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1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65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20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79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71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1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77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50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279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1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86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221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11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057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08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64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545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735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386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79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forward, I think that this work on attacking machine learning is also going to become very relevant beyond settings where there is an explicit malicious adversary, </a:t>
            </a:r>
          </a:p>
          <a:p>
            <a:r>
              <a:rPr lang="en-US" dirty="0"/>
              <a:t>and these attacks are going to be useful as a general way to create worst-case test scenarios for safety critical systems, that already achieve a very high average-case reliability. 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&lt;===&gt;</a:t>
            </a:r>
            <a:r>
              <a:rPr lang="en-US" dirty="0"/>
              <a:t>To illustrate my point, two years ago we showed that computer vision models could be made to hallucinate a stop sign on a concrete wall.</a:t>
            </a:r>
          </a:p>
          <a:p>
            <a:r>
              <a:rPr lang="en-US" dirty="0"/>
              <a:t>And here, I don’t really see this as a particularly concerning *attack* vector. If someone wanted to crash your car there’s probably easier things they could do, like throw rocks at it.</a:t>
            </a:r>
            <a:br>
              <a:rPr lang="en-US" dirty="0"/>
            </a:br>
            <a:r>
              <a:rPr lang="en-US" dirty="0"/>
              <a:t>Instead, I think that these adversarial examples can be great worst-case tests that can help us to understand how the system as a whole should be designed so as to be resilient to failures in the machine learning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0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481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25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108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68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14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868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81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73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920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015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96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6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15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067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28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07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4219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34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16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48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86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200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563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3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164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358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23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23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61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890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765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27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60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5323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6716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26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808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13C21-FEE4-F94E-9175-5622269EC44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0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AB3F-D74E-DD4F-86F4-A85ADC5F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52DD3-B603-D447-B5FD-CC56A4AEE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E918-97D5-C244-A000-55F3D20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17F5-2AA2-4348-9D62-7F0B9437A582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67F10-8560-D44E-9B51-47E3F662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DE270-E77C-9146-BD42-8EFE1BC0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0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C0CA-156B-9A4A-99C6-91BE510C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22381-DA5D-D944-91F3-AF7CB3335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0CB2E-2746-0F42-BE1C-4545BA4B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B9F3-0880-7642-8601-BB5B105AA2D8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72088-8082-F943-A78A-6329851A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4433D-2695-7548-ABD0-ED8C37E4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9C316-0B17-8646-B2BA-3FB5D98DF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EE3FC-EB51-5346-B31D-05BE90FDD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06649-139E-AE47-AE9A-7CF9582B6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35C2-D370-AD46-868D-354555BF3AE1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050C8-9325-EE46-B9A1-D13F23F1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2B073-2AD8-1141-8735-670F49FD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2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523A-22A8-9741-9317-4B1BA285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5635-75C4-FE4E-AD2D-95113D7E5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825625"/>
            <a:ext cx="1126434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D437D-1243-6545-943A-8846AC20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240C-1BD0-9B42-B7D7-53004871339C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4CF93-97CD-7446-A6B8-08931481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C5424-022E-2248-A1E4-2A26815C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>
            <a:lvl1pPr>
              <a:defRPr sz="1600"/>
            </a:lvl1pPr>
          </a:lstStyle>
          <a:p>
            <a:fld id="{BBDB7499-F370-8348-83C5-507685BB046D}" type="slidenum">
              <a:rPr lang="en-US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615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FC3B5-A526-2842-91F3-4FAA2425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EE2EE-79EF-4C4A-8B1E-D74B65E58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2AFB8-2371-7F4D-9DD2-D16EA69E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B984-9691-4641-A8FB-A6530A81B571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6697D-047F-9F45-8C0B-9F6CCA81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83D54-A770-314C-9729-B67AF4F4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3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536C-592F-C448-9DF8-B19F88B1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3AED2-A174-B643-9AB9-3C2FDE6B9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C36D8-222B-1743-8767-50BC21C5C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D8CA6-D020-1944-992E-831A14BF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1946-B329-EA45-80B8-D5EFCCE59542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B9C1A-E191-894D-A33B-BA26C4C8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BCA28-D398-B94C-82BA-7AFA836F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9996-26B7-B84A-9C8A-0D52DDC7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3FA1C-4357-5C4F-8095-A16E162C4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1DEE9-30B3-7946-8AB5-17B4C8BE3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B590A-2E3D-EB4A-A4A0-E28C37E38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92592-6E8B-9F4E-BA4A-AFB55720C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7ABBA-EEC3-6846-9142-435B8989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0C89-4D32-664C-AF50-0074C46892B3}" type="datetime1">
              <a:rPr lang="en-US" smtClean="0"/>
              <a:t>4/16/21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E212B-9FD5-7F47-A275-961322AB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31231-8816-9B44-A5D1-A5B844B5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47F1-C8F9-4841-A49F-C379C81A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253AA-3807-C347-9828-48C0B660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29D1-7CE5-EA40-8311-0BBC6E7F86DB}" type="datetime1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FE8BC-C8DD-5E4D-BE9E-E59A0366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1AF06-1830-BD45-A854-ACBAF3CE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6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88580-C880-0140-B64A-0072323F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B75E-5541-0D44-AF58-7CDB82764370}" type="datetime1">
              <a:rPr lang="en-US" smtClean="0"/>
              <a:t>4/16/21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60F45-348D-3241-94EA-1C4AF606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EAFCC-CDA7-9740-BC41-29E3F8D7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0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8C13-3EC6-5E45-82F4-B6B57E2E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0001-680B-B24E-9D87-2BC88376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48078-2D90-2145-9CE8-2D6663CBE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05C58-FC3F-434C-BBD3-3F90FF266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0693-AAE5-D947-8689-9A3E287582BE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0BB9E-E468-5043-B44F-86FBED8F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A3BF9-0BE6-9245-8AE7-68FDF6EE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6627-64ED-1643-A0B0-BE447E78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61FE7E-63B7-464C-8B43-D78E01A1C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7F89E-C4CB-8E47-8E65-65D78119F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DFB1D-1C8E-754D-91F2-1786E557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DD9B-D0CF-9241-9B1C-00966DB65E78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0C194-0601-0749-914E-6110499B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F5C87-8B54-2A4A-945C-E6D4A976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A1420-78B3-B84F-9441-AE065CBB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8702D-50F6-3946-8887-41A3371D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638D2-D5C7-0844-9734-6AA153D0F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B550-2C3E-C74F-AA7A-4367DA8E87F7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B4021-0CDB-2248-90AC-9813B0880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7A9C2-4FA5-B34F-BA47-345689524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7499-F370-8348-83C5-507685BB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3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1.jpeg"/><Relationship Id="rId4" Type="http://schemas.openxmlformats.org/officeDocument/2006/relationships/image" Target="../media/image43.jpeg"/><Relationship Id="rId9" Type="http://schemas.openxmlformats.org/officeDocument/2006/relationships/image" Target="../media/image6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17.pn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640.png"/><Relationship Id="rId10" Type="http://schemas.openxmlformats.org/officeDocument/2006/relationships/image" Target="../media/image88.tiff"/><Relationship Id="rId9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5.tiff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3" Type="http://schemas.openxmlformats.org/officeDocument/2006/relationships/image" Target="../media/image114.png"/><Relationship Id="rId12" Type="http://schemas.microsoft.com/office/2007/relationships/hdphoto" Target="../media/hdphoto4.wdp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18.png"/><Relationship Id="rId5" Type="http://schemas.openxmlformats.org/officeDocument/2006/relationships/image" Target="../media/image116.jpeg"/><Relationship Id="rId15" Type="http://schemas.openxmlformats.org/officeDocument/2006/relationships/image" Target="../media/image1190.png"/><Relationship Id="rId10" Type="http://schemas.openxmlformats.org/officeDocument/2006/relationships/image" Target="../media/image1150.png"/><Relationship Id="rId4" Type="http://schemas.openxmlformats.org/officeDocument/2006/relationships/image" Target="../media/image115.png"/><Relationship Id="rId9" Type="http://schemas.openxmlformats.org/officeDocument/2006/relationships/image" Target="../media/image1140.png"/><Relationship Id="rId14" Type="http://schemas.openxmlformats.org/officeDocument/2006/relationships/image" Target="../media/image118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jpeg"/><Relationship Id="rId3" Type="http://schemas.openxmlformats.org/officeDocument/2006/relationships/image" Target="../media/image118.png"/><Relationship Id="rId12" Type="http://schemas.openxmlformats.org/officeDocument/2006/relationships/image" Target="../media/image124.png"/><Relationship Id="rId17" Type="http://schemas.openxmlformats.org/officeDocument/2006/relationships/image" Target="../media/image125.tiff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2.tiff"/><Relationship Id="rId5" Type="http://schemas.openxmlformats.org/officeDocument/2006/relationships/image" Target="../media/image121.jpeg"/><Relationship Id="rId15" Type="http://schemas.openxmlformats.org/officeDocument/2006/relationships/image" Target="../media/image1260.png"/><Relationship Id="rId10" Type="http://schemas.openxmlformats.org/officeDocument/2006/relationships/image" Target="../media/image123.png"/><Relationship Id="rId4" Type="http://schemas.microsoft.com/office/2007/relationships/hdphoto" Target="../media/hdphoto5.wdp"/><Relationship Id="rId9" Type="http://schemas.openxmlformats.org/officeDocument/2006/relationships/image" Target="../media/image1220.png"/><Relationship Id="rId14" Type="http://schemas.openxmlformats.org/officeDocument/2006/relationships/image" Target="../media/image11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1.jpeg"/><Relationship Id="rId18" Type="http://schemas.openxmlformats.org/officeDocument/2006/relationships/image" Target="../media/image124.png"/><Relationship Id="rId3" Type="http://schemas.openxmlformats.org/officeDocument/2006/relationships/image" Target="../media/image116.jpeg"/><Relationship Id="rId7" Type="http://schemas.openxmlformats.org/officeDocument/2006/relationships/image" Target="../media/image1260.png"/><Relationship Id="rId12" Type="http://schemas.openxmlformats.org/officeDocument/2006/relationships/image" Target="../media/image126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1220.png"/><Relationship Id="rId1" Type="http://schemas.openxmlformats.org/officeDocument/2006/relationships/slideLayout" Target="../slideLayouts/slideLayout2.xml"/><Relationship Id="rId11" Type="http://schemas.microsoft.com/office/2007/relationships/hdphoto" Target="../media/hdphoto5.wdp"/><Relationship Id="rId10" Type="http://schemas.openxmlformats.org/officeDocument/2006/relationships/image" Target="../media/image118.png"/><Relationship Id="rId4" Type="http://schemas.openxmlformats.org/officeDocument/2006/relationships/image" Target="../media/image117.jpeg"/><Relationship Id="rId9" Type="http://schemas.openxmlformats.org/officeDocument/2006/relationships/image" Target="../media/image122.tiff"/><Relationship Id="rId1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020.png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11" Type="http://schemas.microsoft.com/office/2007/relationships/hdphoto" Target="../media/hdphoto5.wdp"/><Relationship Id="rId10" Type="http://schemas.openxmlformats.org/officeDocument/2006/relationships/image" Target="../media/image118.png"/><Relationship Id="rId4" Type="http://schemas.openxmlformats.org/officeDocument/2006/relationships/image" Target="../media/image121.jpeg"/><Relationship Id="rId9" Type="http://schemas.openxmlformats.org/officeDocument/2006/relationships/image" Target="../media/image1040.png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0.png"/><Relationship Id="rId3" Type="http://schemas.openxmlformats.org/officeDocument/2006/relationships/notesSlide" Target="../notesSlides/notesSlide83.xml"/><Relationship Id="rId12" Type="http://schemas.openxmlformats.org/officeDocument/2006/relationships/image" Target="../media/image10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1.jpeg"/><Relationship Id="rId11" Type="http://schemas.openxmlformats.org/officeDocument/2006/relationships/image" Target="../media/image126.png"/><Relationship Id="rId5" Type="http://schemas.microsoft.com/office/2007/relationships/hdphoto" Target="../media/hdphoto5.wdp"/><Relationship Id="rId10" Type="http://schemas.openxmlformats.org/officeDocument/2006/relationships/image" Target="../media/image1060.png"/><Relationship Id="rId4" Type="http://schemas.openxmlformats.org/officeDocument/2006/relationships/image" Target="../media/image118.png"/><Relationship Id="rId9" Type="http://schemas.openxmlformats.org/officeDocument/2006/relationships/image" Target="../media/image105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21.jpeg"/><Relationship Id="rId7" Type="http://schemas.openxmlformats.org/officeDocument/2006/relationships/image" Target="../media/image128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0.png"/><Relationship Id="rId11" Type="http://schemas.openxmlformats.org/officeDocument/2006/relationships/image" Target="../media/image1060.png"/><Relationship Id="rId10" Type="http://schemas.openxmlformats.org/officeDocument/2006/relationships/image" Target="../media/image1050.png"/><Relationship Id="rId9" Type="http://schemas.microsoft.com/office/2007/relationships/hdphoto" Target="../media/hdphoto5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100.png"/><Relationship Id="rId12" Type="http://schemas.openxmlformats.org/officeDocument/2006/relationships/image" Target="../media/image106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0.png"/><Relationship Id="rId11" Type="http://schemas.openxmlformats.org/officeDocument/2006/relationships/image" Target="../media/image1050.png"/><Relationship Id="rId10" Type="http://schemas.microsoft.com/office/2007/relationships/hdphoto" Target="../media/hdphoto5.wdp"/><Relationship Id="rId9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37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39.png"/><Relationship Id="rId10" Type="http://schemas.microsoft.com/office/2007/relationships/hdphoto" Target="../media/hdphoto5.wdp"/><Relationship Id="rId9" Type="http://schemas.openxmlformats.org/officeDocument/2006/relationships/image" Target="../media/image118.png"/><Relationship Id="rId14" Type="http://schemas.openxmlformats.org/officeDocument/2006/relationships/image" Target="../media/image1310.pn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chart" Target="../charts/chart6.xml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2.pn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1198-DAA1-4E44-9629-DDDDCB05E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082" y="1391023"/>
            <a:ext cx="10201835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Measuring and Enhancing the Security of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D2B35-1C7A-DB40-B937-FAC91FBD8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661"/>
            <a:ext cx="9144000" cy="1217985"/>
          </a:xfrm>
        </p:spPr>
        <p:txBody>
          <a:bodyPr>
            <a:normAutofit/>
          </a:bodyPr>
          <a:lstStyle/>
          <a:p>
            <a:r>
              <a:rPr lang="en-US" sz="3600" dirty="0"/>
              <a:t>Florian Tramèr</a:t>
            </a:r>
          </a:p>
          <a:p>
            <a:r>
              <a:rPr lang="en-US" sz="3600" dirty="0">
                <a:solidFill>
                  <a:srgbClr val="C00000"/>
                </a:solidFill>
              </a:rPr>
              <a:t>Stanford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ADD8F-32F0-5341-8B8E-A2EB83B8E2ED}"/>
              </a:ext>
            </a:extLst>
          </p:cNvPr>
          <p:cNvSpPr/>
          <p:nvPr/>
        </p:nvSpPr>
        <p:spPr>
          <a:xfrm>
            <a:off x="94130" y="0"/>
            <a:ext cx="11994776" cy="6763871"/>
          </a:xfrm>
          <a:prstGeom prst="rect">
            <a:avLst/>
          </a:prstGeom>
          <a:noFill/>
          <a:ln w="317500" cap="flat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10</a:t>
            </a:fld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6E862B-3EB4-FE4E-924B-C586B3693BC0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B438B0-64DA-414D-83E5-43E58BFD50D2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726CF5-4321-6B43-B63D-9FCEED598BE4}"/>
              </a:ext>
            </a:extLst>
          </p:cNvPr>
          <p:cNvSpPr/>
          <p:nvPr/>
        </p:nvSpPr>
        <p:spPr>
          <a:xfrm>
            <a:off x="3135083" y="3121977"/>
            <a:ext cx="89020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r>
              <a:rPr lang="en-US" sz="2800" b="1" dirty="0"/>
              <a:t>Training robust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‘19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 (ICLR ‘18)</a:t>
            </a:r>
            <a:endParaRPr lang="en-US" sz="800" dirty="0"/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C11C7-3E78-E54E-907B-227C48FE2BA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7DBC3C-28AF-BB49-9D5F-207135BFE909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Evaluations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8098E6-BB1B-3F49-A63E-E73DECF19656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Evading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NeurIPS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‘20) (ACM CCS ‘19)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Influenced design changes in </a:t>
            </a:r>
            <a:r>
              <a:rPr lang="en-US" sz="2400" dirty="0" err="1">
                <a:solidFill>
                  <a:srgbClr val="C7A4D4"/>
                </a:solidFill>
              </a:rPr>
              <a:t>Adblock</a:t>
            </a:r>
            <a:r>
              <a:rPr lang="en-US" sz="2400" dirty="0">
                <a:solidFill>
                  <a:srgbClr val="C7A4D4"/>
                </a:solidFill>
              </a:rPr>
              <a:t> Plus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Extracting private data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(IEEE S&amp;P ‘21)</a:t>
            </a:r>
          </a:p>
        </p:txBody>
      </p:sp>
    </p:spTree>
    <p:extLst>
      <p:ext uri="{BB962C8B-B14F-4D97-AF65-F5344CB8AC3E}">
        <p14:creationId xmlns:p14="http://schemas.microsoft.com/office/powerpoint/2010/main" val="124763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11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r>
              <a:rPr lang="en-US" sz="2800" b="1" dirty="0"/>
              <a:t>Extracting private data </a:t>
            </a:r>
            <a:r>
              <a:rPr lang="en-US" sz="2400" dirty="0"/>
              <a:t>(IEEE S&amp;P ‘21)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CA5868-BA53-1F43-8FEF-3F6629118A64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02E07-0228-E24F-8995-0EB3029483E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FF7C70F-7C43-6E4B-85FE-148C86531E9F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Defenses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E2B6EC-D8F2-064A-9821-BB303B7C4C74}"/>
              </a:ext>
            </a:extLst>
          </p:cNvPr>
          <p:cNvSpPr/>
          <p:nvPr/>
        </p:nvSpPr>
        <p:spPr>
          <a:xfrm>
            <a:off x="3135083" y="3121977"/>
            <a:ext cx="89020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private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(ICLR ‘21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sz="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robust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NeurIPS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 (ICLR ‘18)</a:t>
            </a:r>
            <a:endParaRPr lang="en-US" sz="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Deploying private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(ICLR ‘19 </a:t>
            </a:r>
            <a:r>
              <a:rPr lang="en-US" sz="2400" i="1" dirty="0">
                <a:solidFill>
                  <a:srgbClr val="CFE3F3"/>
                </a:solidFill>
              </a:rPr>
              <a:t>oral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860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053610-B343-614D-A0CF-196A1DC90420}"/>
              </a:ext>
            </a:extLst>
          </p:cNvPr>
          <p:cNvSpPr/>
          <p:nvPr/>
        </p:nvSpPr>
        <p:spPr>
          <a:xfrm>
            <a:off x="3135085" y="3089254"/>
            <a:ext cx="6897915" cy="593392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FAE624C-207D-5B48-A411-6928E93C6D36}"/>
              </a:ext>
            </a:extLst>
          </p:cNvPr>
          <p:cNvSpPr/>
          <p:nvPr/>
        </p:nvSpPr>
        <p:spPr>
          <a:xfrm>
            <a:off x="3135083" y="4144412"/>
            <a:ext cx="6593117" cy="593392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1B053E0-25D6-6049-B895-DBCF887040E3}"/>
              </a:ext>
            </a:extLst>
          </p:cNvPr>
          <p:cNvSpPr/>
          <p:nvPr/>
        </p:nvSpPr>
        <p:spPr>
          <a:xfrm>
            <a:off x="3135085" y="1465581"/>
            <a:ext cx="7754588" cy="921996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12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Extracting private data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(IEEE S&amp;P ‘21)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CA5868-BA53-1F43-8FEF-3F6629118A64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02E07-0228-E24F-8995-0EB3029483E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CF28FC-2A83-1D49-B987-748456F3D11B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1C074-CE22-0643-B5AE-CE118716A4C8}"/>
              </a:ext>
            </a:extLst>
          </p:cNvPr>
          <p:cNvSpPr/>
          <p:nvPr/>
        </p:nvSpPr>
        <p:spPr>
          <a:xfrm>
            <a:off x="3135083" y="3121977"/>
            <a:ext cx="890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Training robust models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</a:t>
            </a:r>
            <a:r>
              <a:rPr lang="en-US" sz="2400" dirty="0" err="1">
                <a:solidFill>
                  <a:srgbClr val="5E5E5E">
                    <a:lumMod val="20000"/>
                    <a:lumOff val="80000"/>
                  </a:srgbClr>
                </a:solidFill>
              </a:rPr>
              <a:t>NeurIPS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) (ICLR ‘18)</a:t>
            </a:r>
            <a:endParaRPr lang="en-US" sz="800" dirty="0">
              <a:solidFill>
                <a:srgbClr val="5E5E5E">
                  <a:lumMod val="20000"/>
                  <a:lumOff val="80000"/>
                </a:srgbClr>
              </a:solidFill>
            </a:endParaRPr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4714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5C6D55D-498B-4F48-947E-E43AE72D3D02}"/>
              </a:ext>
            </a:extLst>
          </p:cNvPr>
          <p:cNvSpPr/>
          <p:nvPr/>
        </p:nvSpPr>
        <p:spPr>
          <a:xfrm>
            <a:off x="3135085" y="1465581"/>
            <a:ext cx="7754588" cy="921996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13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Extracting private data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(IEEE S&amp;P ‘21)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CA5868-BA53-1F43-8FEF-3F6629118A64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02E07-0228-E24F-8995-0EB3029483E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CF28FC-2A83-1D49-B987-748456F3D11B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1C074-CE22-0643-B5AE-CE118716A4C8}"/>
              </a:ext>
            </a:extLst>
          </p:cNvPr>
          <p:cNvSpPr/>
          <p:nvPr/>
        </p:nvSpPr>
        <p:spPr>
          <a:xfrm>
            <a:off x="3135083" y="3121977"/>
            <a:ext cx="890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Training robust models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</a:t>
            </a:r>
            <a:r>
              <a:rPr lang="en-US" sz="2400" dirty="0" err="1">
                <a:solidFill>
                  <a:srgbClr val="5E5E5E">
                    <a:lumMod val="20000"/>
                    <a:lumOff val="80000"/>
                  </a:srgbClr>
                </a:solidFill>
              </a:rPr>
              <a:t>NeurIPS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) (ICLR ‘18)</a:t>
            </a:r>
            <a:endParaRPr lang="en-US" sz="800" dirty="0">
              <a:solidFill>
                <a:srgbClr val="5E5E5E">
                  <a:lumMod val="20000"/>
                  <a:lumOff val="80000"/>
                </a:srgbClr>
              </a:solidFill>
            </a:endParaRPr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6749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EEB7-AAE6-3048-8AF9-A1ECF67C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examples: </a:t>
            </a:r>
            <a:r>
              <a:rPr lang="en-US" dirty="0">
                <a:solidFill>
                  <a:srgbClr val="7030A0"/>
                </a:solidFill>
              </a:rPr>
              <a:t>a curious </a:t>
            </a:r>
            <a:r>
              <a:rPr lang="en-US" i="1" dirty="0">
                <a:solidFill>
                  <a:srgbClr val="7030A0"/>
                </a:solidFill>
              </a:rPr>
              <a:t>bug </a:t>
            </a:r>
            <a:r>
              <a:rPr lang="en-US" dirty="0">
                <a:solidFill>
                  <a:srgbClr val="7030A0"/>
                </a:solidFill>
              </a:rPr>
              <a:t>in ML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Szegedy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‘13], 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Biggio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‘13], [Goodfellow et al. ‘14], ...</a:t>
            </a:r>
            <a:endParaRPr lang="en-US" sz="1800" i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A902D-5EA0-B546-9B60-23F9F727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14</a:t>
            </a:fld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FFC30-2114-0E41-A2F8-D0A2D1560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01" y="2277966"/>
            <a:ext cx="2697806" cy="2697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E5C0F-1E9D-5045-987C-0B6917E1C050}"/>
              </a:ext>
            </a:extLst>
          </p:cNvPr>
          <p:cNvSpPr txBox="1"/>
          <p:nvPr/>
        </p:nvSpPr>
        <p:spPr>
          <a:xfrm>
            <a:off x="725713" y="5038045"/>
            <a:ext cx="2716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88% Tabby Cat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B6DE0-A634-EE45-B089-EC704FD0B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165" y="2277966"/>
            <a:ext cx="2697806" cy="2697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108DD-7A55-1046-8674-166D0FCF5D5F}"/>
              </a:ext>
            </a:extLst>
          </p:cNvPr>
          <p:cNvSpPr txBox="1"/>
          <p:nvPr/>
        </p:nvSpPr>
        <p:spPr>
          <a:xfrm>
            <a:off x="8585966" y="5038045"/>
            <a:ext cx="3142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100% Guacamole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D30C9-CA66-D24C-AA53-8A0830829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583" y="2277966"/>
            <a:ext cx="2697806" cy="2697806"/>
          </a:xfrm>
          <a:prstGeom prst="rect">
            <a:avLst/>
          </a:prstGeom>
        </p:spPr>
      </p:pic>
      <p:sp>
        <p:nvSpPr>
          <p:cNvPr id="12" name="Plus 11">
            <a:extLst>
              <a:ext uri="{FF2B5EF4-FFF2-40B4-BE49-F238E27FC236}">
                <a16:creationId xmlns:a16="http://schemas.microsoft.com/office/drawing/2014/main" id="{53DE134D-14DB-F34F-948D-37A3C64D6F8B}"/>
              </a:ext>
            </a:extLst>
          </p:cNvPr>
          <p:cNvSpPr/>
          <p:nvPr/>
        </p:nvSpPr>
        <p:spPr>
          <a:xfrm>
            <a:off x="3659993" y="3186311"/>
            <a:ext cx="867152" cy="867152"/>
          </a:xfrm>
          <a:prstGeom prst="mathPlus">
            <a:avLst>
              <a:gd name="adj1" fmla="val 192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qual 12">
            <a:extLst>
              <a:ext uri="{FF2B5EF4-FFF2-40B4-BE49-F238E27FC236}">
                <a16:creationId xmlns:a16="http://schemas.microsoft.com/office/drawing/2014/main" id="{90F96BAA-6A90-8A4D-B56B-87E35ED59266}"/>
              </a:ext>
            </a:extLst>
          </p:cNvPr>
          <p:cNvSpPr/>
          <p:nvPr/>
        </p:nvSpPr>
        <p:spPr>
          <a:xfrm>
            <a:off x="7701499" y="3223365"/>
            <a:ext cx="871006" cy="871006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982BC-1390-5E40-9690-113A141F9DEF}"/>
              </a:ext>
            </a:extLst>
          </p:cNvPr>
          <p:cNvSpPr txBox="1"/>
          <p:nvPr/>
        </p:nvSpPr>
        <p:spPr>
          <a:xfrm>
            <a:off x="4529352" y="5038045"/>
            <a:ext cx="318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cs typeface="Times New Roman" panose="02020603050405020304" pitchFamily="18" charset="0"/>
              </a:rPr>
              <a:t>Adversarial noise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0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456029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9E1A-CB60-734C-907A-DA803A47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008909"/>
            <a:ext cx="10231882" cy="4347441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3600" b="1" dirty="0"/>
              <a:t>In our threat analysis.</a:t>
            </a:r>
          </a:p>
          <a:p>
            <a:pPr marL="0" indent="0">
              <a:buNone/>
            </a:pPr>
            <a:r>
              <a:rPr lang="en-US" sz="3200" dirty="0"/>
              <a:t>Identify </a:t>
            </a:r>
            <a:r>
              <a:rPr lang="en-US" sz="3200" b="1" i="1" dirty="0">
                <a:solidFill>
                  <a:srgbClr val="0070C0"/>
                </a:solidFill>
              </a:rPr>
              <a:t>deployed systems </a:t>
            </a:r>
            <a:r>
              <a:rPr lang="en-US" sz="3200" dirty="0"/>
              <a:t>where adversarial examples can cause </a:t>
            </a:r>
            <a:r>
              <a:rPr lang="en-US" sz="3200" b="1" i="1" dirty="0">
                <a:solidFill>
                  <a:srgbClr val="0070C0"/>
                </a:solidFill>
              </a:rPr>
              <a:t>harms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rgbClr val="0070C0"/>
                </a:solidFill>
              </a:rPr>
              <a:t>beyond misclassification</a:t>
            </a:r>
            <a:br>
              <a:rPr lang="en-US" sz="3000" b="1" i="1" dirty="0">
                <a:solidFill>
                  <a:srgbClr val="0070C0"/>
                </a:solidFill>
              </a:rPr>
            </a:br>
            <a:r>
              <a:rPr lang="en-US" sz="4800" b="1" i="1" dirty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In our defense evaluations.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Evaluate robustness against </a:t>
            </a:r>
            <a:r>
              <a:rPr lang="en-US" sz="3200" b="1" i="1" dirty="0">
                <a:solidFill>
                  <a:srgbClr val="CFE3F3"/>
                </a:solidFill>
              </a:rPr>
              <a:t>adaptive adversaries</a:t>
            </a:r>
            <a:br>
              <a:rPr lang="en-US" sz="3000" i="1" dirty="0"/>
            </a:br>
            <a:endParaRPr lang="en-US" sz="3000" i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3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15</a:t>
            </a:fld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95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456029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9E1A-CB60-734C-907A-DA803A47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008909"/>
            <a:ext cx="10231882" cy="4347441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3600" b="1" dirty="0">
                <a:solidFill>
                  <a:schemeClr val="bg2">
                    <a:lumMod val="90000"/>
                  </a:schemeClr>
                </a:solidFill>
              </a:rPr>
              <a:t>In our threat analysis.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Identify </a:t>
            </a:r>
            <a:r>
              <a:rPr lang="en-US" sz="3200" b="1" i="1" dirty="0">
                <a:solidFill>
                  <a:srgbClr val="CFE3F3"/>
                </a:solidFill>
              </a:rPr>
              <a:t>deployed systems </a:t>
            </a:r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where adversarial examples can cause </a:t>
            </a:r>
            <a:r>
              <a:rPr lang="en-US" sz="3200" b="1" i="1" dirty="0">
                <a:solidFill>
                  <a:srgbClr val="CFE3F3"/>
                </a:solidFill>
              </a:rPr>
              <a:t>harms</a:t>
            </a:r>
            <a:r>
              <a:rPr lang="en-US" sz="3200" dirty="0">
                <a:solidFill>
                  <a:srgbClr val="CFE3F3"/>
                </a:solidFill>
              </a:rPr>
              <a:t> </a:t>
            </a:r>
            <a:r>
              <a:rPr lang="en-US" sz="3200" b="1" i="1" dirty="0">
                <a:solidFill>
                  <a:srgbClr val="CFE3F3"/>
                </a:solidFill>
              </a:rPr>
              <a:t>beyond misclassification</a:t>
            </a:r>
            <a:br>
              <a:rPr lang="en-US" sz="3000" b="1" i="1" dirty="0">
                <a:solidFill>
                  <a:srgbClr val="0070C0"/>
                </a:solidFill>
              </a:rPr>
            </a:br>
            <a:r>
              <a:rPr lang="en-US" sz="4800" b="1" i="1" dirty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600" b="1" dirty="0"/>
              <a:t>In our defense evaluations.</a:t>
            </a:r>
          </a:p>
          <a:p>
            <a:pPr marL="0" indent="0">
              <a:buNone/>
            </a:pPr>
            <a:r>
              <a:rPr lang="en-US" sz="3200" dirty="0"/>
              <a:t>Evaluate robustness against </a:t>
            </a:r>
            <a:r>
              <a:rPr lang="en-US" sz="3200" b="1" i="1" dirty="0">
                <a:solidFill>
                  <a:srgbClr val="0070C0"/>
                </a:solidFill>
              </a:rPr>
              <a:t>adaptive adversaries</a:t>
            </a:r>
            <a:br>
              <a:rPr lang="en-US" sz="3000" i="1" dirty="0"/>
            </a:br>
            <a:endParaRPr lang="en-US" sz="3000" i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3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16</a:t>
            </a:fld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09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456029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9E1A-CB60-734C-907A-DA803A47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008909"/>
            <a:ext cx="10231882" cy="4347441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3600" b="1" dirty="0"/>
              <a:t>In our threat analysis.</a:t>
            </a:r>
          </a:p>
          <a:p>
            <a:pPr marL="0" indent="0">
              <a:buNone/>
            </a:pPr>
            <a:r>
              <a:rPr lang="en-US" sz="3200" dirty="0"/>
              <a:t>Identify </a:t>
            </a:r>
            <a:r>
              <a:rPr lang="en-US" sz="3200" b="1" i="1" dirty="0">
                <a:solidFill>
                  <a:srgbClr val="0070C0"/>
                </a:solidFill>
              </a:rPr>
              <a:t>deployed systems </a:t>
            </a:r>
            <a:r>
              <a:rPr lang="en-US" sz="3200" dirty="0"/>
              <a:t>where adversarial examples can cause </a:t>
            </a:r>
            <a:r>
              <a:rPr lang="en-US" sz="3200" b="1" i="1" dirty="0">
                <a:solidFill>
                  <a:srgbClr val="0070C0"/>
                </a:solidFill>
              </a:rPr>
              <a:t>harms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rgbClr val="0070C0"/>
                </a:solidFill>
              </a:rPr>
              <a:t>beyond misclassification</a:t>
            </a:r>
            <a:br>
              <a:rPr lang="en-US" sz="3000" b="1" i="1" dirty="0">
                <a:solidFill>
                  <a:srgbClr val="0070C0"/>
                </a:solidFill>
              </a:rPr>
            </a:br>
            <a:r>
              <a:rPr lang="en-US" sz="4800" b="1" i="1" dirty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600" b="1" dirty="0"/>
              <a:t>In our defense evaluations.</a:t>
            </a:r>
          </a:p>
          <a:p>
            <a:pPr marL="0" indent="0">
              <a:buNone/>
            </a:pPr>
            <a:r>
              <a:rPr lang="en-US" sz="3200" dirty="0"/>
              <a:t>Evaluate robustness against </a:t>
            </a:r>
            <a:r>
              <a:rPr lang="en-US" sz="3200" b="1" i="1" dirty="0">
                <a:solidFill>
                  <a:srgbClr val="0070C0"/>
                </a:solidFill>
              </a:rPr>
              <a:t>adaptive adversaries</a:t>
            </a:r>
            <a:br>
              <a:rPr lang="en-US" sz="3000" i="1" dirty="0"/>
            </a:br>
            <a:endParaRPr lang="en-US" sz="3000" i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3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17</a:t>
            </a:fld>
            <a:endParaRPr lang="en-US" sz="16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16F80B-4B9C-8447-AC8C-4A714C076D7B}"/>
              </a:ext>
            </a:extLst>
          </p:cNvPr>
          <p:cNvSpPr/>
          <p:nvPr/>
        </p:nvSpPr>
        <p:spPr>
          <a:xfrm>
            <a:off x="360218" y="1870364"/>
            <a:ext cx="10834255" cy="18565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767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483738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9E1A-CB60-734C-907A-DA803A47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008909"/>
            <a:ext cx="11575774" cy="4355596"/>
          </a:xfrm>
        </p:spPr>
        <p:txBody>
          <a:bodyPr>
            <a:noAutofit/>
          </a:bodyPr>
          <a:lstStyle/>
          <a:p>
            <a:pPr marL="0" lvl="0" indent="0">
              <a:spcBef>
                <a:spcPts val="1600"/>
              </a:spcBef>
              <a:buNone/>
            </a:pPr>
            <a:r>
              <a:rPr lang="en-US" sz="3600" b="1" dirty="0">
                <a:solidFill>
                  <a:srgbClr val="000000"/>
                </a:solidFill>
              </a:rPr>
              <a:t>In our threat analysis.</a:t>
            </a:r>
          </a:p>
          <a:p>
            <a:pPr marL="0" lvl="0" indent="0">
              <a:buNone/>
            </a:pPr>
            <a:br>
              <a:rPr lang="en-US" sz="3000" b="1" i="1" dirty="0">
                <a:solidFill>
                  <a:srgbClr val="0070C0"/>
                </a:solidFill>
              </a:rPr>
            </a:br>
            <a:r>
              <a:rPr lang="en-US" sz="3200" b="1" dirty="0"/>
              <a:t>T</a:t>
            </a:r>
            <a:r>
              <a:rPr lang="en-US" sz="2800" dirty="0"/>
              <a:t>, Dupré, </a:t>
            </a:r>
            <a:r>
              <a:rPr lang="en-US" sz="2800" dirty="0" err="1"/>
              <a:t>Rusak</a:t>
            </a:r>
            <a:r>
              <a:rPr lang="en-US" sz="2800" dirty="0"/>
              <a:t>, Pellegrino, </a:t>
            </a:r>
            <a:r>
              <a:rPr lang="en-US" sz="2800" dirty="0" err="1"/>
              <a:t>Boneh</a:t>
            </a:r>
            <a:r>
              <a:rPr lang="en-US" sz="2800" dirty="0"/>
              <a:t> (ACM CCS 2019)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dirty="0"/>
              <a:t> adversarial examples are the perfect tool to attack </a:t>
            </a:r>
            <a:r>
              <a:rPr lang="en-US" sz="2400" i="1" dirty="0">
                <a:solidFill>
                  <a:schemeClr val="accent6"/>
                </a:solidFill>
              </a:rPr>
              <a:t>online content blockers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i="1" dirty="0"/>
              <a:t> using ML for ad-blocking can </a:t>
            </a:r>
            <a:r>
              <a:rPr lang="en-US" sz="2400" i="1" dirty="0">
                <a:solidFill>
                  <a:schemeClr val="accent6"/>
                </a:solidFill>
              </a:rPr>
              <a:t>break Web security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i="1" dirty="0">
                <a:solidFill>
                  <a:srgbClr val="7030A0"/>
                </a:solidFill>
              </a:rPr>
              <a:t>this work led to design changes in </a:t>
            </a:r>
            <a:r>
              <a:rPr lang="en-US" sz="2400" i="1" dirty="0" err="1">
                <a:solidFill>
                  <a:srgbClr val="7030A0"/>
                </a:solidFill>
              </a:rPr>
              <a:t>Adblock</a:t>
            </a:r>
            <a:r>
              <a:rPr lang="en-US" sz="2400" i="1" dirty="0">
                <a:solidFill>
                  <a:srgbClr val="7030A0"/>
                </a:solidFill>
              </a:rPr>
              <a:t> Plus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18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69CAE-5A48-524A-82AF-1D8F13A2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464" y="4593837"/>
            <a:ext cx="2857500" cy="93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9A4C0-6243-E44B-B698-A6118C132B40}"/>
              </a:ext>
            </a:extLst>
          </p:cNvPr>
          <p:cNvSpPr txBox="1"/>
          <p:nvPr/>
        </p:nvSpPr>
        <p:spPr>
          <a:xfrm>
            <a:off x="8508427" y="5512067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100M active users</a:t>
            </a:r>
          </a:p>
        </p:txBody>
      </p:sp>
    </p:spTree>
    <p:extLst>
      <p:ext uri="{BB962C8B-B14F-4D97-AF65-F5344CB8AC3E}">
        <p14:creationId xmlns:p14="http://schemas.microsoft.com/office/powerpoint/2010/main" val="2296096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24A95BC-9FC6-CB41-A6A8-A81A32768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00" y="2127600"/>
            <a:ext cx="5933400" cy="43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Adversarial examples are a </a:t>
            </a:r>
            <a:r>
              <a:rPr lang="en-US" dirty="0">
                <a:solidFill>
                  <a:srgbClr val="7030A0"/>
                </a:solidFill>
              </a:rPr>
              <a:t>security threat.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example: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online ad-blocking</a:t>
            </a:r>
            <a:endParaRPr lang="en-US" dirty="0"/>
          </a:p>
        </p:txBody>
      </p:sp>
      <p:pic>
        <p:nvPicPr>
          <p:cNvPr id="8" name="Picture 6" descr="Person Icon Black Png, Transparent Png , Transparent Png Image - PNGitem">
            <a:extLst>
              <a:ext uri="{FF2B5EF4-FFF2-40B4-BE49-F238E27FC236}">
                <a16:creationId xmlns:a16="http://schemas.microsoft.com/office/drawing/2014/main" id="{31E2E162-F228-F545-B6E0-5E8099F9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535" y1="21869" x2="43837" y2="44092"/>
                        <a14:foregroundMark x1="43837" y1="44092" x2="44535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139" y="4498782"/>
            <a:ext cx="3578148" cy="23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A69C06B-8273-344D-B0AD-89539BFF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/>
          <a:p>
            <a:fld id="{BBDB7499-F370-8348-83C5-507685BB046D}" type="slidenum">
              <a:rPr lang="en-US" smtClean="0"/>
              <a:pPr/>
              <a:t>19</a:t>
            </a:fld>
            <a:endParaRPr lang="en-US" sz="16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FA217E5-98D4-794F-BB24-141A64F62514}"/>
              </a:ext>
            </a:extLst>
          </p:cNvPr>
          <p:cNvSpPr/>
          <p:nvPr/>
        </p:nvSpPr>
        <p:spPr>
          <a:xfrm>
            <a:off x="3734526" y="3383154"/>
            <a:ext cx="109377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8E478-731E-3B49-9526-D569A7109A79}"/>
              </a:ext>
            </a:extLst>
          </p:cNvPr>
          <p:cNvSpPr txBox="1"/>
          <p:nvPr/>
        </p:nvSpPr>
        <p:spPr>
          <a:xfrm>
            <a:off x="347345" y="2841838"/>
            <a:ext cx="3353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publishers &amp; advertisers want to show ads to users...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94D7A-7BBD-6549-A755-0DA47640EE2E}"/>
              </a:ext>
            </a:extLst>
          </p:cNvPr>
          <p:cNvSpPr txBox="1"/>
          <p:nvPr/>
        </p:nvSpPr>
        <p:spPr>
          <a:xfrm>
            <a:off x="1166887" y="4982128"/>
            <a:ext cx="3353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...users don’t want to see ads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08572-5890-BF4E-84DA-C1015EF2FE34}"/>
              </a:ext>
            </a:extLst>
          </p:cNvPr>
          <p:cNvSpPr/>
          <p:nvPr/>
        </p:nvSpPr>
        <p:spPr>
          <a:xfrm>
            <a:off x="5058501" y="3326779"/>
            <a:ext cx="4352199" cy="1821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2677-DA8F-DD40-A2FB-2026FA4F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works.</a:t>
            </a:r>
          </a:p>
        </p:txBody>
      </p:sp>
      <p:pic>
        <p:nvPicPr>
          <p:cNvPr id="12" name="Picture 8" descr="Google Lens: real-time answers to questions about the world around you">
            <a:extLst>
              <a:ext uri="{FF2B5EF4-FFF2-40B4-BE49-F238E27FC236}">
                <a16:creationId xmlns:a16="http://schemas.microsoft.com/office/drawing/2014/main" id="{54EFD766-5749-BB4D-8528-0B21799EB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156" y="1502229"/>
            <a:ext cx="5399332" cy="4551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5126" name="Picture 6" descr="AlphaGo Movie (@alphagomovie) | Twitter">
            <a:extLst>
              <a:ext uri="{FF2B5EF4-FFF2-40B4-BE49-F238E27FC236}">
                <a16:creationId xmlns:a16="http://schemas.microsoft.com/office/drawing/2014/main" id="{A6CF27B6-C7B2-7C49-81F1-B6B69C62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582" y="1498772"/>
            <a:ext cx="4648498" cy="25258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5128" name="Picture 8" descr="Google Translate app gets AI-powered offline mode for 59 languages -  Technology - Business Recorder">
            <a:extLst>
              <a:ext uri="{FF2B5EF4-FFF2-40B4-BE49-F238E27FC236}">
                <a16:creationId xmlns:a16="http://schemas.microsoft.com/office/drawing/2014/main" id="{7D4EF7D0-6E4E-FB42-B1A3-9DD3B8ED8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4115" y="4327683"/>
            <a:ext cx="3667432" cy="17255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1B6B1C-3D42-3B49-9BD7-C63562A5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/>
          <a:p>
            <a:fld id="{BBDB7499-F370-8348-83C5-507685BB046D}" type="slidenum">
              <a:rPr lang="en-US" smtClean="0"/>
              <a:pPr/>
              <a:t>2</a:t>
            </a:fld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08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83C434-32D5-4E48-B708-44706A3CF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00" y="2127600"/>
            <a:ext cx="5933400" cy="43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Adversarial examples are a </a:t>
            </a:r>
            <a:r>
              <a:rPr lang="en-US" dirty="0">
                <a:solidFill>
                  <a:srgbClr val="7030A0"/>
                </a:solidFill>
              </a:rPr>
              <a:t>security threat.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example: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online ad-blocking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C4C327-756B-2A49-A4FD-E61FFE55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13" y="4178322"/>
            <a:ext cx="4059819" cy="4016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users install ad-blockers to remove ads...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F95DC-B7E2-1D4E-BA87-81DF24AD9085}"/>
              </a:ext>
            </a:extLst>
          </p:cNvPr>
          <p:cNvSpPr/>
          <p:nvPr/>
        </p:nvSpPr>
        <p:spPr>
          <a:xfrm>
            <a:off x="4880701" y="3327400"/>
            <a:ext cx="5627865" cy="9210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&lt;BLOCKED&gt;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69E7A3-30D8-CA45-8BF3-77DA48E6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/>
          <a:p>
            <a:fld id="{BBDB7499-F370-8348-83C5-507685BB046D}" type="slidenum">
              <a:rPr lang="en-US" smtClean="0"/>
              <a:pPr/>
              <a:t>20</a:t>
            </a:fld>
            <a:endParaRPr lang="en-US" sz="1600" dirty="0"/>
          </a:p>
        </p:txBody>
      </p:sp>
      <p:pic>
        <p:nvPicPr>
          <p:cNvPr id="14" name="Picture 4" descr="Brave Browser Allows Facebook, Twitter Trackers Despite Promising Privacy |  Technology News">
            <a:extLst>
              <a:ext uri="{FF2B5EF4-FFF2-40B4-BE49-F238E27FC236}">
                <a16:creationId xmlns:a16="http://schemas.microsoft.com/office/drawing/2014/main" id="{946087A0-ADE2-7B45-AA9A-FDFE3C517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827" y="3180734"/>
            <a:ext cx="2743199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482F3-AEE8-3E4A-B837-D8595F580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27" y="2183146"/>
            <a:ext cx="2857500" cy="939800"/>
          </a:xfrm>
          <a:prstGeom prst="rect">
            <a:avLst/>
          </a:prstGeom>
        </p:spPr>
      </p:pic>
      <p:pic>
        <p:nvPicPr>
          <p:cNvPr id="9" name="Picture 6" descr="Person Icon Black Png, Transparent Png , Transparent Png Image - PNGitem">
            <a:extLst>
              <a:ext uri="{FF2B5EF4-FFF2-40B4-BE49-F238E27FC236}">
                <a16:creationId xmlns:a16="http://schemas.microsoft.com/office/drawing/2014/main" id="{58EC96EC-5B9D-4740-A2FD-62F064AA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535" y1="21869" x2="43837" y2="44092"/>
                        <a14:foregroundMark x1="43837" y1="44092" x2="44535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139" y="4498782"/>
            <a:ext cx="3578148" cy="23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15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83C434-32D5-4E48-B708-44706A3CF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00" y="2127600"/>
            <a:ext cx="5933400" cy="43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Adversarial examples are a </a:t>
            </a:r>
            <a:r>
              <a:rPr lang="en-US" dirty="0">
                <a:solidFill>
                  <a:srgbClr val="7030A0"/>
                </a:solidFill>
              </a:rPr>
              <a:t>security threat.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example: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online ad-blocking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C4C327-756B-2A49-A4FD-E61FFE55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4178322"/>
            <a:ext cx="4302575" cy="4016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users install ad-blockers to remove ads...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...using machine learning!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F95DC-B7E2-1D4E-BA87-81DF24AD9085}"/>
              </a:ext>
            </a:extLst>
          </p:cNvPr>
          <p:cNvSpPr/>
          <p:nvPr/>
        </p:nvSpPr>
        <p:spPr>
          <a:xfrm>
            <a:off x="4880701" y="3327400"/>
            <a:ext cx="5627865" cy="9210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&lt;BLOCKED&gt;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69E7A3-30D8-CA45-8BF3-77DA48E6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/>
          <a:p>
            <a:fld id="{BBDB7499-F370-8348-83C5-507685BB046D}" type="slidenum">
              <a:rPr lang="en-US" smtClean="0"/>
              <a:pPr/>
              <a:t>21</a:t>
            </a:fld>
            <a:endParaRPr lang="en-US" sz="1600" dirty="0"/>
          </a:p>
        </p:txBody>
      </p:sp>
      <p:pic>
        <p:nvPicPr>
          <p:cNvPr id="14" name="Picture 4" descr="Brave Browser Allows Facebook, Twitter Trackers Despite Promising Privacy |  Technology News">
            <a:extLst>
              <a:ext uri="{FF2B5EF4-FFF2-40B4-BE49-F238E27FC236}">
                <a16:creationId xmlns:a16="http://schemas.microsoft.com/office/drawing/2014/main" id="{946087A0-ADE2-7B45-AA9A-FDFE3C517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827" y="3180734"/>
            <a:ext cx="2743199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482F3-AEE8-3E4A-B837-D8595F580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27" y="2183146"/>
            <a:ext cx="2857500" cy="939800"/>
          </a:xfrm>
          <a:prstGeom prst="rect">
            <a:avLst/>
          </a:prstGeom>
        </p:spPr>
      </p:pic>
      <p:pic>
        <p:nvPicPr>
          <p:cNvPr id="9" name="Picture 6" descr="Person Icon Black Png, Transparent Png , Transparent Png Image - PNGitem">
            <a:extLst>
              <a:ext uri="{FF2B5EF4-FFF2-40B4-BE49-F238E27FC236}">
                <a16:creationId xmlns:a16="http://schemas.microsoft.com/office/drawing/2014/main" id="{58EC96EC-5B9D-4740-A2FD-62F064AA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535" y1="21869" x2="43837" y2="44092"/>
                        <a14:foregroundMark x1="43837" y1="44092" x2="44535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139" y="4498782"/>
            <a:ext cx="3578148" cy="23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1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24A95BC-9FC6-CB41-A6A8-A81A32768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00" y="2127600"/>
            <a:ext cx="5933400" cy="43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An attacker can use adversarial examples to </a:t>
            </a:r>
            <a:r>
              <a:rPr lang="en-US" dirty="0">
                <a:solidFill>
                  <a:srgbClr val="7030A0"/>
                </a:solidFill>
              </a:rPr>
              <a:t>evade</a:t>
            </a:r>
            <a:r>
              <a:rPr lang="en-US" dirty="0"/>
              <a:t> content blocking.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C4C327-756B-2A49-A4FD-E61FFE55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48" y="2466882"/>
            <a:ext cx="3953677" cy="4016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adversaries (publishers &amp; advertisers) modify content to evade blocking...</a:t>
            </a:r>
          </a:p>
          <a:p>
            <a:pPr marL="0" indent="0">
              <a:buNone/>
            </a:pPr>
            <a:endParaRPr lang="en-US" sz="2800" b="1" i="1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9489D-3055-F643-8EE2-2B8638AAFB33}"/>
              </a:ext>
            </a:extLst>
          </p:cNvPr>
          <p:cNvSpPr/>
          <p:nvPr/>
        </p:nvSpPr>
        <p:spPr>
          <a:xfrm>
            <a:off x="4912260" y="3541911"/>
            <a:ext cx="5536665" cy="676222"/>
          </a:xfrm>
          <a:prstGeom prst="rect">
            <a:avLst/>
          </a:prstGeom>
          <a:blipFill dpi="0" rotWithShape="1">
            <a:blip r:embed="rId4">
              <a:alphaModFix amt="3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6" descr="Person Icon Black Png, Transparent Png , Transparent Png Image - PNGitem">
            <a:extLst>
              <a:ext uri="{FF2B5EF4-FFF2-40B4-BE49-F238E27FC236}">
                <a16:creationId xmlns:a16="http://schemas.microsoft.com/office/drawing/2014/main" id="{31E2E162-F228-F545-B6E0-5E8099F9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35" y1="21869" x2="43837" y2="44092"/>
                        <a14:foregroundMark x1="43837" y1="44092" x2="44535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139" y="4498782"/>
            <a:ext cx="3578148" cy="23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A69C06B-8273-344D-B0AD-89539BFF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974" y="6356350"/>
            <a:ext cx="2743200" cy="365125"/>
          </a:xfrm>
        </p:spPr>
        <p:txBody>
          <a:bodyPr/>
          <a:lstStyle/>
          <a:p>
            <a:fld id="{BBDB7499-F370-8348-83C5-507685BB046D}" type="slidenum">
              <a:rPr lang="en-US" smtClean="0"/>
              <a:pPr/>
              <a:t>22</a:t>
            </a:fld>
            <a:endParaRPr lang="en-US" sz="16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FA217E5-98D4-794F-BB24-141A64F62514}"/>
              </a:ext>
            </a:extLst>
          </p:cNvPr>
          <p:cNvSpPr/>
          <p:nvPr/>
        </p:nvSpPr>
        <p:spPr>
          <a:xfrm>
            <a:off x="3724248" y="3561508"/>
            <a:ext cx="109377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C7D5FD9-147E-D147-9F2E-FE3E3B36C848}"/>
              </a:ext>
            </a:extLst>
          </p:cNvPr>
          <p:cNvSpPr/>
          <p:nvPr/>
        </p:nvSpPr>
        <p:spPr>
          <a:xfrm rot="1681215">
            <a:off x="3789795" y="4763962"/>
            <a:ext cx="82392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94D7A-7BBD-6549-A755-0DA47640EE2E}"/>
              </a:ext>
            </a:extLst>
          </p:cNvPr>
          <p:cNvSpPr txBox="1"/>
          <p:nvPr/>
        </p:nvSpPr>
        <p:spPr>
          <a:xfrm>
            <a:off x="463825" y="4343554"/>
            <a:ext cx="3270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...without changing the user’s visual perception of ads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08572-5890-BF4E-84DA-C1015EF2FE34}"/>
              </a:ext>
            </a:extLst>
          </p:cNvPr>
          <p:cNvSpPr/>
          <p:nvPr/>
        </p:nvSpPr>
        <p:spPr>
          <a:xfrm>
            <a:off x="5058501" y="3326779"/>
            <a:ext cx="4352199" cy="1821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9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4BBB-965F-044E-B1F2-7D5B22E0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40954B-8380-4D49-AAE3-F3E103E4A616}"/>
              </a:ext>
            </a:extLst>
          </p:cNvPr>
          <p:cNvGrpSpPr/>
          <p:nvPr/>
        </p:nvGrpSpPr>
        <p:grpSpPr>
          <a:xfrm>
            <a:off x="463826" y="1344625"/>
            <a:ext cx="11264348" cy="3116042"/>
            <a:chOff x="436116" y="1219200"/>
            <a:chExt cx="11264348" cy="31160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55FD8C-4232-C749-ADFA-8900D9567F61}"/>
                </a:ext>
              </a:extLst>
            </p:cNvPr>
            <p:cNvSpPr/>
            <p:nvPr/>
          </p:nvSpPr>
          <p:spPr>
            <a:xfrm>
              <a:off x="436116" y="1219200"/>
              <a:ext cx="11264348" cy="311604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C52BDB-6595-DA4D-8FFB-D6175019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066" y="1405160"/>
              <a:ext cx="10654844" cy="293008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0519113-030F-3A47-BE68-F0816CC702D2}"/>
              </a:ext>
            </a:extLst>
          </p:cNvPr>
          <p:cNvSpPr txBox="1"/>
          <p:nvPr/>
        </p:nvSpPr>
        <p:spPr>
          <a:xfrm>
            <a:off x="463826" y="6356350"/>
            <a:ext cx="957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AdVersarial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: Perceptual Ad Blocking meets Adversarial Machine Learning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ACM CCS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D01C9-E1F9-4446-99CE-7C13E12D9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904" y="4695916"/>
            <a:ext cx="5796191" cy="1398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2DE0C-5AC3-1E41-8FA3-F30D746A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325563"/>
          </a:xfrm>
        </p:spPr>
        <p:txBody>
          <a:bodyPr>
            <a:normAutofit/>
          </a:bodyPr>
          <a:lstStyle/>
          <a:p>
            <a:r>
              <a:rPr lang="en-US" dirty="0"/>
              <a:t>For now, the adversary wins!</a:t>
            </a:r>
          </a:p>
        </p:txBody>
      </p:sp>
    </p:spTree>
    <p:extLst>
      <p:ext uri="{BB962C8B-B14F-4D97-AF65-F5344CB8AC3E}">
        <p14:creationId xmlns:p14="http://schemas.microsoft.com/office/powerpoint/2010/main" val="395494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A6F3-D8D5-6143-B920-44D508E3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 can cause </a:t>
            </a:r>
            <a:r>
              <a:rPr lang="en-US" dirty="0">
                <a:solidFill>
                  <a:srgbClr val="7030A0"/>
                </a:solidFill>
              </a:rPr>
              <a:t>harm beyond model evasion</a:t>
            </a:r>
            <a:r>
              <a:rPr lang="en-US" dirty="0"/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34EAD-0C79-354B-912C-BE3C9250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24</a:t>
            </a:fld>
            <a:endParaRPr lang="en-US" sz="16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496FB4D-D20B-E146-A746-83CE4823EF8D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925" y="3069267"/>
            <a:ext cx="6109200" cy="3219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C062CD-2DAB-5E49-960A-8DF89650CE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3070800"/>
            <a:ext cx="6106014" cy="32206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217B66-0337-7642-A7DD-C1C6B0CD28F3}"/>
              </a:ext>
            </a:extLst>
          </p:cNvPr>
          <p:cNvGrpSpPr/>
          <p:nvPr/>
        </p:nvGrpSpPr>
        <p:grpSpPr>
          <a:xfrm>
            <a:off x="229933" y="4710306"/>
            <a:ext cx="4700718" cy="1569661"/>
            <a:chOff x="192024" y="6039957"/>
            <a:chExt cx="3167306" cy="710753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358203C5-37C2-4B47-AEB2-924FE99124FF}"/>
                </a:ext>
              </a:extLst>
            </p:cNvPr>
            <p:cNvSpPr/>
            <p:nvPr/>
          </p:nvSpPr>
          <p:spPr>
            <a:xfrm>
              <a:off x="1681506" y="6285890"/>
              <a:ext cx="1677824" cy="246063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8D4136-BC0E-594B-843B-3333D8F9DE1D}"/>
                </a:ext>
              </a:extLst>
            </p:cNvPr>
            <p:cNvSpPr txBox="1"/>
            <p:nvPr/>
          </p:nvSpPr>
          <p:spPr>
            <a:xfrm>
              <a:off x="192024" y="6039957"/>
              <a:ext cx="1543449" cy="710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Times New Roman" panose="02020603050405020304" pitchFamily="18" charset="0"/>
                </a:rPr>
                <a:t>Jerry uploads </a:t>
              </a:r>
              <a:br>
                <a:rPr lang="en-US" sz="2400" dirty="0">
                  <a:cs typeface="Times New Roman" panose="02020603050405020304" pitchFamily="18" charset="0"/>
                </a:rPr>
              </a:br>
              <a:r>
                <a:rPr lang="en-US" sz="2400" dirty="0">
                  <a:cs typeface="Times New Roman" panose="02020603050405020304" pitchFamily="18" charset="0"/>
                </a:rPr>
                <a:t>malicious content </a:t>
              </a:r>
              <a:br>
                <a:rPr lang="en-US" sz="2400" dirty="0">
                  <a:cs typeface="Times New Roman" panose="02020603050405020304" pitchFamily="18" charset="0"/>
                </a:rPr>
              </a:br>
              <a:r>
                <a:rPr lang="en-US" sz="2400" dirty="0">
                  <a:cs typeface="Times New Roman" panose="02020603050405020304" pitchFamily="18" charset="0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A18A0-734D-2B4E-850E-481C73C18B58}"/>
              </a:ext>
            </a:extLst>
          </p:cNvPr>
          <p:cNvGrpSpPr/>
          <p:nvPr/>
        </p:nvGrpSpPr>
        <p:grpSpPr>
          <a:xfrm>
            <a:off x="7027997" y="3743670"/>
            <a:ext cx="4860033" cy="1200329"/>
            <a:chOff x="5708114" y="4798459"/>
            <a:chExt cx="3274652" cy="543517"/>
          </a:xfrm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BC52A82-D95C-934A-AD3C-DAF4A9836A35}"/>
                </a:ext>
              </a:extLst>
            </p:cNvPr>
            <p:cNvSpPr/>
            <p:nvPr/>
          </p:nvSpPr>
          <p:spPr>
            <a:xfrm rot="10800000">
              <a:off x="5708114" y="4966621"/>
              <a:ext cx="1801907" cy="26661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C68C7A-AEA3-1E44-9A32-1962BCA2E4EA}"/>
                </a:ext>
              </a:extLst>
            </p:cNvPr>
            <p:cNvSpPr txBox="1"/>
            <p:nvPr/>
          </p:nvSpPr>
          <p:spPr>
            <a:xfrm>
              <a:off x="7439317" y="4798459"/>
              <a:ext cx="1543449" cy="543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cs typeface="Times New Roman" panose="02020603050405020304" pitchFamily="18" charset="0"/>
                </a:rPr>
                <a:t>… so that Tom’s post gets blocked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70600D0-972C-7746-ABAD-BAA9E3ECE069}"/>
              </a:ext>
            </a:extLst>
          </p:cNvPr>
          <p:cNvSpPr/>
          <p:nvPr/>
        </p:nvSpPr>
        <p:spPr>
          <a:xfrm>
            <a:off x="4930651" y="3407228"/>
            <a:ext cx="1932229" cy="1512983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>
                  <a:solidFill>
                    <a:srgbClr val="FF0000"/>
                  </a:solidFill>
                </a:ln>
              </a:rPr>
              <a:t>AD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2C7169-D18A-A747-B538-3CB1984CB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67" y="1977418"/>
            <a:ext cx="11518003" cy="4067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Adblock</a:t>
            </a:r>
            <a:r>
              <a:rPr lang="en-US" sz="3200" dirty="0"/>
              <a:t> Plus wants to run a ML model on </a:t>
            </a:r>
            <a:r>
              <a:rPr lang="en-US" sz="3200" i="1" dirty="0"/>
              <a:t>screenshots </a:t>
            </a:r>
            <a:r>
              <a:rPr lang="en-US" sz="3200" dirty="0"/>
              <a:t>of your entire </a:t>
            </a:r>
            <a:r>
              <a:rPr lang="en-US" sz="3200" dirty="0">
                <a:solidFill>
                  <a:srgbClr val="0070C0"/>
                </a:solidFill>
              </a:rPr>
              <a:t>Facebook</a:t>
            </a:r>
            <a:r>
              <a:rPr lang="en-US" sz="3200" dirty="0"/>
              <a:t> feed. </a:t>
            </a:r>
            <a:endParaRPr lang="en-US" sz="3200" b="1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1827F1-2381-DA4F-81D4-BDD90AC24F39}"/>
              </a:ext>
            </a:extLst>
          </p:cNvPr>
          <p:cNvPicPr>
            <a:picLocks/>
          </p:cNvPicPr>
          <p:nvPr/>
        </p:nvPicPr>
        <p:blipFill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81000" grainSize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656" y="5354883"/>
            <a:ext cx="1879200" cy="9350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39FB8F-F651-1542-B29B-1CBBB4DC3ECD}"/>
              </a:ext>
            </a:extLst>
          </p:cNvPr>
          <p:cNvSpPr txBox="1"/>
          <p:nvPr/>
        </p:nvSpPr>
        <p:spPr>
          <a:xfrm>
            <a:off x="463826" y="6356350"/>
            <a:ext cx="957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AdVersarial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: Perceptual Ad Blocking meets Adversarial Machine Learning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ACM CCS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0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Adversarial examples are a </a:t>
            </a:r>
            <a:r>
              <a:rPr lang="en-US" dirty="0">
                <a:solidFill>
                  <a:srgbClr val="7030A0"/>
                </a:solidFill>
              </a:rPr>
              <a:t>security threat.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example: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blocking undesired content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4BBB-965F-044E-B1F2-7D5B22E0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25</a:t>
            </a:fld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2A5A92-4BD2-094B-8F24-20F9957B0F47}"/>
              </a:ext>
            </a:extLst>
          </p:cNvPr>
          <p:cNvGrpSpPr>
            <a:grpSpLocks noChangeAspect="1"/>
          </p:cNvGrpSpPr>
          <p:nvPr/>
        </p:nvGrpSpPr>
        <p:grpSpPr>
          <a:xfrm>
            <a:off x="566774" y="2051968"/>
            <a:ext cx="4780884" cy="3480675"/>
            <a:chOff x="463825" y="2033434"/>
            <a:chExt cx="5937745" cy="43229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302393-B39E-E546-8CB8-22471F5C1ADA}"/>
                </a:ext>
              </a:extLst>
            </p:cNvPr>
            <p:cNvGrpSpPr/>
            <p:nvPr/>
          </p:nvGrpSpPr>
          <p:grpSpPr>
            <a:xfrm>
              <a:off x="463825" y="2033434"/>
              <a:ext cx="5937745" cy="4322916"/>
              <a:chOff x="4766400" y="2127600"/>
              <a:chExt cx="5937745" cy="432291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F2729E8-9108-DD47-B18F-2EA6A4385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400" y="2127600"/>
                <a:ext cx="5936400" cy="43229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DCFB8C-0B9D-EB4C-B33D-F62C328D0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774" y="2127632"/>
                <a:ext cx="5937371" cy="258464"/>
              </a:xfrm>
              <a:prstGeom prst="rect">
                <a:avLst/>
              </a:prstGeom>
            </p:spPr>
          </p:pic>
        </p:grpSp>
        <p:pic>
          <p:nvPicPr>
            <p:cNvPr id="17" name="Picture 2" descr="49 dead in New Zealand terror attack: latest - YouTube">
              <a:extLst>
                <a:ext uri="{FF2B5EF4-FFF2-40B4-BE49-F238E27FC236}">
                  <a16:creationId xmlns:a16="http://schemas.microsoft.com/office/drawing/2014/main" id="{7F43A692-3146-8645-8091-493D21681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311" y="3326666"/>
              <a:ext cx="4597428" cy="258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6EE7B-C3E7-2F48-8515-44037D9F5EF5}"/>
              </a:ext>
            </a:extLst>
          </p:cNvPr>
          <p:cNvGrpSpPr>
            <a:grpSpLocks noChangeAspect="1"/>
          </p:cNvGrpSpPr>
          <p:nvPr/>
        </p:nvGrpSpPr>
        <p:grpSpPr>
          <a:xfrm>
            <a:off x="6747361" y="2047843"/>
            <a:ext cx="4786550" cy="3484800"/>
            <a:chOff x="4766400" y="2127600"/>
            <a:chExt cx="5937745" cy="43229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C7FA4A-6A2B-AA4B-8D2B-730AD3033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6400" y="2127600"/>
              <a:ext cx="5936400" cy="4322916"/>
              <a:chOff x="4766774" y="1733583"/>
              <a:chExt cx="6477841" cy="471719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0FA2D2-8E73-F846-8B3F-9D06C8BB9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774" y="1733583"/>
                <a:ext cx="6477841" cy="47171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6" descr="How to Watch Blocked Youtube Videos in your Country in 2020?">
                <a:extLst>
                  <a:ext uri="{FF2B5EF4-FFF2-40B4-BE49-F238E27FC236}">
                    <a16:creationId xmlns:a16="http://schemas.microsoft.com/office/drawing/2014/main" id="{A0902AE8-581C-D04B-9B6E-11254556AB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694" y="3061494"/>
                <a:ext cx="5308012" cy="2943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4525B3-8A4D-2B41-B330-59A0CC34C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6774" y="2127632"/>
              <a:ext cx="5937371" cy="258464"/>
            </a:xfrm>
            <a:prstGeom prst="rect">
              <a:avLst/>
            </a:prstGeom>
          </p:spPr>
        </p:pic>
      </p:grpSp>
      <p:sp>
        <p:nvSpPr>
          <p:cNvPr id="8" name="Right Arrow 7">
            <a:extLst>
              <a:ext uri="{FF2B5EF4-FFF2-40B4-BE49-F238E27FC236}">
                <a16:creationId xmlns:a16="http://schemas.microsoft.com/office/drawing/2014/main" id="{37EEBA66-1137-7E45-99F0-DE9BB1F7D960}"/>
              </a:ext>
            </a:extLst>
          </p:cNvPr>
          <p:cNvSpPr/>
          <p:nvPr/>
        </p:nvSpPr>
        <p:spPr>
          <a:xfrm>
            <a:off x="5510797" y="3637431"/>
            <a:ext cx="1094509" cy="8174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408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B6AD-30FF-C54A-AC12-06E1F976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16139" cy="1325563"/>
          </a:xfrm>
        </p:spPr>
        <p:txBody>
          <a:bodyPr>
            <a:normAutofit/>
          </a:bodyPr>
          <a:lstStyle/>
          <a:p>
            <a:r>
              <a:rPr lang="en-US" dirty="0"/>
              <a:t>Adversarial examples are a </a:t>
            </a:r>
            <a:r>
              <a:rPr lang="en-US" dirty="0">
                <a:solidFill>
                  <a:srgbClr val="7030A0"/>
                </a:solidFill>
              </a:rPr>
              <a:t>security threat.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example: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blocking undesired content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34BBB-965F-044E-B1F2-7D5B22E0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26</a:t>
            </a:fld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2A5A92-4BD2-094B-8F24-20F9957B0F47}"/>
              </a:ext>
            </a:extLst>
          </p:cNvPr>
          <p:cNvGrpSpPr>
            <a:grpSpLocks noChangeAspect="1"/>
          </p:cNvGrpSpPr>
          <p:nvPr/>
        </p:nvGrpSpPr>
        <p:grpSpPr>
          <a:xfrm>
            <a:off x="566774" y="2051968"/>
            <a:ext cx="4780884" cy="3480675"/>
            <a:chOff x="463825" y="2033434"/>
            <a:chExt cx="5937745" cy="43229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302393-B39E-E546-8CB8-22471F5C1ADA}"/>
                </a:ext>
              </a:extLst>
            </p:cNvPr>
            <p:cNvGrpSpPr/>
            <p:nvPr/>
          </p:nvGrpSpPr>
          <p:grpSpPr>
            <a:xfrm>
              <a:off x="463825" y="2033434"/>
              <a:ext cx="5937745" cy="4322916"/>
              <a:chOff x="4766400" y="2127600"/>
              <a:chExt cx="5937745" cy="432291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F2729E8-9108-DD47-B18F-2EA6A4385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400" y="2127600"/>
                <a:ext cx="5936400" cy="43229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2DCFB8C-0B9D-EB4C-B33D-F62C328D0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774" y="2127632"/>
                <a:ext cx="5937371" cy="258464"/>
              </a:xfrm>
              <a:prstGeom prst="rect">
                <a:avLst/>
              </a:prstGeom>
            </p:spPr>
          </p:pic>
        </p:grpSp>
        <p:pic>
          <p:nvPicPr>
            <p:cNvPr id="17" name="Picture 2" descr="49 dead in New Zealand terror attack: latest - YouTube">
              <a:extLst>
                <a:ext uri="{FF2B5EF4-FFF2-40B4-BE49-F238E27FC236}">
                  <a16:creationId xmlns:a16="http://schemas.microsoft.com/office/drawing/2014/main" id="{7F43A692-3146-8645-8091-493D21681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311" y="3326666"/>
              <a:ext cx="4597428" cy="258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36EE7B-C3E7-2F48-8515-44037D9F5EF5}"/>
              </a:ext>
            </a:extLst>
          </p:cNvPr>
          <p:cNvGrpSpPr>
            <a:grpSpLocks noChangeAspect="1"/>
          </p:cNvGrpSpPr>
          <p:nvPr/>
        </p:nvGrpSpPr>
        <p:grpSpPr>
          <a:xfrm>
            <a:off x="6747361" y="2047843"/>
            <a:ext cx="4786550" cy="3484800"/>
            <a:chOff x="4766400" y="2127600"/>
            <a:chExt cx="5937745" cy="43229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C7FA4A-6A2B-AA4B-8D2B-730AD3033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66400" y="2127600"/>
              <a:ext cx="5936400" cy="4322916"/>
              <a:chOff x="4766774" y="1733583"/>
              <a:chExt cx="6477841" cy="471719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0FA2D2-8E73-F846-8B3F-9D06C8BB9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6774" y="1733583"/>
                <a:ext cx="6477841" cy="47171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6" descr="How to Watch Blocked Youtube Videos in your Country in 2020?">
                <a:extLst>
                  <a:ext uri="{FF2B5EF4-FFF2-40B4-BE49-F238E27FC236}">
                    <a16:creationId xmlns:a16="http://schemas.microsoft.com/office/drawing/2014/main" id="{A0902AE8-581C-D04B-9B6E-11254556AB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694" y="3061494"/>
                <a:ext cx="5308012" cy="2943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4525B3-8A4D-2B41-B330-59A0CC34C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6774" y="2127632"/>
              <a:ext cx="5937371" cy="258464"/>
            </a:xfrm>
            <a:prstGeom prst="rect">
              <a:avLst/>
            </a:prstGeom>
          </p:spPr>
        </p:pic>
      </p:grpSp>
      <p:sp>
        <p:nvSpPr>
          <p:cNvPr id="8" name="Right Arrow 7">
            <a:extLst>
              <a:ext uri="{FF2B5EF4-FFF2-40B4-BE49-F238E27FC236}">
                <a16:creationId xmlns:a16="http://schemas.microsoft.com/office/drawing/2014/main" id="{37EEBA66-1137-7E45-99F0-DE9BB1F7D960}"/>
              </a:ext>
            </a:extLst>
          </p:cNvPr>
          <p:cNvSpPr/>
          <p:nvPr/>
        </p:nvSpPr>
        <p:spPr>
          <a:xfrm>
            <a:off x="5510797" y="3637431"/>
            <a:ext cx="1094509" cy="8174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0DE70-530B-5742-B347-615C00848C64}"/>
              </a:ext>
            </a:extLst>
          </p:cNvPr>
          <p:cNvGrpSpPr/>
          <p:nvPr/>
        </p:nvGrpSpPr>
        <p:grpSpPr>
          <a:xfrm>
            <a:off x="2148444" y="3544513"/>
            <a:ext cx="7752237" cy="2651912"/>
            <a:chOff x="914295" y="1819081"/>
            <a:chExt cx="7752237" cy="26519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C4CB12-1175-DB4C-949C-07697E892AED}"/>
                </a:ext>
              </a:extLst>
            </p:cNvPr>
            <p:cNvSpPr/>
            <p:nvPr/>
          </p:nvSpPr>
          <p:spPr>
            <a:xfrm>
              <a:off x="914295" y="1819081"/>
              <a:ext cx="7752237" cy="2651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63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0EE72F-058C-B64A-A332-06C565164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492"/>
            <a:stretch/>
          </p:blipFill>
          <p:spPr>
            <a:xfrm>
              <a:off x="914295" y="1819573"/>
              <a:ext cx="7752237" cy="718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476FDD-BFAF-DD4F-BBF5-B9EEBEFDF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295" y="2549927"/>
              <a:ext cx="7752237" cy="192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55043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372901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27</a:t>
            </a:fld>
            <a:endParaRPr lang="en-US" sz="1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96EDD6-DB61-224D-99F3-7977499D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7" y="2008909"/>
            <a:ext cx="10273446" cy="4347441"/>
          </a:xfrm>
        </p:spPr>
        <p:txBody>
          <a:bodyPr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3600" b="1" dirty="0"/>
              <a:t>In our threat analysis.</a:t>
            </a:r>
          </a:p>
          <a:p>
            <a:pPr marL="0" indent="0">
              <a:buNone/>
            </a:pPr>
            <a:r>
              <a:rPr lang="en-US" sz="3200" dirty="0"/>
              <a:t>Identify </a:t>
            </a:r>
            <a:r>
              <a:rPr lang="en-US" sz="3200" b="1" i="1" dirty="0">
                <a:solidFill>
                  <a:srgbClr val="0070C0"/>
                </a:solidFill>
              </a:rPr>
              <a:t>deployed systems </a:t>
            </a:r>
            <a:r>
              <a:rPr lang="en-US" sz="3200" dirty="0"/>
              <a:t>where adversarial examples can cause </a:t>
            </a:r>
            <a:r>
              <a:rPr lang="en-US" sz="3200" b="1" i="1" dirty="0">
                <a:solidFill>
                  <a:srgbClr val="0070C0"/>
                </a:solidFill>
              </a:rPr>
              <a:t>harms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rgbClr val="0070C0"/>
                </a:solidFill>
              </a:rPr>
              <a:t>beyond misclassification</a:t>
            </a:r>
            <a:br>
              <a:rPr lang="en-US" sz="3000" b="1" i="1" dirty="0">
                <a:solidFill>
                  <a:srgbClr val="0070C0"/>
                </a:solidFill>
              </a:rPr>
            </a:br>
            <a:r>
              <a:rPr lang="en-US" sz="4800" b="1" i="1" dirty="0">
                <a:solidFill>
                  <a:srgbClr val="0070C0"/>
                </a:solidFill>
              </a:rPr>
              <a:t> </a:t>
            </a:r>
            <a:endParaRPr lang="en-US" sz="4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600" b="1" dirty="0"/>
              <a:t>In our defense evaluations.</a:t>
            </a:r>
          </a:p>
          <a:p>
            <a:pPr marL="0" indent="0">
              <a:buNone/>
            </a:pPr>
            <a:r>
              <a:rPr lang="en-US" sz="3200" dirty="0"/>
              <a:t>Evaluate robustness against </a:t>
            </a:r>
            <a:r>
              <a:rPr lang="en-US" sz="3200" b="1" i="1" dirty="0">
                <a:solidFill>
                  <a:srgbClr val="0070C0"/>
                </a:solidFill>
              </a:rPr>
              <a:t>adaptive adversaries</a:t>
            </a:r>
            <a:br>
              <a:rPr lang="en-US" sz="3000" i="1" dirty="0"/>
            </a:br>
            <a:endParaRPr lang="en-US" sz="3000" i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3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92764E0-1428-3E4D-B3E5-682BA990B372}"/>
              </a:ext>
            </a:extLst>
          </p:cNvPr>
          <p:cNvSpPr/>
          <p:nvPr/>
        </p:nvSpPr>
        <p:spPr>
          <a:xfrm>
            <a:off x="360218" y="4128663"/>
            <a:ext cx="10834255" cy="15517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84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A4B5-FAC0-6D46-A081-0ED7BB48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9428319" cy="1325563"/>
          </a:xfrm>
        </p:spPr>
        <p:txBody>
          <a:bodyPr/>
          <a:lstStyle/>
          <a:p>
            <a:r>
              <a:rPr lang="en-US" dirty="0"/>
              <a:t>We must treat adversarial examples as a </a:t>
            </a:r>
            <a:r>
              <a:rPr lang="en-US" dirty="0">
                <a:solidFill>
                  <a:srgbClr val="7030A0"/>
                </a:solidFill>
              </a:rPr>
              <a:t>computer security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9E1A-CB60-734C-907A-DA803A47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008909"/>
            <a:ext cx="11728174" cy="4042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In our defense evaluations.</a:t>
            </a:r>
          </a:p>
          <a:p>
            <a:pPr marL="0" indent="0">
              <a:buNone/>
            </a:pPr>
            <a:endParaRPr lang="en-US" sz="3000" b="1" i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/>
              <a:t>T</a:t>
            </a:r>
            <a:r>
              <a:rPr lang="en-US" sz="2800" dirty="0"/>
              <a:t>, </a:t>
            </a:r>
            <a:r>
              <a:rPr lang="en-US" sz="2800" dirty="0" err="1"/>
              <a:t>Carlini</a:t>
            </a:r>
            <a:r>
              <a:rPr lang="en-US" sz="2800" dirty="0"/>
              <a:t>, Brendel, </a:t>
            </a:r>
            <a:r>
              <a:rPr lang="en-US" sz="2800" dirty="0" err="1"/>
              <a:t>Madry</a:t>
            </a:r>
            <a:r>
              <a:rPr lang="en-US" sz="2800" dirty="0"/>
              <a:t> (</a:t>
            </a:r>
            <a:r>
              <a:rPr lang="en-US" sz="2800" dirty="0" err="1"/>
              <a:t>NeurIPS</a:t>
            </a:r>
            <a:r>
              <a:rPr lang="en-US" sz="2800" dirty="0"/>
              <a:t> 2020)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dirty="0"/>
              <a:t> empirical study of </a:t>
            </a:r>
            <a:r>
              <a:rPr lang="en-US" sz="2400" u="sng" dirty="0">
                <a:solidFill>
                  <a:schemeClr val="accent6"/>
                </a:solidFill>
              </a:rPr>
              <a:t>13</a:t>
            </a:r>
            <a:r>
              <a:rPr lang="en-US" sz="2400" dirty="0"/>
              <a:t> peer-reviewed defenses (from </a:t>
            </a:r>
            <a:r>
              <a:rPr lang="en-US" sz="2400" dirty="0" err="1"/>
              <a:t>NeurIPS</a:t>
            </a:r>
            <a:r>
              <a:rPr lang="en-US" sz="2400" dirty="0"/>
              <a:t>, ICML, ICLR)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dirty="0"/>
              <a:t> evaluations are </a:t>
            </a:r>
            <a:r>
              <a:rPr lang="en-US" sz="2400" i="1" dirty="0">
                <a:solidFill>
                  <a:schemeClr val="accent6"/>
                </a:solidFill>
              </a:rPr>
              <a:t>overly complex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  <a:r>
              <a:rPr lang="en-US" sz="2400" dirty="0"/>
              <a:t> </a:t>
            </a:r>
            <a:r>
              <a:rPr lang="en-US" sz="2400" i="1" dirty="0"/>
              <a:t>Simpler</a:t>
            </a:r>
            <a:r>
              <a:rPr lang="en-US" sz="2400" dirty="0"/>
              <a:t> attacks break each defense!</a:t>
            </a:r>
          </a:p>
          <a:p>
            <a:pPr lvl="1">
              <a:spcBef>
                <a:spcPts val="1000"/>
              </a:spcBef>
              <a:buFont typeface="Wingdings" pitchFamily="2" charset="2"/>
              <a:buChar char="Ø"/>
            </a:pPr>
            <a:r>
              <a:rPr lang="en-US" sz="2400" i="1" dirty="0"/>
              <a:t> </a:t>
            </a:r>
            <a:r>
              <a:rPr lang="en-US" sz="2400" i="1" dirty="0">
                <a:solidFill>
                  <a:srgbClr val="7030A0"/>
                </a:solidFill>
              </a:rPr>
              <a:t>new crypto-inspired attack: </a:t>
            </a:r>
            <a:r>
              <a:rPr lang="en-US" sz="2400" b="1" dirty="0">
                <a:solidFill>
                  <a:srgbClr val="7030A0"/>
                </a:solidFill>
              </a:rPr>
              <a:t>feature collisions</a:t>
            </a:r>
            <a:br>
              <a:rPr lang="en-US" sz="2400" i="1" dirty="0"/>
            </a:br>
            <a:endParaRPr lang="en-US" sz="2400" i="1" dirty="0">
              <a:solidFill>
                <a:srgbClr val="7030A0"/>
              </a:solidFill>
            </a:endParaRPr>
          </a:p>
          <a:p>
            <a:pPr marL="457200" lvl="1" indent="0">
              <a:buNone/>
            </a:pPr>
            <a:r>
              <a:rPr lang="en-US" sz="30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8E631-5EFE-3345-8484-3340C1C5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2098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7405-283E-C347-A09F-1D3C48F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formal model for evaluating robustness.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EB88-8524-7647-B1F9-F72502D1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29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9665707-CB52-5A44-AD4E-42CDE604E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826" y="1735931"/>
                <a:ext cx="11632380" cy="48832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Train a model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(∙) </m:t>
                    </m:r>
                  </m:oMath>
                </a14:m>
                <a:r>
                  <a:rPr lang="en-US" sz="2800" dirty="0"/>
                  <a:t>on a distribution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</m:oMath>
                </a14:m>
                <a:r>
                  <a:rPr lang="en-US" sz="2800" dirty="0"/>
                  <a:t> of labelled inputs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100" dirty="0"/>
              </a:p>
              <a:p>
                <a:r>
                  <a:rPr lang="en-US" sz="2800" dirty="0"/>
                  <a:t>The adversary </a:t>
                </a:r>
                <a:r>
                  <a:rPr lang="en-US" sz="2800" i="1" dirty="0"/>
                  <a:t>perturbs</a:t>
                </a:r>
                <a:r>
                  <a:rPr lang="en-US" sz="2800" dirty="0"/>
                  <a:t> </a:t>
                </a:r>
                <a:r>
                  <a:rPr lang="en-US" sz="2800" u="sng" dirty="0"/>
                  <a:t>test</a:t>
                </a:r>
                <a:r>
                  <a:rPr lang="en-US" sz="2800" dirty="0"/>
                  <a:t> inputs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sampled from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noise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800" i="1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800" b="1" dirty="0"/>
                  <a:t>Which perturbations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b="1" dirty="0"/>
                  <a:t>do we allow?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Ideal:</a:t>
                </a:r>
                <a:r>
                  <a:rPr lang="en-US" sz="2400" b="1" dirty="0"/>
                  <a:t> </a:t>
                </a:r>
                <a:r>
                  <a:rPr lang="en-US" sz="2400" dirty="0"/>
                  <a:t>any “semantically small” perturbation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9665707-CB52-5A44-AD4E-42CDE604E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735931"/>
                <a:ext cx="11632380" cy="4883233"/>
              </a:xfrm>
              <a:prstGeom prst="rect">
                <a:avLst/>
              </a:prstGeom>
              <a:blipFill>
                <a:blip r:embed="rId5"/>
                <a:stretch>
                  <a:fillRect l="-1091" t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Arrow 7">
            <a:extLst>
              <a:ext uri="{FF2B5EF4-FFF2-40B4-BE49-F238E27FC236}">
                <a16:creationId xmlns:a16="http://schemas.microsoft.com/office/drawing/2014/main" id="{7B1654E2-747F-9B43-B7C7-AB1C7732D4FB}"/>
              </a:ext>
            </a:extLst>
          </p:cNvPr>
          <p:cNvSpPr/>
          <p:nvPr/>
        </p:nvSpPr>
        <p:spPr>
          <a:xfrm rot="19897595">
            <a:off x="7127931" y="3561125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EB075-8790-624A-B17A-77ED1DA24ADA}"/>
              </a:ext>
            </a:extLst>
          </p:cNvPr>
          <p:cNvSpPr txBox="1"/>
          <p:nvPr/>
        </p:nvSpPr>
        <p:spPr>
          <a:xfrm>
            <a:off x="7753167" y="3335832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ambiguous, hard to formalize</a:t>
            </a:r>
          </a:p>
        </p:txBody>
      </p:sp>
    </p:spTree>
    <p:extLst>
      <p:ext uri="{BB962C8B-B14F-4D97-AF65-F5344CB8AC3E}">
        <p14:creationId xmlns:p14="http://schemas.microsoft.com/office/powerpoint/2010/main" val="258098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2677-DA8F-DD40-A2FB-2026FA4F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32623" cy="132556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Machine learning works </a:t>
            </a:r>
            <a:r>
              <a:rPr lang="en-US" sz="4900" b="1" dirty="0">
                <a:solidFill>
                  <a:srgbClr val="7030A0"/>
                </a:solidFill>
              </a:rPr>
              <a:t>most of the time!</a:t>
            </a:r>
            <a:br>
              <a:rPr lang="en-US" sz="4900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many applications tolerate occasional failures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32C10-2AF5-D74B-A0D0-18B35964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</a:t>
            </a:fld>
            <a:endParaRPr lang="en-US" sz="1600" dirty="0"/>
          </a:p>
        </p:txBody>
      </p:sp>
      <p:pic>
        <p:nvPicPr>
          <p:cNvPr id="9222" name="Picture 6" descr="artificial inability - Almost, Google Lens... Almost... - devRant">
            <a:extLst>
              <a:ext uri="{FF2B5EF4-FFF2-40B4-BE49-F238E27FC236}">
                <a16:creationId xmlns:a16="http://schemas.microsoft.com/office/drawing/2014/main" id="{C79BCD11-0C74-7C42-8F35-812ECA964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130" y="1861325"/>
            <a:ext cx="2649518" cy="4400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5ECC5E-8001-894B-A28E-2DD16F1C2BAE}"/>
              </a:ext>
            </a:extLst>
          </p:cNvPr>
          <p:cNvGrpSpPr/>
          <p:nvPr/>
        </p:nvGrpSpPr>
        <p:grpSpPr>
          <a:xfrm>
            <a:off x="4623447" y="4230748"/>
            <a:ext cx="7292103" cy="2030973"/>
            <a:chOff x="4623447" y="4230748"/>
            <a:chExt cx="7292103" cy="20309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2EB176-70DE-9D4C-99FA-7C9B34AD69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23447" y="4325932"/>
              <a:ext cx="6616429" cy="1935789"/>
              <a:chOff x="5587497" y="4556312"/>
              <a:chExt cx="6074957" cy="17773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F036F1C-0A53-2C41-97E5-CBF1F43046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7497" y="4556312"/>
                <a:ext cx="6074957" cy="17773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55E9930-C51B-5045-BA94-E6AFF8F0AF62}"/>
                  </a:ext>
                </a:extLst>
              </p:cNvPr>
              <p:cNvSpPr/>
              <p:nvPr/>
            </p:nvSpPr>
            <p:spPr>
              <a:xfrm>
                <a:off x="9297156" y="5260634"/>
                <a:ext cx="1844123" cy="311611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A8D804-1CF9-1144-902A-D27F0F9D0CB4}"/>
                  </a:ext>
                </a:extLst>
              </p:cNvPr>
              <p:cNvSpPr/>
              <p:nvPr/>
            </p:nvSpPr>
            <p:spPr>
              <a:xfrm>
                <a:off x="8780357" y="5572244"/>
                <a:ext cx="2360923" cy="311611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127E0518-4533-AA42-B4C4-2CB7DF1FB3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2248" y="4881648"/>
              <a:ext cx="189764" cy="65340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AA5DEFB-5F05-054F-BA32-CF5CBBAF4E64}"/>
                </a:ext>
              </a:extLst>
            </p:cNvPr>
            <p:cNvSpPr/>
            <p:nvPr/>
          </p:nvSpPr>
          <p:spPr>
            <a:xfrm>
              <a:off x="8554706" y="4230748"/>
              <a:ext cx="3360844" cy="65340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solidFill>
                    <a:schemeClr val="tx1"/>
                  </a:solidFill>
                </a:rPr>
                <a:t>from the Bible </a:t>
              </a:r>
              <a:r>
                <a:rPr lang="en-US" sz="2000" dirty="0">
                  <a:solidFill>
                    <a:schemeClr val="tx1"/>
                  </a:solidFill>
                </a:rPr>
                <a:t>(1 Kings 7:2)</a:t>
              </a: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05CCA1A-2283-D941-8D12-D3F48F95A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706" y="1830560"/>
            <a:ext cx="4081771" cy="228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826" y="1735931"/>
                <a:ext cx="11632380" cy="48832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Train a model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(∙) </m:t>
                    </m:r>
                  </m:oMath>
                </a14:m>
                <a:r>
                  <a:rPr lang="en-US" sz="2800" dirty="0"/>
                  <a:t>on a distribution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</m:oMath>
                </a14:m>
                <a:r>
                  <a:rPr lang="en-US" sz="2800" dirty="0"/>
                  <a:t> of labelled inputs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100" dirty="0"/>
              </a:p>
              <a:p>
                <a:r>
                  <a:rPr lang="en-US" sz="2800" dirty="0"/>
                  <a:t>The adversary </a:t>
                </a:r>
                <a:r>
                  <a:rPr lang="en-US" sz="2800" i="1" dirty="0"/>
                  <a:t>perturbs</a:t>
                </a:r>
                <a:r>
                  <a:rPr lang="en-US" sz="2800" dirty="0"/>
                  <a:t> </a:t>
                </a:r>
                <a:r>
                  <a:rPr lang="en-US" sz="2800" u="sng" dirty="0"/>
                  <a:t>test</a:t>
                </a:r>
                <a:r>
                  <a:rPr lang="en-US" sz="2800" dirty="0"/>
                  <a:t> inputs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sampled from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noise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800" i="1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800" b="1" dirty="0"/>
                  <a:t>Which perturbations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b="1" dirty="0"/>
                  <a:t>do we allow?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Ideal:</a:t>
                </a:r>
                <a:r>
                  <a:rPr lang="en-US" sz="2400" b="1" dirty="0"/>
                  <a:t> </a:t>
                </a:r>
                <a:r>
                  <a:rPr lang="en-US" sz="2400" dirty="0"/>
                  <a:t>any “semantically small” perturbation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Relaxation: perturbations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from a </a:t>
                </a:r>
                <a:r>
                  <a:rPr lang="en-US" sz="2400" b="1" i="1" dirty="0"/>
                  <a:t>fixed</a:t>
                </a:r>
                <a:r>
                  <a:rPr lang="en-US" sz="2400" dirty="0"/>
                  <a:t> set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  <a:p>
                <a:pPr lvl="1">
                  <a:buFontTx/>
                  <a:buChar char="-"/>
                </a:pPr>
                <a:endParaRPr lang="en-US" sz="2000" i="1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735931"/>
                <a:ext cx="11632380" cy="4883233"/>
              </a:xfrm>
              <a:prstGeom prst="rect">
                <a:avLst/>
              </a:prstGeom>
              <a:blipFill>
                <a:blip r:embed="rId5"/>
                <a:stretch>
                  <a:fillRect l="-1091" t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2AA7405-283E-C347-A09F-1D3C48F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formal model for evaluating robustness.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EB88-8524-7647-B1F9-F72502D1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30</a:t>
            </a:fld>
            <a:endParaRPr lang="en-US" sz="1600" dirty="0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570A6401-E6DC-4D4A-8F25-C9C3B1488701}"/>
              </a:ext>
            </a:extLst>
          </p:cNvPr>
          <p:cNvSpPr/>
          <p:nvPr/>
        </p:nvSpPr>
        <p:spPr>
          <a:xfrm rot="2166009">
            <a:off x="7126615" y="4670717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A5F3B-7474-BF4D-86F5-32A17F68B0FF}"/>
              </a:ext>
            </a:extLst>
          </p:cNvPr>
          <p:cNvSpPr txBox="1"/>
          <p:nvPr/>
        </p:nvSpPr>
        <p:spPr>
          <a:xfrm>
            <a:off x="7733939" y="4891237"/>
            <a:ext cx="399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necessary but not sufficient 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F7EABACC-CB16-4E46-B573-07657545C1D0}"/>
              </a:ext>
            </a:extLst>
          </p:cNvPr>
          <p:cNvSpPr/>
          <p:nvPr/>
        </p:nvSpPr>
        <p:spPr>
          <a:xfrm rot="19897595">
            <a:off x="7127931" y="3561125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A0E66-328A-B848-A9AA-679249136ECE}"/>
              </a:ext>
            </a:extLst>
          </p:cNvPr>
          <p:cNvSpPr txBox="1"/>
          <p:nvPr/>
        </p:nvSpPr>
        <p:spPr>
          <a:xfrm>
            <a:off x="7753167" y="3335832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ambiguous, hard to formalize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/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Example: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blipFill>
                <a:blip r:embed="rId6"/>
                <a:stretch>
                  <a:fillRect b="-10638"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201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826" y="1735931"/>
                <a:ext cx="11632380" cy="4711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Train a model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(∙)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on a distribution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</m:oMath>
                </a14:m>
                <a:r>
                  <a:rPr lang="en-US" sz="2800" dirty="0"/>
                  <a:t> of labelled inputs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100" dirty="0"/>
              </a:p>
              <a:p>
                <a:r>
                  <a:rPr lang="en-US" sz="2800" dirty="0"/>
                  <a:t>The adversary </a:t>
                </a:r>
                <a:r>
                  <a:rPr lang="en-US" sz="2800" i="1" dirty="0"/>
                  <a:t>perturbs</a:t>
                </a:r>
                <a:r>
                  <a:rPr lang="en-US" sz="2800" dirty="0"/>
                  <a:t> </a:t>
                </a:r>
                <a:r>
                  <a:rPr lang="en-US" sz="2800" u="sng" dirty="0"/>
                  <a:t>test</a:t>
                </a:r>
                <a:r>
                  <a:rPr lang="en-US" sz="2800" dirty="0"/>
                  <a:t> inputs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sampled from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noise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800" i="1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800" b="1" dirty="0"/>
                  <a:t>Which perturbations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b="1" dirty="0"/>
                  <a:t>do we allow?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Ideal:</a:t>
                </a:r>
                <a:r>
                  <a:rPr lang="en-US" sz="2400" b="1" dirty="0"/>
                  <a:t> </a:t>
                </a:r>
                <a:r>
                  <a:rPr lang="en-US" sz="2400" dirty="0"/>
                  <a:t>any “semantically small” perturbation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Relaxation: perturbations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from a </a:t>
                </a:r>
                <a:r>
                  <a:rPr lang="en-US" sz="2400" b="1" i="1" dirty="0"/>
                  <a:t>fixed</a:t>
                </a:r>
                <a:r>
                  <a:rPr lang="en-US" sz="2400" dirty="0"/>
                  <a:t> set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  <a:p>
                <a:pPr lvl="1">
                  <a:buFontTx/>
                  <a:buChar char="-"/>
                </a:pPr>
                <a:endParaRPr lang="en-US" sz="2000" i="1" dirty="0"/>
              </a:p>
              <a:p>
                <a:pPr marL="0" indent="0">
                  <a:buNone/>
                </a:pPr>
                <a:r>
                  <a:rPr lang="en-US" sz="2800" b="1" dirty="0"/>
                  <a:t>Ultimate goal: 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discover defensive techniques that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generalize</a:t>
                </a:r>
                <a:r>
                  <a:rPr lang="en-US" sz="2400" dirty="0"/>
                  <a:t> across perturbation sets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learn </a:t>
                </a:r>
                <a:r>
                  <a:rPr lang="en-US" sz="2400" i="1" dirty="0">
                    <a:solidFill>
                      <a:srgbClr val="7030A0"/>
                    </a:solidFill>
                  </a:rPr>
                  <a:t>something new</a:t>
                </a:r>
                <a:r>
                  <a:rPr lang="en-US" sz="2400" i="1" dirty="0"/>
                  <a:t> </a:t>
                </a:r>
                <a:r>
                  <a:rPr lang="en-US" sz="2400" dirty="0"/>
                  <a:t>about ML </a:t>
                </a: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735931"/>
                <a:ext cx="11632380" cy="4711701"/>
              </a:xfrm>
              <a:prstGeom prst="rect">
                <a:avLst/>
              </a:prstGeom>
              <a:blipFill>
                <a:blip r:embed="rId3"/>
                <a:stretch>
                  <a:fillRect l="-1091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2AA7405-283E-C347-A09F-1D3C48F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formal model for evaluating robustness.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EB88-8524-7647-B1F9-F72502D1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31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/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Example: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blipFill>
                <a:blip r:embed="rId6"/>
                <a:stretch>
                  <a:fillRect b="-10638"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06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826" y="1735931"/>
                <a:ext cx="11632380" cy="31408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/>
                  <a:t>Train a model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(∙)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on a distribution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</m:oMath>
                </a14:m>
                <a:r>
                  <a:rPr lang="en-US" sz="2800" dirty="0"/>
                  <a:t> of labelled inputs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i="1" dirty="0">
                  <a:solidFill>
                    <a:srgbClr val="FF0000"/>
                  </a:solidFill>
                </a:endParaRPr>
              </a:p>
              <a:p>
                <a:pPr marL="742950" indent="-742950">
                  <a:buFont typeface="+mj-lt"/>
                  <a:buAutoNum type="arabicPeriod"/>
                </a:pPr>
                <a:endParaRPr lang="en-US" sz="100" dirty="0"/>
              </a:p>
              <a:p>
                <a:r>
                  <a:rPr lang="en-US" sz="2800" dirty="0"/>
                  <a:t>The adversary </a:t>
                </a:r>
                <a:r>
                  <a:rPr lang="en-US" sz="2800" i="1" dirty="0"/>
                  <a:t>perturbs</a:t>
                </a:r>
                <a:r>
                  <a:rPr lang="en-US" sz="2800" dirty="0"/>
                  <a:t> </a:t>
                </a:r>
                <a:r>
                  <a:rPr lang="en-US" sz="2800" u="sng" dirty="0"/>
                  <a:t>test</a:t>
                </a:r>
                <a:r>
                  <a:rPr lang="en-US" sz="2800" dirty="0"/>
                  <a:t> inputs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 sampled from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𝔇</m:t>
                    </m:r>
                    <m:r>
                      <a:rPr lang="en-US" sz="2800" i="1" dirty="0">
                        <a:solidFill>
                          <a:srgbClr val="89301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noise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800" i="1" dirty="0"/>
              </a:p>
              <a:p>
                <a:endParaRPr lang="en-US" sz="2000" dirty="0"/>
              </a:p>
              <a:p>
                <a:pPr marL="0" indent="0">
                  <a:buNone/>
                </a:pPr>
                <a:r>
                  <a:rPr lang="en-US" sz="2800" b="1" dirty="0"/>
                  <a:t>Which perturbations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b="1" dirty="0"/>
                  <a:t>do we allow?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Ideal:</a:t>
                </a:r>
                <a:r>
                  <a:rPr lang="en-US" sz="2400" b="1" dirty="0"/>
                  <a:t> </a:t>
                </a:r>
                <a:r>
                  <a:rPr lang="en-US" sz="2400" dirty="0"/>
                  <a:t>any “semantically small” perturbation</a:t>
                </a:r>
              </a:p>
              <a:p>
                <a:pPr lvl="1">
                  <a:buFontTx/>
                  <a:buChar char="-"/>
                </a:pPr>
                <a:r>
                  <a:rPr lang="en-US" sz="2400" dirty="0"/>
                  <a:t>Relaxation: perturbations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from a </a:t>
                </a:r>
                <a:r>
                  <a:rPr lang="en-US" sz="2400" b="1" i="1" dirty="0"/>
                  <a:t>fixed</a:t>
                </a:r>
                <a:r>
                  <a:rPr lang="en-US" sz="2400" dirty="0"/>
                  <a:t> set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  <a:p>
                <a:pPr lvl="1">
                  <a:buFontTx/>
                  <a:buChar char="-"/>
                </a:pPr>
                <a:endParaRPr lang="en-US" sz="2000" i="1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E4CC6CB-6EDA-9742-B586-011988C0F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735931"/>
                <a:ext cx="11632380" cy="3140869"/>
              </a:xfrm>
              <a:prstGeom prst="rect">
                <a:avLst/>
              </a:prstGeom>
              <a:blipFill>
                <a:blip r:embed="rId5"/>
                <a:stretch>
                  <a:fillRect l="-1091"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2AA7405-283E-C347-A09F-1D3C48F3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formal model for evaluating robustness.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7EB88-8524-7647-B1F9-F72502D1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32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/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Example: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B4DD9CC-E2AE-F243-80EF-76BBC14CF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579" y="4025087"/>
                <a:ext cx="4018595" cy="548268"/>
              </a:xfrm>
              <a:prstGeom prst="roundRect">
                <a:avLst/>
              </a:prstGeom>
              <a:blipFill>
                <a:blip r:embed="rId6"/>
                <a:stretch>
                  <a:fillRect b="-10638"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AC8A174-6429-2D4B-B6E5-1E383F326044}"/>
                  </a:ext>
                </a:extLst>
              </p:cNvPr>
              <p:cNvSpPr/>
              <p:nvPr/>
            </p:nvSpPr>
            <p:spPr>
              <a:xfrm>
                <a:off x="674373" y="4876800"/>
                <a:ext cx="9333228" cy="154466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evaluating robustness is an </a:t>
                </a:r>
                <a:r>
                  <a:rPr lang="en-US" sz="2800" b="1" i="1" dirty="0"/>
                  <a:t>optimization problem</a:t>
                </a:r>
              </a:p>
              <a:p>
                <a:pPr algn="ctr"/>
                <a:endParaRPr lang="en-US" sz="1000" b="1" dirty="0"/>
              </a:p>
              <a:p>
                <a:pPr algn="ctr"/>
                <a:r>
                  <a:rPr lang="fr-CH" sz="2800" dirty="0"/>
                  <a:t>for an input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fr-CH" sz="2800" dirty="0"/>
                  <a:t>, </a:t>
                </a:r>
                <a:r>
                  <a:rPr lang="fr-CH" sz="2800" dirty="0" err="1"/>
                  <a:t>find</a:t>
                </a:r>
                <a:r>
                  <a:rPr lang="fr-CH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fr-CH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CH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that minimizes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fr-CH" sz="2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H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CH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sz="2800" i="1" baseline="-25000" dirty="0">
                    <a:solidFill>
                      <a:srgbClr val="00B050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AC8A174-6429-2D4B-B6E5-1E383F3260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3" y="4876800"/>
                <a:ext cx="9333228" cy="154466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F9ABF933-2EF5-A94B-9CC3-27FEFE473995}"/>
                  </a:ext>
                </a:extLst>
              </p:cNvPr>
              <p:cNvSpPr/>
              <p:nvPr/>
            </p:nvSpPr>
            <p:spPr>
              <a:xfrm>
                <a:off x="9881729" y="4788140"/>
                <a:ext cx="1846445" cy="1188886"/>
              </a:xfrm>
              <a:prstGeom prst="wedgeRectCallout">
                <a:avLst>
                  <a:gd name="adj1" fmla="val -61636"/>
                  <a:gd name="adj2" fmla="val 44541"/>
                </a:avLst>
              </a:prstGeom>
              <a:solidFill>
                <a:srgbClr val="FFE89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model’s confidence in class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F9ABF933-2EF5-A94B-9CC3-27FEFE473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1729" y="4788140"/>
                <a:ext cx="1846445" cy="1188886"/>
              </a:xfrm>
              <a:prstGeom prst="wedgeRectCallout">
                <a:avLst>
                  <a:gd name="adj1" fmla="val -61636"/>
                  <a:gd name="adj2" fmla="val 44541"/>
                </a:avLst>
              </a:prstGeom>
              <a:blipFill>
                <a:blip r:embed="rId8"/>
                <a:stretch>
                  <a:fillRect t="-4211" r="-3614" b="-115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57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3FA5-8AD4-854A-9088-8522AEA6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examples can be found with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gradient descent.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8FF6F-1F5F-084A-952F-B7DC60C3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33</a:t>
            </a:fld>
            <a:endParaRPr lang="en-US" sz="1600" dirty="0"/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1ECFC5F4-FA33-214A-940E-6478028B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0293" y="1846668"/>
            <a:ext cx="5634681" cy="48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C98C23-50CF-0749-B7EA-AE3A47CA7505}"/>
              </a:ext>
            </a:extLst>
          </p:cNvPr>
          <p:cNvCxnSpPr>
            <a:cxnSpLocks/>
          </p:cNvCxnSpPr>
          <p:nvPr/>
        </p:nvCxnSpPr>
        <p:spPr>
          <a:xfrm>
            <a:off x="6223000" y="3047441"/>
            <a:ext cx="227032" cy="495862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6F9AFC-5AD8-414A-A473-13E944242D6C}"/>
              </a:ext>
            </a:extLst>
          </p:cNvPr>
          <p:cNvCxnSpPr>
            <a:cxnSpLocks/>
          </p:cNvCxnSpPr>
          <p:nvPr/>
        </p:nvCxnSpPr>
        <p:spPr>
          <a:xfrm>
            <a:off x="6438508" y="3543303"/>
            <a:ext cx="44450" cy="519825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03EBF6-3AA6-4042-B706-9F16C98A9F32}"/>
              </a:ext>
            </a:extLst>
          </p:cNvPr>
          <p:cNvCxnSpPr>
            <a:cxnSpLocks/>
          </p:cNvCxnSpPr>
          <p:nvPr/>
        </p:nvCxnSpPr>
        <p:spPr>
          <a:xfrm flipH="1">
            <a:off x="6450771" y="4075077"/>
            <a:ext cx="37316" cy="532746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0706D0-823D-A144-8EFC-2AF06EF5D40C}"/>
              </a:ext>
            </a:extLst>
          </p:cNvPr>
          <p:cNvCxnSpPr>
            <a:cxnSpLocks/>
          </p:cNvCxnSpPr>
          <p:nvPr/>
        </p:nvCxnSpPr>
        <p:spPr>
          <a:xfrm flipH="1">
            <a:off x="6336516" y="4607823"/>
            <a:ext cx="115200" cy="408851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Up Arrow 4">
            <a:extLst>
              <a:ext uri="{FF2B5EF4-FFF2-40B4-BE49-F238E27FC236}">
                <a16:creationId xmlns:a16="http://schemas.microsoft.com/office/drawing/2014/main" id="{849F52AB-7B79-874A-A56A-647B6D624001}"/>
              </a:ext>
            </a:extLst>
          </p:cNvPr>
          <p:cNvSpPr/>
          <p:nvPr/>
        </p:nvSpPr>
        <p:spPr>
          <a:xfrm>
            <a:off x="2731246" y="2257486"/>
            <a:ext cx="484632" cy="311422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868E9-88C6-584E-9542-6DD4904CFBF0}"/>
              </a:ext>
            </a:extLst>
          </p:cNvPr>
          <p:cNvSpPr txBox="1"/>
          <p:nvPr/>
        </p:nvSpPr>
        <p:spPr>
          <a:xfrm>
            <a:off x="91845" y="2453475"/>
            <a:ext cx="2674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confidence in the “Cat” class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06B9B-31D0-A641-8E71-80616B1222E9}"/>
              </a:ext>
            </a:extLst>
          </p:cNvPr>
          <p:cNvSpPr/>
          <p:nvPr/>
        </p:nvSpPr>
        <p:spPr>
          <a:xfrm>
            <a:off x="632804" y="5607453"/>
            <a:ext cx="216000" cy="216000"/>
          </a:xfrm>
          <a:prstGeom prst="rect">
            <a:avLst/>
          </a:prstGeom>
          <a:solidFill>
            <a:srgbClr val="9E9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B684D-4F9A-B94F-BE4E-4E2A10F51620}"/>
              </a:ext>
            </a:extLst>
          </p:cNvPr>
          <p:cNvSpPr/>
          <p:nvPr/>
        </p:nvSpPr>
        <p:spPr>
          <a:xfrm>
            <a:off x="632804" y="5994353"/>
            <a:ext cx="216000" cy="216000"/>
          </a:xfrm>
          <a:prstGeom prst="rect">
            <a:avLst/>
          </a:prstGeom>
          <a:solidFill>
            <a:srgbClr val="FFE8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05F4B-4A8C-7648-910D-55E6A0F7B75E}"/>
              </a:ext>
            </a:extLst>
          </p:cNvPr>
          <p:cNvSpPr/>
          <p:nvPr/>
        </p:nvSpPr>
        <p:spPr>
          <a:xfrm>
            <a:off x="632804" y="6378433"/>
            <a:ext cx="216000" cy="216000"/>
          </a:xfrm>
          <a:prstGeom prst="rect">
            <a:avLst/>
          </a:prstGeom>
          <a:solidFill>
            <a:srgbClr val="B1D1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7F6C30-D075-144A-9811-6ECAA57ED437}"/>
              </a:ext>
            </a:extLst>
          </p:cNvPr>
          <p:cNvSpPr txBox="1"/>
          <p:nvPr/>
        </p:nvSpPr>
        <p:spPr>
          <a:xfrm>
            <a:off x="848804" y="5516999"/>
            <a:ext cx="14959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Cat</a:t>
            </a:r>
          </a:p>
          <a:p>
            <a:pPr>
              <a:spcAft>
                <a:spcPts val="600"/>
              </a:spcAft>
            </a:pPr>
            <a:r>
              <a:rPr lang="en-US" sz="2000" i="1" dirty="0"/>
              <a:t>Lynx</a:t>
            </a:r>
          </a:p>
          <a:p>
            <a:pPr>
              <a:spcAft>
                <a:spcPts val="600"/>
              </a:spcAft>
            </a:pPr>
            <a:r>
              <a:rPr lang="en-US" sz="2000" i="1" dirty="0"/>
              <a:t>Guacamole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DEB19-1519-D945-8363-C2496F5061B0}"/>
              </a:ext>
            </a:extLst>
          </p:cNvPr>
          <p:cNvSpPr txBox="1"/>
          <p:nvPr/>
        </p:nvSpPr>
        <p:spPr>
          <a:xfrm>
            <a:off x="10012339" y="2279444"/>
            <a:ext cx="101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Lynx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436B536-FECC-8246-A5AB-202198BEC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72341" y="1826164"/>
            <a:ext cx="1439998" cy="14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97CE2E-FFD8-1C4D-B123-0982D080E79C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8335384" y="3259137"/>
            <a:ext cx="956956" cy="150498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EC5834B-BB21-9B47-8BF7-2DF757E2A5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914" y="4394897"/>
            <a:ext cx="1440000" cy="14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0EFCCD-6E57-EE48-B0CA-2E3F6212CB5E}"/>
              </a:ext>
            </a:extLst>
          </p:cNvPr>
          <p:cNvSpPr txBox="1"/>
          <p:nvPr/>
        </p:nvSpPr>
        <p:spPr>
          <a:xfrm>
            <a:off x="9119389" y="5736674"/>
            <a:ext cx="212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Guacamole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1FC08E-CEB7-564F-8D1A-FFD7C841E8BA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434527" y="5114897"/>
            <a:ext cx="2927387" cy="0"/>
          </a:xfrm>
          <a:prstGeom prst="line">
            <a:avLst/>
          </a:prstGeom>
          <a:ln w="571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0D3D66D-73A4-7343-90FD-67D3519818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644" y="2198928"/>
            <a:ext cx="994711" cy="99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3FA5-8AD4-854A-9088-8522AEA6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 can be found with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gradient descent.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8FF6F-1F5F-084A-952F-B7DC60C3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34</a:t>
            </a:fld>
            <a:endParaRPr lang="en-US" sz="1600" dirty="0"/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1ECFC5F4-FA33-214A-940E-6478028B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0293" y="1846668"/>
            <a:ext cx="5634681" cy="48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C98C23-50CF-0749-B7EA-AE3A47CA7505}"/>
              </a:ext>
            </a:extLst>
          </p:cNvPr>
          <p:cNvCxnSpPr>
            <a:cxnSpLocks/>
          </p:cNvCxnSpPr>
          <p:nvPr/>
        </p:nvCxnSpPr>
        <p:spPr>
          <a:xfrm>
            <a:off x="6223000" y="3047441"/>
            <a:ext cx="227032" cy="495862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6F9AFC-5AD8-414A-A473-13E944242D6C}"/>
              </a:ext>
            </a:extLst>
          </p:cNvPr>
          <p:cNvCxnSpPr>
            <a:cxnSpLocks/>
          </p:cNvCxnSpPr>
          <p:nvPr/>
        </p:nvCxnSpPr>
        <p:spPr>
          <a:xfrm>
            <a:off x="6438508" y="3543303"/>
            <a:ext cx="44450" cy="519825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03EBF6-3AA6-4042-B706-9F16C98A9F32}"/>
              </a:ext>
            </a:extLst>
          </p:cNvPr>
          <p:cNvCxnSpPr>
            <a:cxnSpLocks/>
          </p:cNvCxnSpPr>
          <p:nvPr/>
        </p:nvCxnSpPr>
        <p:spPr>
          <a:xfrm flipH="1">
            <a:off x="6450771" y="4075077"/>
            <a:ext cx="37316" cy="532746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0706D0-823D-A144-8EFC-2AF06EF5D40C}"/>
              </a:ext>
            </a:extLst>
          </p:cNvPr>
          <p:cNvCxnSpPr>
            <a:cxnSpLocks/>
          </p:cNvCxnSpPr>
          <p:nvPr/>
        </p:nvCxnSpPr>
        <p:spPr>
          <a:xfrm flipH="1">
            <a:off x="6336516" y="4607823"/>
            <a:ext cx="115200" cy="408851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Up Arrow 4">
            <a:extLst>
              <a:ext uri="{FF2B5EF4-FFF2-40B4-BE49-F238E27FC236}">
                <a16:creationId xmlns:a16="http://schemas.microsoft.com/office/drawing/2014/main" id="{849F52AB-7B79-874A-A56A-647B6D624001}"/>
              </a:ext>
            </a:extLst>
          </p:cNvPr>
          <p:cNvSpPr/>
          <p:nvPr/>
        </p:nvSpPr>
        <p:spPr>
          <a:xfrm>
            <a:off x="2731246" y="2257486"/>
            <a:ext cx="484632" cy="311422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868E9-88C6-584E-9542-6DD4904CFBF0}"/>
              </a:ext>
            </a:extLst>
          </p:cNvPr>
          <p:cNvSpPr txBox="1"/>
          <p:nvPr/>
        </p:nvSpPr>
        <p:spPr>
          <a:xfrm>
            <a:off x="91845" y="2453475"/>
            <a:ext cx="2674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confidence in the “Cat” class</a:t>
            </a:r>
          </a:p>
        </p:txBody>
      </p:sp>
      <p:pic>
        <p:nvPicPr>
          <p:cNvPr id="6146" name="Picture 2" descr="Gut outdoes Vonn for World Cup Super G win in Zauchensee">
            <a:extLst>
              <a:ext uri="{FF2B5EF4-FFF2-40B4-BE49-F238E27FC236}">
                <a16:creationId xmlns:a16="http://schemas.microsoft.com/office/drawing/2014/main" id="{A5EC12DB-9DE5-C641-91F3-8FC399E9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932" y="2109338"/>
            <a:ext cx="3442595" cy="2639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047A67-A29B-8D4C-AA13-21A9A38219A6}"/>
              </a:ext>
            </a:extLst>
          </p:cNvPr>
          <p:cNvSpPr/>
          <p:nvPr/>
        </p:nvSpPr>
        <p:spPr>
          <a:xfrm>
            <a:off x="632804" y="5607453"/>
            <a:ext cx="216000" cy="216000"/>
          </a:xfrm>
          <a:prstGeom prst="rect">
            <a:avLst/>
          </a:prstGeom>
          <a:solidFill>
            <a:srgbClr val="9E9E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B1C924-D55E-CF46-AC98-FD173D10A0B4}"/>
              </a:ext>
            </a:extLst>
          </p:cNvPr>
          <p:cNvSpPr/>
          <p:nvPr/>
        </p:nvSpPr>
        <p:spPr>
          <a:xfrm>
            <a:off x="632804" y="5994353"/>
            <a:ext cx="216000" cy="216000"/>
          </a:xfrm>
          <a:prstGeom prst="rect">
            <a:avLst/>
          </a:prstGeom>
          <a:solidFill>
            <a:srgbClr val="FFE8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7B4A9-912F-C147-B581-EF57E50CFA5C}"/>
              </a:ext>
            </a:extLst>
          </p:cNvPr>
          <p:cNvSpPr/>
          <p:nvPr/>
        </p:nvSpPr>
        <p:spPr>
          <a:xfrm>
            <a:off x="632804" y="6378433"/>
            <a:ext cx="216000" cy="216000"/>
          </a:xfrm>
          <a:prstGeom prst="rect">
            <a:avLst/>
          </a:prstGeom>
          <a:solidFill>
            <a:srgbClr val="B1D1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0AC991-9B2C-174B-B036-A8E686614420}"/>
              </a:ext>
            </a:extLst>
          </p:cNvPr>
          <p:cNvSpPr txBox="1"/>
          <p:nvPr/>
        </p:nvSpPr>
        <p:spPr>
          <a:xfrm>
            <a:off x="848804" y="5516999"/>
            <a:ext cx="14959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i="1" dirty="0"/>
              <a:t>Cat</a:t>
            </a:r>
          </a:p>
          <a:p>
            <a:pPr>
              <a:spcAft>
                <a:spcPts val="600"/>
              </a:spcAft>
            </a:pPr>
            <a:r>
              <a:rPr lang="en-US" sz="2000" i="1" dirty="0"/>
              <a:t>Lynx</a:t>
            </a:r>
          </a:p>
          <a:p>
            <a:pPr>
              <a:spcAft>
                <a:spcPts val="600"/>
              </a:spcAft>
            </a:pPr>
            <a:r>
              <a:rPr lang="en-US" sz="2000" i="1" dirty="0"/>
              <a:t>Guacamole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90FFD-A62A-0E43-815D-491E383ED7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644" y="2198928"/>
            <a:ext cx="994711" cy="9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7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8FF6F-1F5F-084A-952F-B7DC60C3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35</a:t>
            </a:fld>
            <a:endParaRPr lang="en-US" sz="1600" dirty="0"/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1ECFC5F4-FA33-214A-940E-6478028B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980" y="2606246"/>
            <a:ext cx="4683036" cy="40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912A41-0866-2C43-872D-7B9FAC07EAB6}"/>
              </a:ext>
            </a:extLst>
          </p:cNvPr>
          <p:cNvSpPr/>
          <p:nvPr/>
        </p:nvSpPr>
        <p:spPr>
          <a:xfrm>
            <a:off x="5484625" y="2465006"/>
            <a:ext cx="2036367" cy="169306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9511BD-19C7-A341-A8E0-F96755CF4B48}"/>
              </a:ext>
            </a:extLst>
          </p:cNvPr>
          <p:cNvSpPr/>
          <p:nvPr/>
        </p:nvSpPr>
        <p:spPr>
          <a:xfrm>
            <a:off x="5480540" y="4453762"/>
            <a:ext cx="2036367" cy="1693069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38DFFF-D9EC-004C-ABAE-A4D864B3BA08}"/>
              </a:ext>
            </a:extLst>
          </p:cNvPr>
          <p:cNvCxnSpPr>
            <a:cxnSpLocks/>
            <a:stCxn id="27" idx="4"/>
            <a:endCxn id="6" idx="4"/>
          </p:cNvCxnSpPr>
          <p:nvPr/>
        </p:nvCxnSpPr>
        <p:spPr>
          <a:xfrm flipV="1">
            <a:off x="2822277" y="4158075"/>
            <a:ext cx="3680532" cy="2956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B8AF9F-F4BA-284E-8C84-6B0BBD652C2E}"/>
              </a:ext>
            </a:extLst>
          </p:cNvPr>
          <p:cNvCxnSpPr>
            <a:cxnSpLocks/>
            <a:stCxn id="27" idx="7"/>
            <a:endCxn id="13" idx="0"/>
          </p:cNvCxnSpPr>
          <p:nvPr/>
        </p:nvCxnSpPr>
        <p:spPr>
          <a:xfrm>
            <a:off x="3159295" y="3727239"/>
            <a:ext cx="3339429" cy="7265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D44389-B6E0-7149-AD93-FADFF9FCB395}"/>
              </a:ext>
            </a:extLst>
          </p:cNvPr>
          <p:cNvSpPr txBox="1"/>
          <p:nvPr/>
        </p:nvSpPr>
        <p:spPr>
          <a:xfrm>
            <a:off x="7743899" y="2440823"/>
            <a:ext cx="4094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most ML models, the optimization problem is </a:t>
            </a:r>
            <a:r>
              <a:rPr lang="en-US" sz="2400" i="1" dirty="0">
                <a:solidFill>
                  <a:srgbClr val="00B050"/>
                </a:solidFill>
              </a:rPr>
              <a:t>easy</a:t>
            </a:r>
            <a:br>
              <a:rPr lang="en-US" sz="2400" dirty="0"/>
            </a:br>
            <a:r>
              <a:rPr lang="en-US" sz="2400" dirty="0"/>
              <a:t>(the function is </a:t>
            </a:r>
            <a:r>
              <a:rPr lang="en-US" sz="2400" i="1" dirty="0">
                <a:solidFill>
                  <a:srgbClr val="00B050"/>
                </a:solidFill>
              </a:rPr>
              <a:t>smooth</a:t>
            </a:r>
            <a:r>
              <a:rPr lang="en-US" sz="2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3E537-F037-E84E-8D5F-B9B3E12F63CE}"/>
              </a:ext>
            </a:extLst>
          </p:cNvPr>
          <p:cNvSpPr txBox="1"/>
          <p:nvPr/>
        </p:nvSpPr>
        <p:spPr>
          <a:xfrm>
            <a:off x="7633892" y="4387341"/>
            <a:ext cx="4388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</a:t>
            </a:r>
            <a:r>
              <a:rPr lang="en-US" sz="2400" dirty="0">
                <a:solidFill>
                  <a:srgbClr val="0070C0"/>
                </a:solidFill>
              </a:rPr>
              <a:t>defenses</a:t>
            </a:r>
            <a:r>
              <a:rPr lang="en-US" sz="2400" dirty="0"/>
              <a:t> against adversarial examples </a:t>
            </a:r>
            <a:r>
              <a:rPr lang="en-US" sz="2400" dirty="0">
                <a:solidFill>
                  <a:srgbClr val="FF0000"/>
                </a:solidFill>
              </a:rPr>
              <a:t>break the smoothness of the function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8D8B09-E696-554D-811C-BE79528F7256}"/>
              </a:ext>
            </a:extLst>
          </p:cNvPr>
          <p:cNvSpPr/>
          <p:nvPr/>
        </p:nvSpPr>
        <p:spPr>
          <a:xfrm>
            <a:off x="7633892" y="5756827"/>
            <a:ext cx="3587386" cy="823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this doesn’t make the model more robust!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3EB253-1A0F-054F-A6E8-A0442BED8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859962"/>
          </a:xfrm>
        </p:spPr>
        <p:txBody>
          <a:bodyPr>
            <a:normAutofit/>
          </a:bodyPr>
          <a:lstStyle/>
          <a:p>
            <a:r>
              <a:rPr lang="en-US" dirty="0"/>
              <a:t>Many defenses </a:t>
            </a:r>
            <a:r>
              <a:rPr lang="en-US" i="1" dirty="0">
                <a:solidFill>
                  <a:srgbClr val="7030A0"/>
                </a:solidFill>
              </a:rPr>
              <a:t>break</a:t>
            </a:r>
            <a:r>
              <a:rPr lang="en-US" dirty="0"/>
              <a:t> gradient descent.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E24F1D-48FE-0747-AAA8-FA92226DAA26}"/>
              </a:ext>
            </a:extLst>
          </p:cNvPr>
          <p:cNvCxnSpPr>
            <a:cxnSpLocks/>
          </p:cNvCxnSpPr>
          <p:nvPr/>
        </p:nvCxnSpPr>
        <p:spPr>
          <a:xfrm>
            <a:off x="2766626" y="3983363"/>
            <a:ext cx="215122" cy="429018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5CA556-BEAA-2048-A69B-481751346364}"/>
              </a:ext>
            </a:extLst>
          </p:cNvPr>
          <p:cNvCxnSpPr>
            <a:cxnSpLocks/>
          </p:cNvCxnSpPr>
          <p:nvPr/>
        </p:nvCxnSpPr>
        <p:spPr>
          <a:xfrm>
            <a:off x="2970606" y="4412381"/>
            <a:ext cx="41063" cy="413912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737EE2-36E5-FF4D-859E-5B4018D3D4F1}"/>
              </a:ext>
            </a:extLst>
          </p:cNvPr>
          <p:cNvCxnSpPr>
            <a:cxnSpLocks/>
          </p:cNvCxnSpPr>
          <p:nvPr/>
        </p:nvCxnSpPr>
        <p:spPr>
          <a:xfrm>
            <a:off x="2991137" y="4826293"/>
            <a:ext cx="32527" cy="368191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CA170E-EE1E-6E44-8C74-7F16328E27DD}"/>
              </a:ext>
            </a:extLst>
          </p:cNvPr>
          <p:cNvCxnSpPr>
            <a:cxnSpLocks/>
          </p:cNvCxnSpPr>
          <p:nvPr/>
        </p:nvCxnSpPr>
        <p:spPr>
          <a:xfrm flipH="1">
            <a:off x="2893146" y="5188644"/>
            <a:ext cx="134007" cy="316637"/>
          </a:xfrm>
          <a:prstGeom prst="straightConnector1">
            <a:avLst/>
          </a:prstGeom>
          <a:ln w="76200">
            <a:solidFill>
              <a:srgbClr val="95D30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2EE17C-FB53-B241-8DD6-2B6067C036C4}"/>
              </a:ext>
            </a:extLst>
          </p:cNvPr>
          <p:cNvCxnSpPr>
            <a:cxnSpLocks/>
            <a:stCxn id="27" idx="3"/>
            <a:endCxn id="13" idx="3"/>
          </p:cNvCxnSpPr>
          <p:nvPr/>
        </p:nvCxnSpPr>
        <p:spPr>
          <a:xfrm>
            <a:off x="2485259" y="4329110"/>
            <a:ext cx="3293500" cy="15697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8D3B5ED-1ED7-184F-8679-35581AC6EBBE}"/>
              </a:ext>
            </a:extLst>
          </p:cNvPr>
          <p:cNvSpPr/>
          <p:nvPr/>
        </p:nvSpPr>
        <p:spPr>
          <a:xfrm>
            <a:off x="535546" y="1101173"/>
            <a:ext cx="111209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T</a:t>
            </a:r>
            <a:r>
              <a:rPr lang="en-US" sz="2800" dirty="0">
                <a:solidFill>
                  <a:schemeClr val="accent6"/>
                </a:solidFill>
              </a:rPr>
              <a:t> et al. (ICLR 2018): </a:t>
            </a:r>
            <a:r>
              <a:rPr lang="en-US" sz="2800" i="1" dirty="0">
                <a:solidFill>
                  <a:schemeClr val="accent6"/>
                </a:solidFill>
              </a:rPr>
              <a:t>defenses can break function smoothness</a:t>
            </a:r>
            <a:endParaRPr lang="en-US" sz="2000" i="1" dirty="0">
              <a:solidFill>
                <a:schemeClr val="accent6"/>
              </a:solidFill>
            </a:endParaRPr>
          </a:p>
          <a:p>
            <a:endParaRPr lang="en-US" sz="600" i="1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Other causes of masked gradients: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- numerical instability: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Papernot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‘17], 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&amp; Wagner ‘17]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stochasticity: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Athalye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 ‘18]</a:t>
            </a:r>
            <a:endParaRPr lang="en-US" i="1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26FA461-C94E-C54A-B055-895903A6CFBC}"/>
              </a:ext>
            </a:extLst>
          </p:cNvPr>
          <p:cNvCxnSpPr>
            <a:cxnSpLocks/>
          </p:cNvCxnSpPr>
          <p:nvPr/>
        </p:nvCxnSpPr>
        <p:spPr>
          <a:xfrm flipV="1">
            <a:off x="2822277" y="2465006"/>
            <a:ext cx="3499010" cy="113758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2541327-B1AB-E341-96D6-3A1D8245B977}"/>
              </a:ext>
            </a:extLst>
          </p:cNvPr>
          <p:cNvSpPr/>
          <p:nvPr/>
        </p:nvSpPr>
        <p:spPr>
          <a:xfrm>
            <a:off x="2345662" y="3602588"/>
            <a:ext cx="953230" cy="851173"/>
          </a:xfrm>
          <a:prstGeom prst="ellipse">
            <a:avLst/>
          </a:prstGeom>
          <a:solidFill>
            <a:srgbClr val="0070C0">
              <a:alpha val="34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22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F576-1522-DB4A-9767-BA86299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36</a:t>
            </a:fld>
            <a:endParaRPr lang="en-US" sz="16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C8212E-1A60-8449-A598-12E5C55855D5}"/>
              </a:ext>
            </a:extLst>
          </p:cNvPr>
          <p:cNvSpPr/>
          <p:nvPr/>
        </p:nvSpPr>
        <p:spPr>
          <a:xfrm>
            <a:off x="463826" y="2520419"/>
            <a:ext cx="23336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defense 1</a:t>
            </a:r>
          </a:p>
          <a:p>
            <a:endParaRPr lang="en-US" sz="7200" b="1" i="1" dirty="0"/>
          </a:p>
          <a:p>
            <a:r>
              <a:rPr lang="en-US" sz="3200" b="1" i="1" dirty="0"/>
              <a:t>defense 2</a:t>
            </a:r>
          </a:p>
          <a:p>
            <a:endParaRPr lang="en-US" sz="7200" b="1" i="1" dirty="0"/>
          </a:p>
          <a:p>
            <a:r>
              <a:rPr lang="en-US" sz="3200" b="1" i="1" dirty="0"/>
              <a:t>defense 3</a:t>
            </a:r>
            <a:endParaRPr lang="en-US" sz="3200" i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F7C3CAA-D2FF-D345-9F9D-6BA9E916226C}"/>
              </a:ext>
            </a:extLst>
          </p:cNvPr>
          <p:cNvSpPr/>
          <p:nvPr/>
        </p:nvSpPr>
        <p:spPr>
          <a:xfrm>
            <a:off x="2972604" y="2121520"/>
            <a:ext cx="1440000" cy="144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3920BF3-BBFF-0C4D-980F-44DD5920CBC1}"/>
              </a:ext>
            </a:extLst>
          </p:cNvPr>
          <p:cNvSpPr/>
          <p:nvPr/>
        </p:nvSpPr>
        <p:spPr>
          <a:xfrm>
            <a:off x="2972604" y="3693245"/>
            <a:ext cx="1440000" cy="144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9B4511B-4F42-EA42-8AE6-AED3599130A7}"/>
              </a:ext>
            </a:extLst>
          </p:cNvPr>
          <p:cNvSpPr/>
          <p:nvPr/>
        </p:nvSpPr>
        <p:spPr>
          <a:xfrm>
            <a:off x="2972604" y="5264970"/>
            <a:ext cx="1440000" cy="144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AF21DC-C5B6-D744-B5F6-31C00F44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12274" cy="1578632"/>
          </a:xfrm>
        </p:spPr>
        <p:txBody>
          <a:bodyPr>
            <a:normAutofit/>
          </a:bodyPr>
          <a:lstStyle/>
          <a:p>
            <a:r>
              <a:rPr lang="en-US" dirty="0"/>
              <a:t>Strong robustness evaluations are </a:t>
            </a:r>
            <a:r>
              <a:rPr lang="en-US" i="1" dirty="0">
                <a:solidFill>
                  <a:srgbClr val="7030A0"/>
                </a:solidFill>
              </a:rPr>
              <a:t>adaptive</a:t>
            </a:r>
            <a:r>
              <a:rPr lang="en-US" dirty="0">
                <a:solidFill>
                  <a:srgbClr val="7030A0"/>
                </a:solidFill>
              </a:rPr>
              <a:t>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the optimization strategy is </a:t>
            </a:r>
            <a:r>
              <a:rPr lang="en-US" sz="4000" i="1" dirty="0">
                <a:solidFill>
                  <a:srgbClr val="0070C0"/>
                </a:solidFill>
              </a:rPr>
              <a:t>tailored </a:t>
            </a:r>
            <a:r>
              <a:rPr lang="en-US" sz="4000" dirty="0">
                <a:solidFill>
                  <a:srgbClr val="0070C0"/>
                </a:solidFill>
              </a:rPr>
              <a:t>to the defense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Wagner ‘17],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Athalye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r>
              <a:rPr lang="en-US" sz="2400" dirty="0">
                <a:solidFill>
                  <a:schemeClr val="accent6"/>
                </a:solidFill>
              </a:rPr>
              <a:t>[</a:t>
            </a:r>
            <a:r>
              <a:rPr lang="en-US" sz="2400" b="1" dirty="0">
                <a:solidFill>
                  <a:schemeClr val="accent6"/>
                </a:solidFill>
              </a:rPr>
              <a:t>T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et al. ‘20</a:t>
            </a:r>
            <a:r>
              <a:rPr lang="en-US" sz="2400" dirty="0">
                <a:solidFill>
                  <a:schemeClr val="accent6"/>
                </a:solidFill>
              </a:rPr>
              <a:t>]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23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F576-1522-DB4A-9767-BA86299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37</a:t>
            </a:fld>
            <a:endParaRPr lang="en-US" sz="16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F3D1955-3966-E34E-AD82-6481CE255015}"/>
              </a:ext>
            </a:extLst>
          </p:cNvPr>
          <p:cNvSpPr/>
          <p:nvPr/>
        </p:nvSpPr>
        <p:spPr>
          <a:xfrm>
            <a:off x="4564909" y="2623039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6C331A-4FA1-E844-A6A5-60ADA21DC277}"/>
              </a:ext>
            </a:extLst>
          </p:cNvPr>
          <p:cNvSpPr/>
          <p:nvPr/>
        </p:nvSpPr>
        <p:spPr>
          <a:xfrm>
            <a:off x="463826" y="2520419"/>
            <a:ext cx="23336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defense 1</a:t>
            </a:r>
          </a:p>
          <a:p>
            <a:endParaRPr lang="en-US" sz="7200" b="1" i="1" dirty="0"/>
          </a:p>
          <a:p>
            <a:r>
              <a:rPr lang="en-US" sz="3200" b="1" i="1" dirty="0"/>
              <a:t>defense 2</a:t>
            </a:r>
          </a:p>
          <a:p>
            <a:endParaRPr lang="en-US" sz="7200" b="1" i="1" dirty="0"/>
          </a:p>
          <a:p>
            <a:r>
              <a:rPr lang="en-US" sz="3200" b="1" i="1" dirty="0"/>
              <a:t>defense 3</a:t>
            </a:r>
            <a:endParaRPr lang="en-US" sz="3200" i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6A4C1F-7F55-184B-9B6C-EA25893B091B}"/>
              </a:ext>
            </a:extLst>
          </p:cNvPr>
          <p:cNvSpPr/>
          <p:nvPr/>
        </p:nvSpPr>
        <p:spPr>
          <a:xfrm>
            <a:off x="2972604" y="2121520"/>
            <a:ext cx="1440000" cy="144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FF73DA-70B7-034B-878C-5AB4BC753DBA}"/>
              </a:ext>
            </a:extLst>
          </p:cNvPr>
          <p:cNvSpPr/>
          <p:nvPr/>
        </p:nvSpPr>
        <p:spPr>
          <a:xfrm>
            <a:off x="2972604" y="3693245"/>
            <a:ext cx="1440000" cy="144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62EAA2-89CF-A64A-A91A-F97F58FD9CDD}"/>
              </a:ext>
            </a:extLst>
          </p:cNvPr>
          <p:cNvSpPr/>
          <p:nvPr/>
        </p:nvSpPr>
        <p:spPr>
          <a:xfrm>
            <a:off x="2972604" y="5264970"/>
            <a:ext cx="1440000" cy="144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" descr="Gut outdoes Vonn for World Cup Super G win in Zauchensee">
            <a:extLst>
              <a:ext uri="{FF2B5EF4-FFF2-40B4-BE49-F238E27FC236}">
                <a16:creationId xmlns:a16="http://schemas.microsoft.com/office/drawing/2014/main" id="{A7D34B18-56AE-844F-985F-24E79BA4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375" y="2160608"/>
            <a:ext cx="1779652" cy="13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03B1BFA-77CB-8A4B-90D1-29E8CF4D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12274" cy="1578632"/>
          </a:xfrm>
        </p:spPr>
        <p:txBody>
          <a:bodyPr>
            <a:normAutofit/>
          </a:bodyPr>
          <a:lstStyle/>
          <a:p>
            <a:r>
              <a:rPr lang="en-US" dirty="0"/>
              <a:t>Strong robustness evaluations are </a:t>
            </a:r>
            <a:r>
              <a:rPr lang="en-US" i="1" dirty="0">
                <a:solidFill>
                  <a:srgbClr val="7030A0"/>
                </a:solidFill>
              </a:rPr>
              <a:t>adaptive</a:t>
            </a:r>
            <a:r>
              <a:rPr lang="en-US" dirty="0">
                <a:solidFill>
                  <a:srgbClr val="7030A0"/>
                </a:solidFill>
              </a:rPr>
              <a:t>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the optimization strategy is </a:t>
            </a:r>
            <a:r>
              <a:rPr lang="en-US" sz="4000" i="1" dirty="0">
                <a:solidFill>
                  <a:srgbClr val="0070C0"/>
                </a:solidFill>
              </a:rPr>
              <a:t>tailored </a:t>
            </a:r>
            <a:r>
              <a:rPr lang="en-US" sz="4000" dirty="0">
                <a:solidFill>
                  <a:srgbClr val="0070C0"/>
                </a:solidFill>
              </a:rPr>
              <a:t>to the defense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Wagner ‘17],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Athalye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r>
              <a:rPr lang="en-US" sz="2400" dirty="0">
                <a:solidFill>
                  <a:schemeClr val="accent6"/>
                </a:solidFill>
              </a:rPr>
              <a:t>[</a:t>
            </a:r>
            <a:r>
              <a:rPr lang="en-US" sz="2400" b="1" dirty="0">
                <a:solidFill>
                  <a:schemeClr val="accent6"/>
                </a:solidFill>
              </a:rPr>
              <a:t>T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et al. ‘20</a:t>
            </a:r>
            <a:r>
              <a:rPr lang="en-US" sz="2400" dirty="0">
                <a:solidFill>
                  <a:schemeClr val="accent6"/>
                </a:solidFill>
              </a:rPr>
              <a:t>]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39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hicle overview – snow groomers | PistenBully">
            <a:extLst>
              <a:ext uri="{FF2B5EF4-FFF2-40B4-BE49-F238E27FC236}">
                <a16:creationId xmlns:a16="http://schemas.microsoft.com/office/drawing/2014/main" id="{D070B66D-C0EA-6143-8AE2-E282F001B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827" y="4063042"/>
            <a:ext cx="2234074" cy="12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F576-1522-DB4A-9767-BA86299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38</a:t>
            </a:fld>
            <a:endParaRPr lang="en-US" sz="1600" dirty="0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3A9029A3-3636-1F48-A0AA-3B10CB908139}"/>
              </a:ext>
            </a:extLst>
          </p:cNvPr>
          <p:cNvSpPr/>
          <p:nvPr/>
        </p:nvSpPr>
        <p:spPr>
          <a:xfrm>
            <a:off x="6984043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95C523-7181-524F-8977-BD3CF3F57E8A}"/>
              </a:ext>
            </a:extLst>
          </p:cNvPr>
          <p:cNvSpPr/>
          <p:nvPr/>
        </p:nvSpPr>
        <p:spPr>
          <a:xfrm>
            <a:off x="463826" y="2520419"/>
            <a:ext cx="23336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defense 1</a:t>
            </a:r>
          </a:p>
          <a:p>
            <a:endParaRPr lang="en-US" sz="7200" b="1" i="1" dirty="0"/>
          </a:p>
          <a:p>
            <a:r>
              <a:rPr lang="en-US" sz="3200" b="1" i="1" dirty="0"/>
              <a:t>defense 2</a:t>
            </a:r>
          </a:p>
          <a:p>
            <a:endParaRPr lang="en-US" sz="7200" b="1" i="1" dirty="0"/>
          </a:p>
          <a:p>
            <a:r>
              <a:rPr lang="en-US" sz="3200" b="1" i="1" dirty="0"/>
              <a:t>defense 3</a:t>
            </a:r>
            <a:endParaRPr lang="en-US" sz="3200" i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5F04AD-24E0-094D-9F76-9D4C3C19D99F}"/>
              </a:ext>
            </a:extLst>
          </p:cNvPr>
          <p:cNvSpPr/>
          <p:nvPr/>
        </p:nvSpPr>
        <p:spPr>
          <a:xfrm>
            <a:off x="2972604" y="2121520"/>
            <a:ext cx="1440000" cy="14400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DB3B05-4E9C-3545-945F-A1CA4AF583AF}"/>
              </a:ext>
            </a:extLst>
          </p:cNvPr>
          <p:cNvSpPr/>
          <p:nvPr/>
        </p:nvSpPr>
        <p:spPr>
          <a:xfrm>
            <a:off x="2972604" y="3693245"/>
            <a:ext cx="1440000" cy="144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15C6DC-58F0-3A46-9260-4D95585C3CD2}"/>
              </a:ext>
            </a:extLst>
          </p:cNvPr>
          <p:cNvSpPr/>
          <p:nvPr/>
        </p:nvSpPr>
        <p:spPr>
          <a:xfrm>
            <a:off x="2972604" y="5264970"/>
            <a:ext cx="1440000" cy="144000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A0B605-A614-F34A-B0AA-8F1D4FB26EEA}"/>
              </a:ext>
            </a:extLst>
          </p:cNvPr>
          <p:cNvSpPr/>
          <p:nvPr/>
        </p:nvSpPr>
        <p:spPr>
          <a:xfrm>
            <a:off x="4564909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3B0A6E57-CD57-AC4F-A932-51997564EC80}"/>
              </a:ext>
            </a:extLst>
          </p:cNvPr>
          <p:cNvSpPr/>
          <p:nvPr/>
        </p:nvSpPr>
        <p:spPr>
          <a:xfrm>
            <a:off x="9265765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396E78D-7B21-1B42-9D15-0FBA135E99DE}"/>
              </a:ext>
            </a:extLst>
          </p:cNvPr>
          <p:cNvSpPr/>
          <p:nvPr/>
        </p:nvSpPr>
        <p:spPr>
          <a:xfrm>
            <a:off x="7664591" y="3706589"/>
            <a:ext cx="1440000" cy="14400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Gut outdoes Vonn for World Cup Super G win in Zauchensee">
            <a:extLst>
              <a:ext uri="{FF2B5EF4-FFF2-40B4-BE49-F238E27FC236}">
                <a16:creationId xmlns:a16="http://schemas.microsoft.com/office/drawing/2014/main" id="{B862F214-4FC6-F847-B13D-9E5FA993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309" y="3744389"/>
            <a:ext cx="1779652" cy="13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7E8C6072-91EC-B744-A1F3-8CE40AA3E385}"/>
              </a:ext>
            </a:extLst>
          </p:cNvPr>
          <p:cNvSpPr/>
          <p:nvPr/>
        </p:nvSpPr>
        <p:spPr>
          <a:xfrm>
            <a:off x="4564909" y="2623039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Gut outdoes Vonn for World Cup Super G win in Zauchensee">
            <a:extLst>
              <a:ext uri="{FF2B5EF4-FFF2-40B4-BE49-F238E27FC236}">
                <a16:creationId xmlns:a16="http://schemas.microsoft.com/office/drawing/2014/main" id="{6AD11C6D-8222-6F49-9226-6596A8B6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375" y="2160608"/>
            <a:ext cx="1779652" cy="13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C842D44-5B58-9242-8CAF-CBF57D67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12274" cy="1578632"/>
          </a:xfrm>
        </p:spPr>
        <p:txBody>
          <a:bodyPr>
            <a:normAutofit/>
          </a:bodyPr>
          <a:lstStyle/>
          <a:p>
            <a:r>
              <a:rPr lang="en-US" dirty="0"/>
              <a:t>Strong robustness evaluations are </a:t>
            </a:r>
            <a:r>
              <a:rPr lang="en-US" i="1" dirty="0">
                <a:solidFill>
                  <a:srgbClr val="7030A0"/>
                </a:solidFill>
              </a:rPr>
              <a:t>adaptive</a:t>
            </a:r>
            <a:r>
              <a:rPr lang="en-US" dirty="0">
                <a:solidFill>
                  <a:srgbClr val="7030A0"/>
                </a:solidFill>
              </a:rPr>
              <a:t>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the optimization strategy is </a:t>
            </a:r>
            <a:r>
              <a:rPr lang="en-US" sz="4000" i="1" dirty="0">
                <a:solidFill>
                  <a:srgbClr val="0070C0"/>
                </a:solidFill>
              </a:rPr>
              <a:t>tailored </a:t>
            </a:r>
            <a:r>
              <a:rPr lang="en-US" sz="4000" dirty="0">
                <a:solidFill>
                  <a:srgbClr val="0070C0"/>
                </a:solidFill>
              </a:rPr>
              <a:t>to the defense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Wagner ‘17],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Athalye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r>
              <a:rPr lang="en-US" sz="2400" dirty="0">
                <a:solidFill>
                  <a:schemeClr val="accent6"/>
                </a:solidFill>
              </a:rPr>
              <a:t>[</a:t>
            </a:r>
            <a:r>
              <a:rPr lang="en-US" sz="2400" b="1" dirty="0">
                <a:solidFill>
                  <a:schemeClr val="accent6"/>
                </a:solidFill>
              </a:rPr>
              <a:t>T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et al. ‘20</a:t>
            </a:r>
            <a:r>
              <a:rPr lang="en-US" sz="2400" dirty="0">
                <a:solidFill>
                  <a:schemeClr val="accent6"/>
                </a:solidFill>
              </a:rPr>
              <a:t>]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84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F576-1522-DB4A-9767-BA86299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39</a:t>
            </a:fld>
            <a:endParaRPr lang="en-US" sz="1600" dirty="0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1E1ECF14-6ADA-A949-BE8E-F838B392FAD4}"/>
              </a:ext>
            </a:extLst>
          </p:cNvPr>
          <p:cNvSpPr/>
          <p:nvPr/>
        </p:nvSpPr>
        <p:spPr>
          <a:xfrm>
            <a:off x="4564909" y="576649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F1D0A0-CD52-8845-8541-111DF08D7AC8}"/>
              </a:ext>
            </a:extLst>
          </p:cNvPr>
          <p:cNvSpPr/>
          <p:nvPr/>
        </p:nvSpPr>
        <p:spPr>
          <a:xfrm>
            <a:off x="463826" y="2520419"/>
            <a:ext cx="23336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/>
              <a:t>defense 1</a:t>
            </a:r>
          </a:p>
          <a:p>
            <a:endParaRPr lang="en-US" sz="7200" b="1" i="1" dirty="0"/>
          </a:p>
          <a:p>
            <a:r>
              <a:rPr lang="en-US" sz="3200" b="1" i="1" dirty="0"/>
              <a:t>defense 2</a:t>
            </a:r>
          </a:p>
          <a:p>
            <a:endParaRPr lang="en-US" sz="7200" b="1" i="1" dirty="0"/>
          </a:p>
          <a:p>
            <a:r>
              <a:rPr lang="en-US" sz="3200" b="1" i="1" dirty="0"/>
              <a:t>defense 3</a:t>
            </a:r>
            <a:endParaRPr lang="en-US" sz="3200" i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04B7BE-DE6C-B34C-991E-AD3F0E0ECF5D}"/>
              </a:ext>
            </a:extLst>
          </p:cNvPr>
          <p:cNvSpPr/>
          <p:nvPr/>
        </p:nvSpPr>
        <p:spPr>
          <a:xfrm>
            <a:off x="2972604" y="5264970"/>
            <a:ext cx="1440000" cy="1440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2" descr="Vehicle overview – snow groomers | PistenBully">
            <a:extLst>
              <a:ext uri="{FF2B5EF4-FFF2-40B4-BE49-F238E27FC236}">
                <a16:creationId xmlns:a16="http://schemas.microsoft.com/office/drawing/2014/main" id="{6CC2AF43-7501-8146-A7A4-EE27F0BD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827" y="4063042"/>
            <a:ext cx="2234074" cy="12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ight Arrow 43">
            <a:extLst>
              <a:ext uri="{FF2B5EF4-FFF2-40B4-BE49-F238E27FC236}">
                <a16:creationId xmlns:a16="http://schemas.microsoft.com/office/drawing/2014/main" id="{76E0A1BA-B712-644A-9C8D-BEBAD9360F04}"/>
              </a:ext>
            </a:extLst>
          </p:cNvPr>
          <p:cNvSpPr/>
          <p:nvPr/>
        </p:nvSpPr>
        <p:spPr>
          <a:xfrm>
            <a:off x="6984043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87916C3-1A78-DD4D-AE4E-8382E29369D5}"/>
              </a:ext>
            </a:extLst>
          </p:cNvPr>
          <p:cNvSpPr/>
          <p:nvPr/>
        </p:nvSpPr>
        <p:spPr>
          <a:xfrm>
            <a:off x="2972604" y="2121520"/>
            <a:ext cx="1440000" cy="14400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036D1A3-65BA-C142-A84D-9DD377761E94}"/>
              </a:ext>
            </a:extLst>
          </p:cNvPr>
          <p:cNvSpPr/>
          <p:nvPr/>
        </p:nvSpPr>
        <p:spPr>
          <a:xfrm>
            <a:off x="2972604" y="3693245"/>
            <a:ext cx="1440000" cy="144000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A5D55471-C38B-D049-BA75-9F0304ADC019}"/>
              </a:ext>
            </a:extLst>
          </p:cNvPr>
          <p:cNvSpPr/>
          <p:nvPr/>
        </p:nvSpPr>
        <p:spPr>
          <a:xfrm>
            <a:off x="4564909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49F9FC80-AF38-BC42-B7C4-01C5134C2C81}"/>
              </a:ext>
            </a:extLst>
          </p:cNvPr>
          <p:cNvSpPr/>
          <p:nvPr/>
        </p:nvSpPr>
        <p:spPr>
          <a:xfrm>
            <a:off x="9265765" y="4193320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38E679A-8EAB-D64E-904C-BA5B64B384BC}"/>
              </a:ext>
            </a:extLst>
          </p:cNvPr>
          <p:cNvSpPr/>
          <p:nvPr/>
        </p:nvSpPr>
        <p:spPr>
          <a:xfrm>
            <a:off x="7664591" y="3706589"/>
            <a:ext cx="1440000" cy="14400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 descr="Gut outdoes Vonn for World Cup Super G win in Zauchensee">
            <a:extLst>
              <a:ext uri="{FF2B5EF4-FFF2-40B4-BE49-F238E27FC236}">
                <a16:creationId xmlns:a16="http://schemas.microsoft.com/office/drawing/2014/main" id="{209C8D6A-2EB9-B04B-8C58-9510F71E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309" y="3744389"/>
            <a:ext cx="1779652" cy="13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ight Arrow 54">
            <a:extLst>
              <a:ext uri="{FF2B5EF4-FFF2-40B4-BE49-F238E27FC236}">
                <a16:creationId xmlns:a16="http://schemas.microsoft.com/office/drawing/2014/main" id="{DDB2D334-708F-4E41-A083-3F3EF13B929A}"/>
              </a:ext>
            </a:extLst>
          </p:cNvPr>
          <p:cNvSpPr/>
          <p:nvPr/>
        </p:nvSpPr>
        <p:spPr>
          <a:xfrm>
            <a:off x="4564909" y="2623039"/>
            <a:ext cx="519374" cy="43696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 descr="Gut outdoes Vonn for World Cup Super G win in Zauchensee">
            <a:extLst>
              <a:ext uri="{FF2B5EF4-FFF2-40B4-BE49-F238E27FC236}">
                <a16:creationId xmlns:a16="http://schemas.microsoft.com/office/drawing/2014/main" id="{48B1CD55-5E0D-EE46-B032-56125E53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375" y="2160608"/>
            <a:ext cx="1779652" cy="13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ow - Tunisia News">
            <a:extLst>
              <a:ext uri="{FF2B5EF4-FFF2-40B4-BE49-F238E27FC236}">
                <a16:creationId xmlns:a16="http://schemas.microsoft.com/office/drawing/2014/main" id="{5FDB12A3-97EB-274C-81A7-AAF5DD8F3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0375" y="5366679"/>
            <a:ext cx="1779652" cy="1256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6CA75D1-25D0-2F49-8E3D-CDF93850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12274" cy="1578632"/>
          </a:xfrm>
        </p:spPr>
        <p:txBody>
          <a:bodyPr>
            <a:normAutofit/>
          </a:bodyPr>
          <a:lstStyle/>
          <a:p>
            <a:r>
              <a:rPr lang="en-US" dirty="0"/>
              <a:t>Strong robustness evaluations are </a:t>
            </a:r>
            <a:r>
              <a:rPr lang="en-US" i="1" dirty="0">
                <a:solidFill>
                  <a:srgbClr val="7030A0"/>
                </a:solidFill>
              </a:rPr>
              <a:t>adaptive</a:t>
            </a:r>
            <a:r>
              <a:rPr lang="en-US" dirty="0">
                <a:solidFill>
                  <a:srgbClr val="7030A0"/>
                </a:solidFill>
              </a:rPr>
              <a:t>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the optimization strategy is </a:t>
            </a:r>
            <a:r>
              <a:rPr lang="en-US" sz="4000" i="1" dirty="0">
                <a:solidFill>
                  <a:srgbClr val="0070C0"/>
                </a:solidFill>
              </a:rPr>
              <a:t>tailored </a:t>
            </a:r>
            <a:r>
              <a:rPr lang="en-US" sz="4000" dirty="0">
                <a:solidFill>
                  <a:srgbClr val="0070C0"/>
                </a:solidFill>
              </a:rPr>
              <a:t>to the defense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Wagner ‘17],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Athalye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r>
              <a:rPr lang="en-US" sz="2400" dirty="0">
                <a:solidFill>
                  <a:schemeClr val="accent6"/>
                </a:solidFill>
              </a:rPr>
              <a:t>[</a:t>
            </a:r>
            <a:r>
              <a:rPr lang="en-US" sz="2400" b="1" dirty="0">
                <a:solidFill>
                  <a:schemeClr val="accent6"/>
                </a:solidFill>
              </a:rPr>
              <a:t>T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chemeClr val="accent6"/>
                </a:solidFill>
              </a:rPr>
              <a:t>et al. ‘20</a:t>
            </a:r>
            <a:r>
              <a:rPr lang="en-US" sz="2400" dirty="0">
                <a:solidFill>
                  <a:schemeClr val="accent6"/>
                </a:solidFill>
              </a:rPr>
              <a:t>]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9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2677-DA8F-DD40-A2FB-2026FA4F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can also fail disastrously.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32C10-2AF5-D74B-A0D0-18B35964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</a:t>
            </a:fld>
            <a:endParaRPr lang="en-US" sz="16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3F6643-E496-5B44-8371-C331908A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635127"/>
            <a:ext cx="11532623" cy="46431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Critical mistakes...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D57ECB-9B11-2745-BD24-D49816764282}"/>
              </a:ext>
            </a:extLst>
          </p:cNvPr>
          <p:cNvGrpSpPr>
            <a:grpSpLocks noChangeAspect="1"/>
          </p:cNvGrpSpPr>
          <p:nvPr/>
        </p:nvGrpSpPr>
        <p:grpSpPr>
          <a:xfrm>
            <a:off x="5599134" y="1900455"/>
            <a:ext cx="6063320" cy="1246000"/>
            <a:chOff x="5236352" y="5867847"/>
            <a:chExt cx="4716838" cy="9693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C8E8D8-17ED-9745-AD76-C03621D2C306}"/>
                </a:ext>
              </a:extLst>
            </p:cNvPr>
            <p:cNvGrpSpPr/>
            <p:nvPr/>
          </p:nvGrpSpPr>
          <p:grpSpPr>
            <a:xfrm>
              <a:off x="5236352" y="5867847"/>
              <a:ext cx="4716838" cy="969301"/>
              <a:chOff x="4536515" y="5382250"/>
              <a:chExt cx="4716838" cy="9693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BCE628-289D-4745-923A-F31909AFB378}"/>
                  </a:ext>
                </a:extLst>
              </p:cNvPr>
              <p:cNvSpPr/>
              <p:nvPr/>
            </p:nvSpPr>
            <p:spPr>
              <a:xfrm>
                <a:off x="4536515" y="5382250"/>
                <a:ext cx="4716838" cy="969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11A1868-693A-1244-86C5-54FCDA66F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2358" y="5681291"/>
                <a:ext cx="4535186" cy="62292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34" name="Picture 8" descr="The Guardian – Logos Download">
              <a:extLst>
                <a:ext uri="{FF2B5EF4-FFF2-40B4-BE49-F238E27FC236}">
                  <a16:creationId xmlns:a16="http://schemas.microsoft.com/office/drawing/2014/main" id="{891FE2F1-7F5B-F248-BE33-83C869B01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940" y="5909582"/>
              <a:ext cx="1577699" cy="277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Column: Self-driving car deaths raise the question: Is society ready for us  to take our hands off the wheel? - Los Angeles Times">
            <a:extLst>
              <a:ext uri="{FF2B5EF4-FFF2-40B4-BE49-F238E27FC236}">
                <a16:creationId xmlns:a16="http://schemas.microsoft.com/office/drawing/2014/main" id="{4F608116-053E-4648-91FC-E110D6FA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243" y="3390767"/>
            <a:ext cx="5164289" cy="2901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866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Defenses </a:t>
            </a:r>
            <a:r>
              <a:rPr lang="en-US" i="1" dirty="0">
                <a:solidFill>
                  <a:srgbClr val="7030A0"/>
                </a:solidFill>
              </a:rPr>
              <a:t>try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adaptive evaluations.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40</a:t>
            </a:fld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9D34C5-342A-D04F-A79B-1311C8460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997457"/>
              </p:ext>
            </p:extLst>
          </p:nvPr>
        </p:nvGraphicFramePr>
        <p:xfrm>
          <a:off x="1985533" y="2036350"/>
          <a:ext cx="8147909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8B4B72-95DE-4B4C-A668-366DEA7670C2}"/>
              </a:ext>
            </a:extLst>
          </p:cNvPr>
          <p:cNvSpPr txBox="1"/>
          <p:nvPr/>
        </p:nvSpPr>
        <p:spPr>
          <a:xfrm rot="16200000">
            <a:off x="-364209" y="3719296"/>
            <a:ext cx="374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Accuracy (%) on adversarial examples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41623-FE19-0140-9BEA-EFFC824E6210}"/>
              </a:ext>
            </a:extLst>
          </p:cNvPr>
          <p:cNvSpPr txBox="1"/>
          <p:nvPr/>
        </p:nvSpPr>
        <p:spPr>
          <a:xfrm>
            <a:off x="9734156" y="2202426"/>
            <a:ext cx="232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claimed accuracy </a:t>
            </a:r>
            <a:br>
              <a:rPr lang="en-US" sz="2000" dirty="0"/>
            </a:br>
            <a:r>
              <a:rPr lang="en-US" sz="2000" dirty="0"/>
              <a:t>(over baseline)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9E2E923A-B635-4A42-9C1E-9ADAF88CFFF1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9330306" y="2556368"/>
            <a:ext cx="403850" cy="833917"/>
          </a:xfrm>
          <a:prstGeom prst="curved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2631-D608-EF4D-9669-EF2FF6E84DFB}"/>
              </a:ext>
            </a:extLst>
          </p:cNvPr>
          <p:cNvSpPr/>
          <p:nvPr/>
        </p:nvSpPr>
        <p:spPr>
          <a:xfrm>
            <a:off x="463823" y="1224172"/>
            <a:ext cx="11407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</a:t>
            </a:r>
            <a:r>
              <a:rPr lang="en-US" sz="2800" dirty="0"/>
              <a:t>, </a:t>
            </a:r>
            <a:r>
              <a:rPr lang="en-US" sz="2800" dirty="0" err="1"/>
              <a:t>Carlini</a:t>
            </a:r>
            <a:r>
              <a:rPr lang="en-US" sz="2800" dirty="0"/>
              <a:t>, Brendel, </a:t>
            </a:r>
            <a:r>
              <a:rPr lang="en-US" sz="2800" dirty="0" err="1"/>
              <a:t>Mądry</a:t>
            </a:r>
            <a:r>
              <a:rPr lang="en-US" sz="2800" dirty="0"/>
              <a:t> (</a:t>
            </a:r>
            <a:r>
              <a:rPr lang="en-US" sz="2800" dirty="0" err="1"/>
              <a:t>NeurIPS</a:t>
            </a:r>
            <a:r>
              <a:rPr lang="en-US" sz="2800" dirty="0"/>
              <a:t> 2020): </a:t>
            </a:r>
            <a:r>
              <a:rPr lang="en-US" sz="2800" b="1" dirty="0"/>
              <a:t>evaluation of 13 defenses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D72B2B-7641-7B44-8E8F-28D9D7CB5C1F}"/>
              </a:ext>
            </a:extLst>
          </p:cNvPr>
          <p:cNvSpPr/>
          <p:nvPr/>
        </p:nvSpPr>
        <p:spPr>
          <a:xfrm>
            <a:off x="2998474" y="3744226"/>
            <a:ext cx="6735681" cy="11636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Q: </a:t>
            </a:r>
            <a:r>
              <a:rPr lang="en-US" sz="3200" dirty="0"/>
              <a:t>are existing adaptive evaluations effective?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96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>
            <a:normAutofit/>
          </a:bodyPr>
          <a:lstStyle/>
          <a:p>
            <a:r>
              <a:rPr lang="en-US" dirty="0"/>
              <a:t>All defenses </a:t>
            </a:r>
            <a:r>
              <a:rPr lang="en-US" i="1" dirty="0">
                <a:solidFill>
                  <a:srgbClr val="7030A0"/>
                </a:solidFill>
              </a:rPr>
              <a:t>over-estimate</a:t>
            </a:r>
            <a:r>
              <a:rPr lang="en-US" i="1" dirty="0"/>
              <a:t> </a:t>
            </a:r>
            <a:r>
              <a:rPr lang="en-US" dirty="0"/>
              <a:t>robustness.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41</a:t>
            </a:fld>
            <a:endParaRPr lang="en-US" sz="1600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D1E930F-39EE-1347-AD91-2494B67A47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623908"/>
              </p:ext>
            </p:extLst>
          </p:nvPr>
        </p:nvGraphicFramePr>
        <p:xfrm>
          <a:off x="1987773" y="2033396"/>
          <a:ext cx="81468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87D62EDC-BCBA-D14A-8D8E-196CE155A281}"/>
              </a:ext>
            </a:extLst>
          </p:cNvPr>
          <p:cNvSpPr/>
          <p:nvPr/>
        </p:nvSpPr>
        <p:spPr>
          <a:xfrm>
            <a:off x="2727024" y="2161899"/>
            <a:ext cx="7407549" cy="40089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4EBDD-F4B9-A04F-A54A-CF6966B4A4CF}"/>
              </a:ext>
            </a:extLst>
          </p:cNvPr>
          <p:cNvSpPr txBox="1"/>
          <p:nvPr/>
        </p:nvSpPr>
        <p:spPr>
          <a:xfrm>
            <a:off x="9899963" y="4687043"/>
            <a:ext cx="233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accuracy against our attacks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0BFFDFC-AC80-AF43-8C8C-71D26583A5FB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 flipV="1">
            <a:off x="9322795" y="5040986"/>
            <a:ext cx="577168" cy="983442"/>
          </a:xfrm>
          <a:prstGeom prst="curved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4BEE6F-93B3-E84B-B717-4793ADC430A6}"/>
              </a:ext>
            </a:extLst>
          </p:cNvPr>
          <p:cNvSpPr txBox="1"/>
          <p:nvPr/>
        </p:nvSpPr>
        <p:spPr>
          <a:xfrm>
            <a:off x="9726645" y="2196183"/>
            <a:ext cx="232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claimed accuracy </a:t>
            </a:r>
            <a:br>
              <a:rPr lang="en-US" sz="20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(over baseline)</a:t>
            </a: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4A91E8A-23C5-504C-A04C-694E42E160FF}"/>
              </a:ext>
            </a:extLst>
          </p:cNvPr>
          <p:cNvCxnSpPr>
            <a:cxnSpLocks/>
            <a:stCxn id="26" idx="1"/>
          </p:cNvCxnSpPr>
          <p:nvPr/>
        </p:nvCxnSpPr>
        <p:spPr>
          <a:xfrm rot="10800000" flipV="1">
            <a:off x="9322795" y="2550125"/>
            <a:ext cx="403850" cy="833917"/>
          </a:xfrm>
          <a:prstGeom prst="curvedConnector2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8F25213-DEB8-B94A-A156-F41F930E7114}"/>
              </a:ext>
            </a:extLst>
          </p:cNvPr>
          <p:cNvSpPr/>
          <p:nvPr/>
        </p:nvSpPr>
        <p:spPr>
          <a:xfrm>
            <a:off x="463823" y="1224172"/>
            <a:ext cx="11407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T</a:t>
            </a:r>
            <a:r>
              <a:rPr lang="en-US" sz="2800" dirty="0"/>
              <a:t>, </a:t>
            </a:r>
            <a:r>
              <a:rPr lang="en-US" sz="2800" dirty="0" err="1"/>
              <a:t>Carlini</a:t>
            </a:r>
            <a:r>
              <a:rPr lang="en-US" sz="2800" dirty="0"/>
              <a:t>, Brendel, </a:t>
            </a:r>
            <a:r>
              <a:rPr lang="en-US" sz="2800" dirty="0" err="1"/>
              <a:t>Mądry</a:t>
            </a:r>
            <a:r>
              <a:rPr lang="en-US" sz="2800" dirty="0"/>
              <a:t> (</a:t>
            </a:r>
            <a:r>
              <a:rPr lang="en-US" sz="2800" dirty="0" err="1"/>
              <a:t>NeurIPS</a:t>
            </a:r>
            <a:r>
              <a:rPr lang="en-US" sz="2800" dirty="0"/>
              <a:t> 2020): </a:t>
            </a:r>
            <a:r>
              <a:rPr lang="en-US" sz="2800" b="1" dirty="0"/>
              <a:t>evaluation of 13 defenses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9F2EBF-B939-DF42-AC4B-A3A3CE5C598B}"/>
              </a:ext>
            </a:extLst>
          </p:cNvPr>
          <p:cNvSpPr txBox="1"/>
          <p:nvPr/>
        </p:nvSpPr>
        <p:spPr>
          <a:xfrm rot="16200000">
            <a:off x="-364209" y="3719296"/>
            <a:ext cx="374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Accuracy (%) on adversarial examples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F19F0CE7-9D1E-B144-87B4-0AC36657B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652250"/>
              </p:ext>
            </p:extLst>
          </p:nvPr>
        </p:nvGraphicFramePr>
        <p:xfrm>
          <a:off x="1987200" y="2037600"/>
          <a:ext cx="81468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8342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Building stronger adaptive attacks.</a:t>
            </a:r>
            <a:br>
              <a:rPr lang="en-US" sz="4900" dirty="0"/>
            </a:br>
            <a:r>
              <a:rPr lang="en-US" sz="4900" dirty="0">
                <a:solidFill>
                  <a:srgbClr val="0070C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ur target: adversarial examples </a:t>
            </a:r>
            <a:r>
              <a:rPr lang="en-US" b="1" i="1" dirty="0">
                <a:solidFill>
                  <a:srgbClr val="0070C0"/>
                </a:solidFill>
              </a:rPr>
              <a:t>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42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8DCC2-5FA3-3642-9FC1-177D842DD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75" y="3166507"/>
            <a:ext cx="1260000" cy="1260000"/>
          </a:xfrm>
          <a:prstGeom prst="rect">
            <a:avLst/>
          </a:prstGeom>
        </p:spPr>
      </p:pic>
      <p:pic>
        <p:nvPicPr>
          <p:cNvPr id="9" name="Picture 2" descr="Neural Network: A Complete Beginners Guide | Gadictos">
            <a:extLst>
              <a:ext uri="{FF2B5EF4-FFF2-40B4-BE49-F238E27FC236}">
                <a16:creationId xmlns:a16="http://schemas.microsoft.com/office/drawing/2014/main" id="{6C3036F8-EFEB-D94F-97CE-0450D4A9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099" y="2286616"/>
            <a:ext cx="4527572" cy="30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EE56A2-FA20-4D43-8A8F-5EB1011409E3}"/>
              </a:ext>
            </a:extLst>
          </p:cNvPr>
          <p:cNvSpPr txBox="1"/>
          <p:nvPr/>
        </p:nvSpPr>
        <p:spPr>
          <a:xfrm>
            <a:off x="8176158" y="2528195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“cat”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AB877-A62E-E343-B431-B7A6298C689D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425513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43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8DCC2-5FA3-3642-9FC1-177D842DD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75" y="3166507"/>
            <a:ext cx="1260000" cy="1260000"/>
          </a:xfrm>
          <a:prstGeom prst="rect">
            <a:avLst/>
          </a:prstGeom>
        </p:spPr>
      </p:pic>
      <p:pic>
        <p:nvPicPr>
          <p:cNvPr id="9" name="Picture 2" descr="Neural Network: A Complete Beginners Guide | Gadictos">
            <a:extLst>
              <a:ext uri="{FF2B5EF4-FFF2-40B4-BE49-F238E27FC236}">
                <a16:creationId xmlns:a16="http://schemas.microsoft.com/office/drawing/2014/main" id="{6C3036F8-EFEB-D94F-97CE-0450D4A9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099" y="2286616"/>
            <a:ext cx="4527572" cy="30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6959E7-BF21-B144-B87F-58490C3AA43A}"/>
              </a:ext>
            </a:extLst>
          </p:cNvPr>
          <p:cNvSpPr>
            <a:spLocks/>
          </p:cNvSpPr>
          <p:nvPr/>
        </p:nvSpPr>
        <p:spPr>
          <a:xfrm>
            <a:off x="6250521" y="4094929"/>
            <a:ext cx="198000" cy="19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1B44BB-540F-9E4E-B9C1-A471DA3F5992}"/>
              </a:ext>
            </a:extLst>
          </p:cNvPr>
          <p:cNvSpPr>
            <a:spLocks/>
          </p:cNvSpPr>
          <p:nvPr/>
        </p:nvSpPr>
        <p:spPr>
          <a:xfrm>
            <a:off x="6250521" y="3300956"/>
            <a:ext cx="198000" cy="19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99FE60-F3ED-E049-B1A3-066B6126F7CF}"/>
              </a:ext>
            </a:extLst>
          </p:cNvPr>
          <p:cNvSpPr>
            <a:spLocks/>
          </p:cNvSpPr>
          <p:nvPr/>
        </p:nvSpPr>
        <p:spPr>
          <a:xfrm>
            <a:off x="6250520" y="4508776"/>
            <a:ext cx="198000" cy="198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5F3505-D4C2-0D46-8F1B-39F5D1C29B22}"/>
              </a:ext>
            </a:extLst>
          </p:cNvPr>
          <p:cNvSpPr>
            <a:spLocks/>
          </p:cNvSpPr>
          <p:nvPr/>
        </p:nvSpPr>
        <p:spPr>
          <a:xfrm>
            <a:off x="6250520" y="2489995"/>
            <a:ext cx="198000" cy="198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4C19DC-E81C-1C4B-9916-C085AFB4F03B}"/>
              </a:ext>
            </a:extLst>
          </p:cNvPr>
          <p:cNvSpPr>
            <a:spLocks/>
          </p:cNvSpPr>
          <p:nvPr/>
        </p:nvSpPr>
        <p:spPr>
          <a:xfrm>
            <a:off x="6250519" y="3701399"/>
            <a:ext cx="198000" cy="19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7C52E6-FC57-1645-81D9-C81A1A1C4252}"/>
              </a:ext>
            </a:extLst>
          </p:cNvPr>
          <p:cNvSpPr>
            <a:spLocks/>
          </p:cNvSpPr>
          <p:nvPr/>
        </p:nvSpPr>
        <p:spPr>
          <a:xfrm>
            <a:off x="6250518" y="2903734"/>
            <a:ext cx="198000" cy="198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EA09CC0-6175-254C-A8BC-C2A2241582C0}"/>
              </a:ext>
            </a:extLst>
          </p:cNvPr>
          <p:cNvSpPr>
            <a:spLocks/>
          </p:cNvSpPr>
          <p:nvPr/>
        </p:nvSpPr>
        <p:spPr>
          <a:xfrm>
            <a:off x="6250518" y="4909815"/>
            <a:ext cx="198000" cy="19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13BCF493-FE9C-5A43-B605-815017F024CD}"/>
              </a:ext>
            </a:extLst>
          </p:cNvPr>
          <p:cNvCxnSpPr>
            <a:cxnSpLocks/>
            <a:stCxn id="21" idx="4"/>
          </p:cNvCxnSpPr>
          <p:nvPr/>
        </p:nvCxnSpPr>
        <p:spPr>
          <a:xfrm rot="16200000" flipH="1">
            <a:off x="7663992" y="3990892"/>
            <a:ext cx="443474" cy="307448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72F36D6-951A-7849-B86B-22F6A908D200}"/>
              </a:ext>
            </a:extLst>
          </p:cNvPr>
          <p:cNvSpPr/>
          <p:nvPr/>
        </p:nvSpPr>
        <p:spPr>
          <a:xfrm>
            <a:off x="6975536" y="5257913"/>
            <a:ext cx="173739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074E7C-21B1-C74C-804D-747909DEBCB4}"/>
              </a:ext>
            </a:extLst>
          </p:cNvPr>
          <p:cNvSpPr/>
          <p:nvPr/>
        </p:nvSpPr>
        <p:spPr>
          <a:xfrm>
            <a:off x="5896281" y="2319273"/>
            <a:ext cx="904415" cy="2987123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Free Check Mark With Transparent Background, Download Free Clip Art, Free  Clip Art on Clipart Library">
            <a:extLst>
              <a:ext uri="{FF2B5EF4-FFF2-40B4-BE49-F238E27FC236}">
                <a16:creationId xmlns:a16="http://schemas.microsoft.com/office/drawing/2014/main" id="{0B5350A2-4CB4-A240-8B25-810F7708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0913" y="4998822"/>
            <a:ext cx="862940" cy="899880"/>
          </a:xfrm>
          <a:prstGeom prst="rect">
            <a:avLst/>
          </a:prstGeom>
          <a:ln>
            <a:noFill/>
          </a:ln>
          <a:effectLst>
            <a:outerShdw blurRad="635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067CD2F1-F222-2243-BE1D-F451CE6692F5}"/>
              </a:ext>
            </a:extLst>
          </p:cNvPr>
          <p:cNvSpPr/>
          <p:nvPr/>
        </p:nvSpPr>
        <p:spPr>
          <a:xfrm>
            <a:off x="7447318" y="3477660"/>
            <a:ext cx="4556260" cy="1664109"/>
          </a:xfrm>
          <a:prstGeom prst="wedgeEllipseCallout">
            <a:avLst>
              <a:gd name="adj1" fmla="val -38224"/>
              <a:gd name="adj2" fmla="val 64663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I check whether </a:t>
            </a:r>
            <a:br>
              <a:rPr lang="en-US" sz="2800" dirty="0"/>
            </a:br>
            <a:r>
              <a:rPr lang="en-US" sz="2800" dirty="0"/>
              <a:t>the input is </a:t>
            </a:r>
            <a:br>
              <a:rPr lang="en-US" sz="2800" dirty="0"/>
            </a:br>
            <a:r>
              <a:rPr lang="en-US" sz="2800" dirty="0"/>
              <a:t>perturbed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03533-C76B-B142-B2F5-173684E17FDD}"/>
              </a:ext>
            </a:extLst>
          </p:cNvPr>
          <p:cNvSpPr txBox="1"/>
          <p:nvPr/>
        </p:nvSpPr>
        <p:spPr>
          <a:xfrm>
            <a:off x="8176158" y="2528195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“cat”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F6566D-2ED6-EB4B-A082-9486D69832B0}"/>
              </a:ext>
            </a:extLst>
          </p:cNvPr>
          <p:cNvSpPr txBox="1"/>
          <p:nvPr/>
        </p:nvSpPr>
        <p:spPr>
          <a:xfrm>
            <a:off x="4965737" y="180215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internal features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77E613-17F4-3141-9CC1-79F9FCBDDF94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5DC9055-1DF6-974B-8F9B-0181E85D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Building stronger adaptive attacks.</a:t>
            </a:r>
            <a:br>
              <a:rPr lang="en-US" sz="4900" dirty="0"/>
            </a:br>
            <a:r>
              <a:rPr lang="en-US" sz="4900" dirty="0">
                <a:solidFill>
                  <a:srgbClr val="0070C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ur target: adversarial examples </a:t>
            </a:r>
            <a:r>
              <a:rPr lang="en-US" b="1" i="1" dirty="0">
                <a:solidFill>
                  <a:srgbClr val="0070C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1989761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44</a:t>
            </a:fld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C35E36-C1CD-884D-837C-BBADA34A3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856" y="3166507"/>
            <a:ext cx="1260000" cy="1260000"/>
          </a:xfrm>
          <a:prstGeom prst="rect">
            <a:avLst/>
          </a:prstGeom>
        </p:spPr>
      </p:pic>
      <p:pic>
        <p:nvPicPr>
          <p:cNvPr id="9" name="Picture 2" descr="Neural Network: A Complete Beginners Guide | Gadictos">
            <a:extLst>
              <a:ext uri="{FF2B5EF4-FFF2-40B4-BE49-F238E27FC236}">
                <a16:creationId xmlns:a16="http://schemas.microsoft.com/office/drawing/2014/main" id="{69A78555-CF62-2C44-B32A-89160AF0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099" y="2286616"/>
            <a:ext cx="4527572" cy="30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2113C-4A02-3946-B59F-2FBEA683A6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59" y="3166507"/>
            <a:ext cx="1260000" cy="1260000"/>
          </a:xfrm>
          <a:prstGeom prst="rect">
            <a:avLst/>
          </a:prstGeom>
        </p:spPr>
      </p:pic>
      <p:sp>
        <p:nvSpPr>
          <p:cNvPr id="13" name="Plus 12">
            <a:extLst>
              <a:ext uri="{FF2B5EF4-FFF2-40B4-BE49-F238E27FC236}">
                <a16:creationId xmlns:a16="http://schemas.microsoft.com/office/drawing/2014/main" id="{B7DCD1B9-68A1-0D4D-9B07-42715E413583}"/>
              </a:ext>
            </a:extLst>
          </p:cNvPr>
          <p:cNvSpPr>
            <a:spLocks noChangeAspect="1"/>
          </p:cNvSpPr>
          <p:nvPr/>
        </p:nvSpPr>
        <p:spPr>
          <a:xfrm>
            <a:off x="1715552" y="3590092"/>
            <a:ext cx="412829" cy="412829"/>
          </a:xfrm>
          <a:prstGeom prst="mathPlus">
            <a:avLst>
              <a:gd name="adj1" fmla="val 192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5D143-77C4-D843-B2D0-5C981DA92A40}"/>
              </a:ext>
            </a:extLst>
          </p:cNvPr>
          <p:cNvSpPr txBox="1"/>
          <p:nvPr/>
        </p:nvSpPr>
        <p:spPr>
          <a:xfrm>
            <a:off x="8202284" y="2957399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“guacamole”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446DE0-A0B2-7449-8784-D90059307AEE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37760C-7966-5242-98D5-6E127E0D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Building stronger adaptive attacks.</a:t>
            </a:r>
            <a:br>
              <a:rPr lang="en-US" sz="4900" dirty="0"/>
            </a:br>
            <a:r>
              <a:rPr lang="en-US" sz="4900" dirty="0">
                <a:solidFill>
                  <a:srgbClr val="0070C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ur target: adversarial examples </a:t>
            </a:r>
            <a:r>
              <a:rPr lang="en-US" b="1" i="1" dirty="0">
                <a:solidFill>
                  <a:srgbClr val="0070C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3484527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ural Network: A Complete Beginners Guide | Gadictos">
            <a:extLst>
              <a:ext uri="{FF2B5EF4-FFF2-40B4-BE49-F238E27FC236}">
                <a16:creationId xmlns:a16="http://schemas.microsoft.com/office/drawing/2014/main" id="{69A78555-CF62-2C44-B32A-89160AF0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099" y="2286616"/>
            <a:ext cx="4527572" cy="30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45</a:t>
            </a:fld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C35E36-C1CD-884D-837C-BBADA34A3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856" y="3166507"/>
            <a:ext cx="1260000" cy="12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2113C-4A02-3946-B59F-2FBEA683A6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59" y="3166507"/>
            <a:ext cx="1260000" cy="1260000"/>
          </a:xfrm>
          <a:prstGeom prst="rect">
            <a:avLst/>
          </a:prstGeom>
        </p:spPr>
      </p:pic>
      <p:sp>
        <p:nvSpPr>
          <p:cNvPr id="13" name="Plus 12">
            <a:extLst>
              <a:ext uri="{FF2B5EF4-FFF2-40B4-BE49-F238E27FC236}">
                <a16:creationId xmlns:a16="http://schemas.microsoft.com/office/drawing/2014/main" id="{B7DCD1B9-68A1-0D4D-9B07-42715E413583}"/>
              </a:ext>
            </a:extLst>
          </p:cNvPr>
          <p:cNvSpPr>
            <a:spLocks noChangeAspect="1"/>
          </p:cNvSpPr>
          <p:nvPr/>
        </p:nvSpPr>
        <p:spPr>
          <a:xfrm>
            <a:off x="1715552" y="3590092"/>
            <a:ext cx="412829" cy="412829"/>
          </a:xfrm>
          <a:prstGeom prst="mathPlus">
            <a:avLst>
              <a:gd name="adj1" fmla="val 192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Multiply 23">
            <a:extLst>
              <a:ext uri="{FF2B5EF4-FFF2-40B4-BE49-F238E27FC236}">
                <a16:creationId xmlns:a16="http://schemas.microsoft.com/office/drawing/2014/main" id="{E9142CC5-24A9-D646-AF02-D1C4BB54DC2C}"/>
              </a:ext>
            </a:extLst>
          </p:cNvPr>
          <p:cNvSpPr/>
          <p:nvPr/>
        </p:nvSpPr>
        <p:spPr>
          <a:xfrm>
            <a:off x="9228600" y="5068774"/>
            <a:ext cx="1124027" cy="1292677"/>
          </a:xfrm>
          <a:prstGeom prst="mathMultiply">
            <a:avLst>
              <a:gd name="adj1" fmla="val 15285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D83A4C-9DA9-114E-99F6-0DE479D098FF}"/>
              </a:ext>
            </a:extLst>
          </p:cNvPr>
          <p:cNvSpPr/>
          <p:nvPr/>
        </p:nvSpPr>
        <p:spPr>
          <a:xfrm>
            <a:off x="5896281" y="2319273"/>
            <a:ext cx="904415" cy="2987123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74DE96-0EC9-2E40-83B7-D773495AD3B3}"/>
              </a:ext>
            </a:extLst>
          </p:cNvPr>
          <p:cNvSpPr txBox="1"/>
          <p:nvPr/>
        </p:nvSpPr>
        <p:spPr>
          <a:xfrm>
            <a:off x="4965737" y="1802150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internal features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BAEB3B-C45F-0A43-878F-129B78356C54}"/>
              </a:ext>
            </a:extLst>
          </p:cNvPr>
          <p:cNvSpPr txBox="1"/>
          <p:nvPr/>
        </p:nvSpPr>
        <p:spPr>
          <a:xfrm>
            <a:off x="8202284" y="2957399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“guacamole”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3E813F-4614-8E41-8748-79EF3F062643}"/>
              </a:ext>
            </a:extLst>
          </p:cNvPr>
          <p:cNvSpPr>
            <a:spLocks/>
          </p:cNvSpPr>
          <p:nvPr/>
        </p:nvSpPr>
        <p:spPr>
          <a:xfrm>
            <a:off x="6250521" y="4094929"/>
            <a:ext cx="198000" cy="198000"/>
          </a:xfrm>
          <a:prstGeom prst="ellipse">
            <a:avLst/>
          </a:prstGeom>
          <a:solidFill>
            <a:srgbClr val="CFCEF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AD8A22-201D-1440-812F-E91C7F82AF70}"/>
              </a:ext>
            </a:extLst>
          </p:cNvPr>
          <p:cNvSpPr>
            <a:spLocks/>
          </p:cNvSpPr>
          <p:nvPr/>
        </p:nvSpPr>
        <p:spPr>
          <a:xfrm>
            <a:off x="6250521" y="3300956"/>
            <a:ext cx="198000" cy="198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6E4204-DEC8-CB47-BCEF-3CC8BB654793}"/>
              </a:ext>
            </a:extLst>
          </p:cNvPr>
          <p:cNvSpPr>
            <a:spLocks/>
          </p:cNvSpPr>
          <p:nvPr/>
        </p:nvSpPr>
        <p:spPr>
          <a:xfrm>
            <a:off x="6250520" y="4508776"/>
            <a:ext cx="198000" cy="198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A53DD2-93F1-664A-A4D9-8105D324033E}"/>
              </a:ext>
            </a:extLst>
          </p:cNvPr>
          <p:cNvSpPr>
            <a:spLocks/>
          </p:cNvSpPr>
          <p:nvPr/>
        </p:nvSpPr>
        <p:spPr>
          <a:xfrm>
            <a:off x="6250520" y="2489995"/>
            <a:ext cx="198000" cy="198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42C439-B200-BD4E-B2D5-4269E30AB09A}"/>
              </a:ext>
            </a:extLst>
          </p:cNvPr>
          <p:cNvSpPr>
            <a:spLocks/>
          </p:cNvSpPr>
          <p:nvPr/>
        </p:nvSpPr>
        <p:spPr>
          <a:xfrm>
            <a:off x="6250518" y="2903734"/>
            <a:ext cx="198000" cy="198000"/>
          </a:xfrm>
          <a:prstGeom prst="ellipse">
            <a:avLst/>
          </a:prstGeom>
          <a:solidFill>
            <a:srgbClr val="CFCEF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CD2901-77C7-4140-9EF7-49BD46503E9F}"/>
              </a:ext>
            </a:extLst>
          </p:cNvPr>
          <p:cNvSpPr>
            <a:spLocks/>
          </p:cNvSpPr>
          <p:nvPr/>
        </p:nvSpPr>
        <p:spPr>
          <a:xfrm>
            <a:off x="6250518" y="4909815"/>
            <a:ext cx="198000" cy="198000"/>
          </a:xfrm>
          <a:prstGeom prst="ellipse">
            <a:avLst/>
          </a:prstGeom>
          <a:solidFill>
            <a:srgbClr val="CFCEFE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41CA02B-89AD-E942-8EC3-3C6FC033AA0D}"/>
              </a:ext>
            </a:extLst>
          </p:cNvPr>
          <p:cNvSpPr>
            <a:spLocks/>
          </p:cNvSpPr>
          <p:nvPr/>
        </p:nvSpPr>
        <p:spPr>
          <a:xfrm>
            <a:off x="6250519" y="3701399"/>
            <a:ext cx="198000" cy="198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70B0B5BB-274F-6844-9DBF-A35D163B25E2}"/>
              </a:ext>
            </a:extLst>
          </p:cNvPr>
          <p:cNvCxnSpPr>
            <a:cxnSpLocks/>
            <a:stCxn id="25" idx="4"/>
          </p:cNvCxnSpPr>
          <p:nvPr/>
        </p:nvCxnSpPr>
        <p:spPr>
          <a:xfrm rot="16200000" flipH="1">
            <a:off x="7663992" y="3990892"/>
            <a:ext cx="443474" cy="307448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49E2AF2-D075-6E4B-974F-EB292190FDA2}"/>
              </a:ext>
            </a:extLst>
          </p:cNvPr>
          <p:cNvSpPr/>
          <p:nvPr/>
        </p:nvSpPr>
        <p:spPr>
          <a:xfrm>
            <a:off x="6975536" y="5257913"/>
            <a:ext cx="173739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29" name="Oval Callout 28">
            <a:extLst>
              <a:ext uri="{FF2B5EF4-FFF2-40B4-BE49-F238E27FC236}">
                <a16:creationId xmlns:a16="http://schemas.microsoft.com/office/drawing/2014/main" id="{A55F80A8-09E6-8B4A-91E1-F462439AE990}"/>
              </a:ext>
            </a:extLst>
          </p:cNvPr>
          <p:cNvSpPr/>
          <p:nvPr/>
        </p:nvSpPr>
        <p:spPr>
          <a:xfrm>
            <a:off x="7447319" y="3870779"/>
            <a:ext cx="4579030" cy="1270990"/>
          </a:xfrm>
          <a:prstGeom prst="wedgeEllipseCallout">
            <a:avLst>
              <a:gd name="adj1" fmla="val -38224"/>
              <a:gd name="adj2" fmla="val 64663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this input has been tampered with!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6EC3B0-F1DE-FB49-9566-4BA526E568DD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97712CB-833B-2A49-99DA-FFEECD36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Building stronger adaptive attacks.</a:t>
            </a:r>
            <a:br>
              <a:rPr lang="en-US" sz="4900" dirty="0"/>
            </a:br>
            <a:r>
              <a:rPr lang="en-US" sz="4900" dirty="0">
                <a:solidFill>
                  <a:srgbClr val="0070C0"/>
                </a:solidFill>
              </a:rPr>
              <a:t>o</a:t>
            </a:r>
            <a:r>
              <a:rPr lang="en-US" dirty="0">
                <a:solidFill>
                  <a:srgbClr val="0070C0"/>
                </a:solidFill>
              </a:rPr>
              <a:t>ur target: adversarial examples </a:t>
            </a:r>
            <a:r>
              <a:rPr lang="en-US" b="1" i="1" dirty="0">
                <a:solidFill>
                  <a:srgbClr val="0070C0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3798207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69148" cy="814817"/>
          </a:xfrm>
        </p:spPr>
        <p:txBody>
          <a:bodyPr>
            <a:noAutofit/>
          </a:bodyPr>
          <a:lstStyle/>
          <a:p>
            <a:r>
              <a:rPr lang="en-US" dirty="0"/>
              <a:t>An overly </a:t>
            </a:r>
            <a:r>
              <a:rPr lang="en-US" i="1" dirty="0">
                <a:solidFill>
                  <a:srgbClr val="7030A0"/>
                </a:solidFill>
              </a:rPr>
              <a:t>complex </a:t>
            </a:r>
            <a:r>
              <a:rPr lang="en-US" dirty="0"/>
              <a:t>adaptive attack.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46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FAD34A9-5307-C444-AF39-DB0F42BF2682}"/>
                  </a:ext>
                </a:extLst>
              </p:cNvPr>
              <p:cNvSpPr/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/>
                  <a:t>minimize	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fr-CH" sz="36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∙  </m:t>
                    </m:r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endParaRPr lang="en-US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FAD34A9-5307-C444-AF39-DB0F42BF26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  <a:blipFill>
                <a:blip r:embed="rId5"/>
                <a:stretch>
                  <a:fillRect l="-1535" t="-8140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Neural Network: A Complete Beginners Guide | Gadictos">
            <a:extLst>
              <a:ext uri="{FF2B5EF4-FFF2-40B4-BE49-F238E27FC236}">
                <a16:creationId xmlns:a16="http://schemas.microsoft.com/office/drawing/2014/main" id="{DD4AAB02-134F-7A4A-A3FB-D4EDD3E52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150" y="2280585"/>
            <a:ext cx="1207948" cy="8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75A929C-B8B3-5B4E-80BC-4BADE52A647A}"/>
              </a:ext>
            </a:extLst>
          </p:cNvPr>
          <p:cNvSpPr/>
          <p:nvPr/>
        </p:nvSpPr>
        <p:spPr>
          <a:xfrm>
            <a:off x="7846122" y="2354083"/>
            <a:ext cx="1313589" cy="637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Detector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074A5-6761-974F-BFE4-B1DACC6FDC77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EC63011-D13F-4D42-9431-5AFC3DB13357}"/>
              </a:ext>
            </a:extLst>
          </p:cNvPr>
          <p:cNvSpPr/>
          <p:nvPr/>
        </p:nvSpPr>
        <p:spPr>
          <a:xfrm rot="5400000">
            <a:off x="4255140" y="1261654"/>
            <a:ext cx="192361" cy="173788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14A496E7-1123-A743-B331-CCAFFD7D4A24}"/>
              </a:ext>
            </a:extLst>
          </p:cNvPr>
          <p:cNvSpPr/>
          <p:nvPr/>
        </p:nvSpPr>
        <p:spPr>
          <a:xfrm rot="5400000">
            <a:off x="8406736" y="1261165"/>
            <a:ext cx="192362" cy="173788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A1F180A3-5F5F-9F46-B51C-A5853F9A9B1F}"/>
              </a:ext>
            </a:extLst>
          </p:cNvPr>
          <p:cNvSpPr/>
          <p:nvPr/>
        </p:nvSpPr>
        <p:spPr>
          <a:xfrm>
            <a:off x="9726931" y="2195039"/>
            <a:ext cx="2253467" cy="1077218"/>
          </a:xfrm>
          <a:prstGeom prst="wedgeRectCallout">
            <a:avLst>
              <a:gd name="adj1" fmla="val -59654"/>
              <a:gd name="adj2" fmla="val -68404"/>
            </a:avLst>
          </a:prstGeom>
          <a:solidFill>
            <a:srgbClr val="FFE8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confidence that input is invalid</a:t>
            </a:r>
          </a:p>
        </p:txBody>
      </p:sp>
    </p:spTree>
    <p:extLst>
      <p:ext uri="{BB962C8B-B14F-4D97-AF65-F5344CB8AC3E}">
        <p14:creationId xmlns:p14="http://schemas.microsoft.com/office/powerpoint/2010/main" val="2146733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69148" cy="814817"/>
          </a:xfrm>
        </p:spPr>
        <p:txBody>
          <a:bodyPr>
            <a:noAutofit/>
          </a:bodyPr>
          <a:lstStyle/>
          <a:p>
            <a:r>
              <a:rPr lang="en-US" dirty="0"/>
              <a:t>An overly </a:t>
            </a:r>
            <a:r>
              <a:rPr lang="en-US" i="1" dirty="0">
                <a:solidFill>
                  <a:srgbClr val="7030A0"/>
                </a:solidFill>
              </a:rPr>
              <a:t>complex </a:t>
            </a:r>
            <a:r>
              <a:rPr lang="en-US" dirty="0"/>
              <a:t>adaptive attack.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47</a:t>
            </a:fld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074A5-6761-974F-BFE4-B1DACC6FDC77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BD412-4306-314F-B176-B571EB4DE0F4}"/>
              </a:ext>
            </a:extLst>
          </p:cNvPr>
          <p:cNvGrpSpPr>
            <a:grpSpLocks noChangeAspect="1"/>
          </p:cNvGrpSpPr>
          <p:nvPr/>
        </p:nvGrpSpPr>
        <p:grpSpPr>
          <a:xfrm>
            <a:off x="482337" y="2856784"/>
            <a:ext cx="4851215" cy="3358279"/>
            <a:chOff x="660357" y="2774624"/>
            <a:chExt cx="4972800" cy="3442446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C37E229A-A04A-5B44-A23E-575660125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0357" y="2774624"/>
              <a:ext cx="3976242" cy="3442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F900FC-6088-5942-AF05-90DE8CFFE8F2}"/>
                </a:ext>
              </a:extLst>
            </p:cNvPr>
            <p:cNvSpPr/>
            <p:nvPr/>
          </p:nvSpPr>
          <p:spPr>
            <a:xfrm>
              <a:off x="3596790" y="4294777"/>
              <a:ext cx="2036367" cy="1693069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AAC03E-722E-EC4A-BF0E-354833A25948}"/>
                </a:ext>
              </a:extLst>
            </p:cNvPr>
            <p:cNvCxnSpPr>
              <a:cxnSpLocks/>
              <a:stCxn id="19" idx="3"/>
              <a:endCxn id="16" idx="3"/>
            </p:cNvCxnSpPr>
            <p:nvPr/>
          </p:nvCxnSpPr>
          <p:spPr>
            <a:xfrm>
              <a:off x="2235764" y="4186376"/>
              <a:ext cx="1659245" cy="15535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3AA66A-7C9F-5C48-AAC0-221F5EB9AB12}"/>
                </a:ext>
              </a:extLst>
            </p:cNvPr>
            <p:cNvCxnSpPr>
              <a:cxnSpLocks/>
              <a:stCxn id="19" idx="7"/>
              <a:endCxn id="16" idx="0"/>
            </p:cNvCxnSpPr>
            <p:nvPr/>
          </p:nvCxnSpPr>
          <p:spPr>
            <a:xfrm>
              <a:off x="2801895" y="3681182"/>
              <a:ext cx="1813079" cy="6135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43827F8-C6E1-4F45-A9E5-BC020C3AFFA9}"/>
                </a:ext>
              </a:extLst>
            </p:cNvPr>
            <p:cNvSpPr/>
            <p:nvPr/>
          </p:nvSpPr>
          <p:spPr>
            <a:xfrm>
              <a:off x="2118515" y="3576553"/>
              <a:ext cx="800629" cy="714452"/>
            </a:xfrm>
            <a:prstGeom prst="ellipse">
              <a:avLst/>
            </a:prstGeom>
            <a:solidFill>
              <a:srgbClr val="0070C0">
                <a:alpha val="34000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0BFD53-F024-5148-8A4A-4F3718F63965}"/>
              </a:ext>
            </a:extLst>
          </p:cNvPr>
          <p:cNvSpPr/>
          <p:nvPr/>
        </p:nvSpPr>
        <p:spPr>
          <a:xfrm>
            <a:off x="5689109" y="3639107"/>
            <a:ext cx="4483666" cy="18949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Issue:</a:t>
            </a:r>
            <a:r>
              <a:rPr lang="en-US" sz="2800" dirty="0">
                <a:solidFill>
                  <a:schemeClr val="bg1"/>
                </a:solidFill>
              </a:rPr>
              <a:t> detectors are often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stochastic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discontinuous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numerically unstable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3EA081-625E-F541-AFB1-191168A9C58A}"/>
                  </a:ext>
                </a:extLst>
              </p:cNvPr>
              <p:cNvSpPr/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/>
                  <a:t>minimize	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i="1" smtClean="0">
                        <a:solidFill>
                          <a:srgbClr val="0070C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smtClean="0">
                            <a:solidFill>
                              <a:srgbClr val="00B050">
                                <a:alpha val="3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 smtClean="0">
                            <a:solidFill>
                              <a:srgbClr val="FF0000">
                                <a:alpha val="3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fr-CH" sz="3600" b="0" i="1" baseline="-2500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∙  </m:t>
                    </m:r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endParaRPr lang="en-US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3EA081-625E-F541-AFB1-191168A9C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  <a:blipFill>
                <a:blip r:embed="rId7"/>
                <a:stretch>
                  <a:fillRect l="-1535" t="-8140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3E9C99C-27D1-1345-B8E7-BFD4EEE27B67}"/>
              </a:ext>
            </a:extLst>
          </p:cNvPr>
          <p:cNvSpPr/>
          <p:nvPr/>
        </p:nvSpPr>
        <p:spPr>
          <a:xfrm>
            <a:off x="7846122" y="2354083"/>
            <a:ext cx="1313589" cy="637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Detector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74BCAE59-2CF2-0243-8B27-D70CEE4870FC}"/>
              </a:ext>
            </a:extLst>
          </p:cNvPr>
          <p:cNvSpPr/>
          <p:nvPr/>
        </p:nvSpPr>
        <p:spPr>
          <a:xfrm rot="5400000">
            <a:off x="8406736" y="1261165"/>
            <a:ext cx="192362" cy="173788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55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69148" cy="814817"/>
          </a:xfrm>
        </p:spPr>
        <p:txBody>
          <a:bodyPr>
            <a:noAutofit/>
          </a:bodyPr>
          <a:lstStyle/>
          <a:p>
            <a:r>
              <a:rPr lang="en-US" dirty="0"/>
              <a:t>An overly </a:t>
            </a:r>
            <a:r>
              <a:rPr lang="en-US" i="1" dirty="0">
                <a:solidFill>
                  <a:srgbClr val="7030A0"/>
                </a:solidFill>
              </a:rPr>
              <a:t>complex </a:t>
            </a:r>
            <a:r>
              <a:rPr lang="en-US" dirty="0"/>
              <a:t>adaptive attack.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48</a:t>
            </a:fld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074A5-6761-974F-BFE4-B1DACC6FDC77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BD412-4306-314F-B176-B571EB4DE0F4}"/>
              </a:ext>
            </a:extLst>
          </p:cNvPr>
          <p:cNvGrpSpPr>
            <a:grpSpLocks noChangeAspect="1"/>
          </p:cNvGrpSpPr>
          <p:nvPr/>
        </p:nvGrpSpPr>
        <p:grpSpPr>
          <a:xfrm>
            <a:off x="482337" y="2856784"/>
            <a:ext cx="4851215" cy="3358279"/>
            <a:chOff x="660357" y="2774624"/>
            <a:chExt cx="4972800" cy="3442446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C37E229A-A04A-5B44-A23E-575660125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0357" y="2774624"/>
              <a:ext cx="3976242" cy="3442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F900FC-6088-5942-AF05-90DE8CFFE8F2}"/>
                </a:ext>
              </a:extLst>
            </p:cNvPr>
            <p:cNvSpPr/>
            <p:nvPr/>
          </p:nvSpPr>
          <p:spPr>
            <a:xfrm>
              <a:off x="3596790" y="4294777"/>
              <a:ext cx="2036367" cy="1693069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AAC03E-722E-EC4A-BF0E-354833A25948}"/>
                </a:ext>
              </a:extLst>
            </p:cNvPr>
            <p:cNvCxnSpPr>
              <a:cxnSpLocks/>
              <a:stCxn id="19" idx="3"/>
              <a:endCxn id="16" idx="3"/>
            </p:cNvCxnSpPr>
            <p:nvPr/>
          </p:nvCxnSpPr>
          <p:spPr>
            <a:xfrm>
              <a:off x="2235764" y="4186376"/>
              <a:ext cx="1659245" cy="15535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3AA66A-7C9F-5C48-AAC0-221F5EB9AB12}"/>
                </a:ext>
              </a:extLst>
            </p:cNvPr>
            <p:cNvCxnSpPr>
              <a:cxnSpLocks/>
              <a:stCxn id="19" idx="7"/>
              <a:endCxn id="16" idx="0"/>
            </p:cNvCxnSpPr>
            <p:nvPr/>
          </p:nvCxnSpPr>
          <p:spPr>
            <a:xfrm>
              <a:off x="2801895" y="3681182"/>
              <a:ext cx="1813079" cy="6135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43827F8-C6E1-4F45-A9E5-BC020C3AFFA9}"/>
                </a:ext>
              </a:extLst>
            </p:cNvPr>
            <p:cNvSpPr/>
            <p:nvPr/>
          </p:nvSpPr>
          <p:spPr>
            <a:xfrm>
              <a:off x="2118515" y="3576553"/>
              <a:ext cx="800629" cy="714452"/>
            </a:xfrm>
            <a:prstGeom prst="ellipse">
              <a:avLst/>
            </a:prstGeom>
            <a:solidFill>
              <a:srgbClr val="0070C0">
                <a:alpha val="34000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80EE7FBD-C180-E440-8F31-F1370832280B}"/>
                  </a:ext>
                </a:extLst>
              </p:cNvPr>
              <p:cNvSpPr/>
              <p:nvPr/>
            </p:nvSpPr>
            <p:spPr>
              <a:xfrm>
                <a:off x="4458793" y="2336714"/>
                <a:ext cx="3371849" cy="841042"/>
              </a:xfrm>
              <a:prstGeom prst="wedgeRectCallout">
                <a:avLst>
                  <a:gd name="adj1" fmla="val 44887"/>
                  <a:gd name="adj2" fmla="val -79060"/>
                </a:avLst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take expectation over randomness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80EE7FBD-C180-E440-8F31-F13708322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793" y="2336714"/>
                <a:ext cx="3371849" cy="841042"/>
              </a:xfrm>
              <a:prstGeom prst="wedgeRectCallout">
                <a:avLst>
                  <a:gd name="adj1" fmla="val 44887"/>
                  <a:gd name="adj2" fmla="val -79060"/>
                </a:avLst>
              </a:prstGeom>
              <a:blipFill>
                <a:blip r:embed="rId7"/>
                <a:stretch>
                  <a:fillRect r="-746" b="-113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ular Callout 24">
                <a:extLst>
                  <a:ext uri="{FF2B5EF4-FFF2-40B4-BE49-F238E27FC236}">
                    <a16:creationId xmlns:a16="http://schemas.microsoft.com/office/drawing/2014/main" id="{8B988B40-6E8E-3D49-9262-B6C3BFD5C27B}"/>
                  </a:ext>
                </a:extLst>
              </p:cNvPr>
              <p:cNvSpPr/>
              <p:nvPr/>
            </p:nvSpPr>
            <p:spPr>
              <a:xfrm>
                <a:off x="7977345" y="2336714"/>
                <a:ext cx="3146336" cy="841042"/>
              </a:xfrm>
              <a:prstGeom prst="wedgeRectCallout">
                <a:avLst>
                  <a:gd name="adj1" fmla="val -47903"/>
                  <a:gd name="adj2" fmla="val -80758"/>
                </a:avLst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replace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by smooth approximation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25" name="Rectangular Callout 24">
                <a:extLst>
                  <a:ext uri="{FF2B5EF4-FFF2-40B4-BE49-F238E27FC236}">
                    <a16:creationId xmlns:a16="http://schemas.microsoft.com/office/drawing/2014/main" id="{8B988B40-6E8E-3D49-9262-B6C3BFD5C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45" y="2336714"/>
                <a:ext cx="3146336" cy="841042"/>
              </a:xfrm>
              <a:prstGeom prst="wedgeRectCallout">
                <a:avLst>
                  <a:gd name="adj1" fmla="val -47903"/>
                  <a:gd name="adj2" fmla="val -80758"/>
                </a:avLst>
              </a:prstGeom>
              <a:blipFill>
                <a:blip r:embed="rId8"/>
                <a:stretch>
                  <a:fillRect r="-2400" b="-112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A6D981-2F0D-8342-B4B5-DE993F216574}"/>
              </a:ext>
            </a:extLst>
          </p:cNvPr>
          <p:cNvSpPr/>
          <p:nvPr/>
        </p:nvSpPr>
        <p:spPr>
          <a:xfrm>
            <a:off x="5689109" y="3639107"/>
            <a:ext cx="4483666" cy="189495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Issue:</a:t>
            </a:r>
            <a:r>
              <a:rPr lang="en-US" sz="2800" dirty="0">
                <a:solidFill>
                  <a:schemeClr val="bg1"/>
                </a:solidFill>
              </a:rPr>
              <a:t> detectors are often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stochastic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discontinuous</a:t>
            </a:r>
          </a:p>
          <a:p>
            <a:pPr marL="626400" lvl="1" indent="-277200">
              <a:buFontTx/>
              <a:buChar char="-"/>
            </a:pPr>
            <a:r>
              <a:rPr lang="en-US" sz="2800" i="1" dirty="0">
                <a:solidFill>
                  <a:schemeClr val="bg1"/>
                </a:solidFill>
              </a:rPr>
              <a:t>numerically unstable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B34506F-DDD7-F446-AAF4-759FD37337A8}"/>
                  </a:ext>
                </a:extLst>
              </p:cNvPr>
              <p:cNvSpPr/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/>
                  <a:t>minimize	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i="1" smtClean="0">
                        <a:solidFill>
                          <a:srgbClr val="0070C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smtClean="0">
                            <a:solidFill>
                              <a:srgbClr val="00B050">
                                <a:alpha val="3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 smtClean="0">
                            <a:solidFill>
                              <a:schemeClr val="tx1">
                                <a:alpha val="3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 smtClean="0">
                            <a:solidFill>
                              <a:srgbClr val="FF0000">
                                <a:alpha val="3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fr-CH" sz="3600" b="0" i="1" baseline="-2500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CH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∙  </m:t>
                    </m:r>
                    <m:r>
                      <a:rPr lang="en-US" sz="3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endParaRPr lang="en-US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B34506F-DDD7-F446-AAF4-759FD3733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425940"/>
                <a:ext cx="11569148" cy="1077218"/>
              </a:xfrm>
              <a:prstGeom prst="rect">
                <a:avLst/>
              </a:prstGeom>
              <a:blipFill>
                <a:blip r:embed="rId9"/>
                <a:stretch>
                  <a:fillRect l="-1535" t="-8140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702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6585-2236-C546-BE87-E393A33C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simpler &amp; stronger</a:t>
            </a:r>
            <a:r>
              <a:rPr lang="en-US" dirty="0"/>
              <a:t> attack: </a:t>
            </a:r>
            <a:r>
              <a:rPr lang="en-US" dirty="0">
                <a:solidFill>
                  <a:srgbClr val="7030A0"/>
                </a:solidFill>
              </a:rPr>
              <a:t>feature collisions.</a:t>
            </a:r>
            <a:br>
              <a:rPr lang="en-US" dirty="0"/>
            </a:b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1864-859E-9B47-AB67-1845C2F2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49</a:t>
            </a:fld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E8E2C0-C03C-9042-8D34-6EBF071D54F5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11251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2677-DA8F-DD40-A2FB-2026FA4F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can also fail disastrously.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32C10-2AF5-D74B-A0D0-18B35964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</a:t>
            </a:fld>
            <a:endParaRPr lang="en-US" sz="16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3F6643-E496-5B44-8371-C331908A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635127"/>
            <a:ext cx="11532623" cy="46431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Critical mistakes...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Direct attacks...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D57ECB-9B11-2745-BD24-D49816764282}"/>
              </a:ext>
            </a:extLst>
          </p:cNvPr>
          <p:cNvGrpSpPr>
            <a:grpSpLocks noChangeAspect="1"/>
          </p:cNvGrpSpPr>
          <p:nvPr/>
        </p:nvGrpSpPr>
        <p:grpSpPr>
          <a:xfrm>
            <a:off x="5599134" y="1900455"/>
            <a:ext cx="6063320" cy="1246000"/>
            <a:chOff x="5236352" y="5867847"/>
            <a:chExt cx="4716838" cy="9693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C8E8D8-17ED-9745-AD76-C03621D2C306}"/>
                </a:ext>
              </a:extLst>
            </p:cNvPr>
            <p:cNvGrpSpPr/>
            <p:nvPr/>
          </p:nvGrpSpPr>
          <p:grpSpPr>
            <a:xfrm>
              <a:off x="5236352" y="5867847"/>
              <a:ext cx="4716838" cy="969301"/>
              <a:chOff x="4536515" y="5382250"/>
              <a:chExt cx="4716838" cy="9693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BCE628-289D-4745-923A-F31909AFB378}"/>
                  </a:ext>
                </a:extLst>
              </p:cNvPr>
              <p:cNvSpPr/>
              <p:nvPr/>
            </p:nvSpPr>
            <p:spPr>
              <a:xfrm>
                <a:off x="4536515" y="5382250"/>
                <a:ext cx="4716838" cy="969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11A1868-693A-1244-86C5-54FCDA66F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2358" y="5681291"/>
                <a:ext cx="4535186" cy="62292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34" name="Picture 8" descr="The Guardian – Logos Download">
              <a:extLst>
                <a:ext uri="{FF2B5EF4-FFF2-40B4-BE49-F238E27FC236}">
                  <a16:creationId xmlns:a16="http://schemas.microsoft.com/office/drawing/2014/main" id="{891FE2F1-7F5B-F248-BE33-83C869B01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940" y="5909582"/>
              <a:ext cx="1577699" cy="277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53ED2F-F694-7E4B-8B7A-190980756ADE}"/>
              </a:ext>
            </a:extLst>
          </p:cNvPr>
          <p:cNvGrpSpPr>
            <a:grpSpLocks noChangeAspect="1"/>
          </p:cNvGrpSpPr>
          <p:nvPr/>
        </p:nvGrpSpPr>
        <p:grpSpPr>
          <a:xfrm>
            <a:off x="5267982" y="3385145"/>
            <a:ext cx="6394472" cy="1243869"/>
            <a:chOff x="5360053" y="2963429"/>
            <a:chExt cx="6017338" cy="1178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3C0369-3CCD-B849-B116-4ABDE14762E8}"/>
                </a:ext>
              </a:extLst>
            </p:cNvPr>
            <p:cNvGrpSpPr/>
            <p:nvPr/>
          </p:nvGrpSpPr>
          <p:grpSpPr>
            <a:xfrm>
              <a:off x="5360053" y="2963429"/>
              <a:ext cx="6017338" cy="1178165"/>
              <a:chOff x="4603787" y="6441255"/>
              <a:chExt cx="6017338" cy="117816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ECCFF2-0646-6241-8504-CE63BBE1B8CB}"/>
                  </a:ext>
                </a:extLst>
              </p:cNvPr>
              <p:cNvSpPr/>
              <p:nvPr/>
            </p:nvSpPr>
            <p:spPr>
              <a:xfrm>
                <a:off x="4603787" y="6441255"/>
                <a:ext cx="6017338" cy="1178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45FA64C-75C2-9F45-82A3-235F74CB2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010"/>
              <a:stretch/>
            </p:blipFill>
            <p:spPr>
              <a:xfrm>
                <a:off x="4603787" y="6798346"/>
                <a:ext cx="6017338" cy="793977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960F5A2-D054-D443-AF06-27E5EEE73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7751" y="3002488"/>
              <a:ext cx="2399766" cy="356941"/>
            </a:xfrm>
            <a:prstGeom prst="rect">
              <a:avLst/>
            </a:prstGeom>
          </p:spPr>
        </p:pic>
      </p:grpSp>
      <p:pic>
        <p:nvPicPr>
          <p:cNvPr id="1026" name="Picture 2" descr="Microsoft takes down AI chatbot 'with zero chill', Tay after racist remarks  | Technology News,The Indian Express">
            <a:extLst>
              <a:ext uri="{FF2B5EF4-FFF2-40B4-BE49-F238E27FC236}">
                <a16:creationId xmlns:a16="http://schemas.microsoft.com/office/drawing/2014/main" id="{150CB591-D658-094E-9883-5A9245C2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518" y="4867704"/>
            <a:ext cx="2963399" cy="1644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38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6585-2236-C546-BE87-E393A33C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simpler &amp; stronger</a:t>
            </a:r>
            <a:r>
              <a:rPr lang="en-US" dirty="0"/>
              <a:t> attack: </a:t>
            </a:r>
            <a:r>
              <a:rPr lang="en-US" dirty="0">
                <a:solidFill>
                  <a:srgbClr val="7030A0"/>
                </a:solidFill>
              </a:rPr>
              <a:t>feature collisions.</a:t>
            </a:r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</a:rPr>
              <a:t>insight #1: </a:t>
            </a:r>
            <a:r>
              <a:rPr lang="en-US" sz="4000" dirty="0">
                <a:solidFill>
                  <a:srgbClr val="0070C0"/>
                </a:solidFill>
              </a:rPr>
              <a:t>decompose the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1864-859E-9B47-AB67-1845C2F2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50</a:t>
            </a:fld>
            <a:endParaRPr lang="en-US" sz="16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6E0BA6-F960-A04F-AA8B-B5EBC7105AAF}"/>
              </a:ext>
            </a:extLst>
          </p:cNvPr>
          <p:cNvGrpSpPr/>
          <p:nvPr/>
        </p:nvGrpSpPr>
        <p:grpSpPr>
          <a:xfrm>
            <a:off x="2775625" y="2470608"/>
            <a:ext cx="2684422" cy="3019780"/>
            <a:chOff x="3728099" y="2286616"/>
            <a:chExt cx="2684422" cy="3019780"/>
          </a:xfrm>
        </p:grpSpPr>
        <p:pic>
          <p:nvPicPr>
            <p:cNvPr id="5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B131BA60-5370-C146-A285-314644CD9D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8099" y="2286616"/>
              <a:ext cx="2620390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D320EF-E812-B948-B089-468EB5FCB5EF}"/>
                </a:ext>
              </a:extLst>
            </p:cNvPr>
            <p:cNvSpPr>
              <a:spLocks/>
            </p:cNvSpPr>
            <p:nvPr/>
          </p:nvSpPr>
          <p:spPr>
            <a:xfrm>
              <a:off x="6250521" y="411944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D6A678-0C34-E44D-B262-515E8336D6D6}"/>
                </a:ext>
              </a:extLst>
            </p:cNvPr>
            <p:cNvSpPr>
              <a:spLocks/>
            </p:cNvSpPr>
            <p:nvPr/>
          </p:nvSpPr>
          <p:spPr>
            <a:xfrm>
              <a:off x="6250521" y="331365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6AEADD-1EB4-1E4E-9F1F-7E13C8E0FB31}"/>
                </a:ext>
              </a:extLst>
            </p:cNvPr>
            <p:cNvSpPr>
              <a:spLocks/>
            </p:cNvSpPr>
            <p:nvPr/>
          </p:nvSpPr>
          <p:spPr>
            <a:xfrm>
              <a:off x="6250520" y="452147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210CD8A-64ED-1E49-9D27-CD598EE82F11}"/>
                </a:ext>
              </a:extLst>
            </p:cNvPr>
            <p:cNvSpPr>
              <a:spLocks/>
            </p:cNvSpPr>
            <p:nvPr/>
          </p:nvSpPr>
          <p:spPr>
            <a:xfrm>
              <a:off x="6250520" y="2507509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A55701-99F6-774C-BF4E-807D50B5AC40}"/>
                </a:ext>
              </a:extLst>
            </p:cNvPr>
            <p:cNvSpPr>
              <a:spLocks/>
            </p:cNvSpPr>
            <p:nvPr/>
          </p:nvSpPr>
          <p:spPr>
            <a:xfrm>
              <a:off x="6250519" y="3718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2970D4-A827-B945-A804-CB9F963EDE0F}"/>
                </a:ext>
              </a:extLst>
            </p:cNvPr>
            <p:cNvSpPr>
              <a:spLocks/>
            </p:cNvSpPr>
            <p:nvPr/>
          </p:nvSpPr>
          <p:spPr>
            <a:xfrm>
              <a:off x="6250518" y="291162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2AEC41-F4FB-DF4B-AC2E-642FA5120E43}"/>
                </a:ext>
              </a:extLst>
            </p:cNvPr>
            <p:cNvSpPr>
              <a:spLocks/>
            </p:cNvSpPr>
            <p:nvPr/>
          </p:nvSpPr>
          <p:spPr>
            <a:xfrm>
              <a:off x="6250518" y="4922516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FADE46-4487-AA43-BD5B-350F233867A1}"/>
              </a:ext>
            </a:extLst>
          </p:cNvPr>
          <p:cNvGrpSpPr/>
          <p:nvPr/>
        </p:nvGrpSpPr>
        <p:grpSpPr>
          <a:xfrm>
            <a:off x="7424215" y="2470608"/>
            <a:ext cx="1988303" cy="3019780"/>
            <a:chOff x="9244363" y="1803767"/>
            <a:chExt cx="1988303" cy="3019780"/>
          </a:xfrm>
        </p:grpSpPr>
        <p:pic>
          <p:nvPicPr>
            <p:cNvPr id="15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BE761BA1-7838-824F-8A1A-D925CE947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25369" y="1803767"/>
              <a:ext cx="1907297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23AC36-5BE7-644C-AEF2-414E62A2D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6" y="3637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647C62-221F-F24F-B49C-6274BC0AF4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6" y="2832128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CAED63-54FD-5047-A9C1-F2BE98CD0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5" y="4039948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D3E4247-435B-AB42-8288-AC7665BC49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5" y="2025980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0BCE2D-5E90-8649-8E1E-A45FAC934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4" y="3237384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A19388-44CE-864A-944D-5578C9ACFD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3" y="243009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8F08BD9-946C-2840-900E-994E23E32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3" y="444098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E389471-BF5D-B34B-A9C3-37F420282DF9}"/>
              </a:ext>
            </a:extLst>
          </p:cNvPr>
          <p:cNvCxnSpPr>
            <a:cxnSpLocks/>
            <a:stCxn id="27" idx="4"/>
          </p:cNvCxnSpPr>
          <p:nvPr/>
        </p:nvCxnSpPr>
        <p:spPr>
          <a:xfrm rot="16200000" flipH="1">
            <a:off x="8840504" y="4106458"/>
            <a:ext cx="378068" cy="3080613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A76FCA-71D2-6B46-ABE4-AF8D224BB06D}"/>
              </a:ext>
            </a:extLst>
          </p:cNvPr>
          <p:cNvSpPr/>
          <p:nvPr/>
        </p:nvSpPr>
        <p:spPr>
          <a:xfrm>
            <a:off x="8101877" y="5333178"/>
            <a:ext cx="173739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BFCE63-3D3C-DD45-AFAA-33173BA50A2E}"/>
              </a:ext>
            </a:extLst>
          </p:cNvPr>
          <p:cNvSpPr/>
          <p:nvPr/>
        </p:nvSpPr>
        <p:spPr>
          <a:xfrm>
            <a:off x="7037024" y="2470608"/>
            <a:ext cx="904415" cy="2987123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E9AE8C-A353-024C-8497-2A9A402F89F1}"/>
              </a:ext>
            </a:extLst>
          </p:cNvPr>
          <p:cNvSpPr txBox="1"/>
          <p:nvPr/>
        </p:nvSpPr>
        <p:spPr>
          <a:xfrm>
            <a:off x="2820935" y="1882184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feature extractor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64152F-FAB1-6A45-9D13-ACE3D054ECD6}"/>
              </a:ext>
            </a:extLst>
          </p:cNvPr>
          <p:cNvSpPr txBox="1"/>
          <p:nvPr/>
        </p:nvSpPr>
        <p:spPr>
          <a:xfrm>
            <a:off x="6941548" y="1888455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classifier head</a:t>
            </a:r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89E6C51C-E0B6-CA43-81AA-C5A97809B3D0}"/>
              </a:ext>
            </a:extLst>
          </p:cNvPr>
          <p:cNvSpPr/>
          <p:nvPr/>
        </p:nvSpPr>
        <p:spPr>
          <a:xfrm rot="8539830">
            <a:off x="3459515" y="5320540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B9110F-3B59-B24E-8AA8-420AC232ADB3}"/>
              </a:ext>
            </a:extLst>
          </p:cNvPr>
          <p:cNvSpPr txBox="1"/>
          <p:nvPr/>
        </p:nvSpPr>
        <p:spPr>
          <a:xfrm>
            <a:off x="587402" y="5624197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we’ll attack this part</a:t>
            </a:r>
          </a:p>
        </p:txBody>
      </p:sp>
      <p:pic>
        <p:nvPicPr>
          <p:cNvPr id="19458" name="Picture 2" descr="Electricity Lightning Bolt | Clip art, Free clip art, Ancient mythology">
            <a:extLst>
              <a:ext uri="{FF2B5EF4-FFF2-40B4-BE49-F238E27FC236}">
                <a16:creationId xmlns:a16="http://schemas.microsoft.com/office/drawing/2014/main" id="{6429CA5C-86A9-054F-984C-064EB234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511" y="2997607"/>
            <a:ext cx="1184037" cy="19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9E8E2C0-C03C-9042-8D34-6EBF071D54F5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02765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08D7052-C289-0A4B-B5C7-E39E511809FD}"/>
              </a:ext>
            </a:extLst>
          </p:cNvPr>
          <p:cNvGrpSpPr/>
          <p:nvPr/>
        </p:nvGrpSpPr>
        <p:grpSpPr>
          <a:xfrm>
            <a:off x="2775625" y="2470608"/>
            <a:ext cx="2684422" cy="3019780"/>
            <a:chOff x="3728099" y="2286616"/>
            <a:chExt cx="2684422" cy="3019780"/>
          </a:xfrm>
        </p:grpSpPr>
        <p:pic>
          <p:nvPicPr>
            <p:cNvPr id="29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8527F687-CF15-FB46-94D8-90476E22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8099" y="2286616"/>
              <a:ext cx="2620390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A76B805-7558-B04B-AA74-F89141817C96}"/>
                </a:ext>
              </a:extLst>
            </p:cNvPr>
            <p:cNvSpPr>
              <a:spLocks/>
            </p:cNvSpPr>
            <p:nvPr/>
          </p:nvSpPr>
          <p:spPr>
            <a:xfrm>
              <a:off x="6250521" y="411944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83F7DE-6360-854E-9D1E-AE1A2F16D184}"/>
                </a:ext>
              </a:extLst>
            </p:cNvPr>
            <p:cNvSpPr>
              <a:spLocks/>
            </p:cNvSpPr>
            <p:nvPr/>
          </p:nvSpPr>
          <p:spPr>
            <a:xfrm>
              <a:off x="6250521" y="331365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5973A03-38E8-2648-9EF3-FAE0AEF90FA4}"/>
                </a:ext>
              </a:extLst>
            </p:cNvPr>
            <p:cNvSpPr>
              <a:spLocks/>
            </p:cNvSpPr>
            <p:nvPr/>
          </p:nvSpPr>
          <p:spPr>
            <a:xfrm>
              <a:off x="6250520" y="452147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0C3B580-6677-4F40-98E2-CE1E4100187C}"/>
                </a:ext>
              </a:extLst>
            </p:cNvPr>
            <p:cNvSpPr>
              <a:spLocks/>
            </p:cNvSpPr>
            <p:nvPr/>
          </p:nvSpPr>
          <p:spPr>
            <a:xfrm>
              <a:off x="6250520" y="2507509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BEA85AC-B469-A047-8644-1630152FC2AD}"/>
                </a:ext>
              </a:extLst>
            </p:cNvPr>
            <p:cNvSpPr>
              <a:spLocks/>
            </p:cNvSpPr>
            <p:nvPr/>
          </p:nvSpPr>
          <p:spPr>
            <a:xfrm>
              <a:off x="6250519" y="3718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AF9680-AB5F-5C47-B581-FC8D1225FEFC}"/>
                </a:ext>
              </a:extLst>
            </p:cNvPr>
            <p:cNvSpPr>
              <a:spLocks/>
            </p:cNvSpPr>
            <p:nvPr/>
          </p:nvSpPr>
          <p:spPr>
            <a:xfrm>
              <a:off x="6250518" y="291162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B50FFB2-E99E-A043-B27A-F9F5B950CB54}"/>
                </a:ext>
              </a:extLst>
            </p:cNvPr>
            <p:cNvSpPr>
              <a:spLocks/>
            </p:cNvSpPr>
            <p:nvPr/>
          </p:nvSpPr>
          <p:spPr>
            <a:xfrm>
              <a:off x="6250518" y="4922516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459938-C203-1E45-A81F-B24D142B724A}"/>
              </a:ext>
            </a:extLst>
          </p:cNvPr>
          <p:cNvGrpSpPr/>
          <p:nvPr/>
        </p:nvGrpSpPr>
        <p:grpSpPr>
          <a:xfrm>
            <a:off x="7424215" y="2470608"/>
            <a:ext cx="1988303" cy="3019780"/>
            <a:chOff x="9244363" y="1803767"/>
            <a:chExt cx="1988303" cy="3019780"/>
          </a:xfrm>
        </p:grpSpPr>
        <p:pic>
          <p:nvPicPr>
            <p:cNvPr id="38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824E4B3C-BF52-8845-8143-4BE9A683E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25369" y="1803767"/>
              <a:ext cx="1907297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DBD805B-9D66-B94B-9479-D8D85BB89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6" y="3637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B727C3B-B32B-5647-AF3F-12491B5DC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6" y="2832128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CC49B9-60D2-224F-A483-C689B1F38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5" y="4039948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A9999A-5E58-1249-B895-60D1147FCD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5" y="2025980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89A218-0586-FB42-A6DE-CBEC9ABAAD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4" y="3237384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1F7F642-866E-7448-951D-F29A2F208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3" y="243009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AF05C68-B8A0-7747-87C5-3611282E4B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4363" y="444098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5E62CE9E-F153-114A-AC12-C38B49F923D2}"/>
              </a:ext>
            </a:extLst>
          </p:cNvPr>
          <p:cNvSpPr/>
          <p:nvPr/>
        </p:nvSpPr>
        <p:spPr>
          <a:xfrm>
            <a:off x="7037024" y="2470608"/>
            <a:ext cx="904415" cy="2987123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F0F78A-6360-9746-A26C-A2E5766E3F29}"/>
              </a:ext>
            </a:extLst>
          </p:cNvPr>
          <p:cNvSpPr txBox="1"/>
          <p:nvPr/>
        </p:nvSpPr>
        <p:spPr>
          <a:xfrm>
            <a:off x="2820935" y="1882184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feature extractor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94E2CC-2222-2446-919F-16713A49E5C0}"/>
              </a:ext>
            </a:extLst>
          </p:cNvPr>
          <p:cNvSpPr txBox="1"/>
          <p:nvPr/>
        </p:nvSpPr>
        <p:spPr>
          <a:xfrm>
            <a:off x="6941548" y="1888455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classifier 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9112" cy="13255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simpler &amp; stronger</a:t>
            </a:r>
            <a:r>
              <a:rPr lang="en-US" dirty="0"/>
              <a:t> attack: </a:t>
            </a:r>
            <a:r>
              <a:rPr lang="en-US" dirty="0">
                <a:solidFill>
                  <a:srgbClr val="7030A0"/>
                </a:solidFill>
              </a:rPr>
              <a:t>feature collisions.</a:t>
            </a:r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</a:rPr>
              <a:t>insight #2: </a:t>
            </a:r>
            <a:r>
              <a:rPr lang="en-US" sz="4000" dirty="0">
                <a:solidFill>
                  <a:srgbClr val="0070C0"/>
                </a:solidFill>
              </a:rPr>
              <a:t>target a natural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51</a:t>
            </a:fld>
            <a:endParaRPr lang="en-US" sz="1600" dirty="0"/>
          </a:p>
        </p:txBody>
      </p:sp>
      <p:pic>
        <p:nvPicPr>
          <p:cNvPr id="15362" name="Picture 2" descr="Easy Guacamole Recipe (5 Minutes + Video) - JoyFoodSunshine">
            <a:extLst>
              <a:ext uri="{FF2B5EF4-FFF2-40B4-BE49-F238E27FC236}">
                <a16:creationId xmlns:a16="http://schemas.microsoft.com/office/drawing/2014/main" id="{39A1887A-C84F-024A-8157-FA7741EE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234" y="327290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Check Mark With Transparent Background, Download Free Clip Art, Free  Clip Art on Clipart Library">
            <a:extLst>
              <a:ext uri="{FF2B5EF4-FFF2-40B4-BE49-F238E27FC236}">
                <a16:creationId xmlns:a16="http://schemas.microsoft.com/office/drawing/2014/main" id="{80003BE7-3152-3B41-8B0F-BDDA4DAF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0283" y="5347698"/>
            <a:ext cx="862940" cy="899880"/>
          </a:xfrm>
          <a:prstGeom prst="rect">
            <a:avLst/>
          </a:prstGeom>
          <a:ln>
            <a:noFill/>
          </a:ln>
          <a:effectLst>
            <a:outerShdw blurRad="635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9D03E91-28DF-FE45-B62E-81DC880284C3}"/>
              </a:ext>
            </a:extLst>
          </p:cNvPr>
          <p:cNvSpPr>
            <a:spLocks noChangeAspect="1"/>
          </p:cNvSpPr>
          <p:nvPr/>
        </p:nvSpPr>
        <p:spPr>
          <a:xfrm>
            <a:off x="5291620" y="4262592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606337-6FC3-AD4F-9017-9C0AFA84682A}"/>
              </a:ext>
            </a:extLst>
          </p:cNvPr>
          <p:cNvSpPr>
            <a:spLocks noChangeAspect="1"/>
          </p:cNvSpPr>
          <p:nvPr/>
        </p:nvSpPr>
        <p:spPr>
          <a:xfrm>
            <a:off x="5291620" y="346861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00E2B2-67D3-2C4C-9969-F7FF5A0DEA0A}"/>
              </a:ext>
            </a:extLst>
          </p:cNvPr>
          <p:cNvSpPr>
            <a:spLocks noChangeAspect="1"/>
          </p:cNvSpPr>
          <p:nvPr/>
        </p:nvSpPr>
        <p:spPr>
          <a:xfrm>
            <a:off x="5291619" y="467643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83B9D6-3C72-2348-B452-154CA610535F}"/>
              </a:ext>
            </a:extLst>
          </p:cNvPr>
          <p:cNvSpPr>
            <a:spLocks noChangeAspect="1"/>
          </p:cNvSpPr>
          <p:nvPr/>
        </p:nvSpPr>
        <p:spPr>
          <a:xfrm>
            <a:off x="5291619" y="2657658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D043DE-10BB-BD43-B7BB-7C5AF7A2DDEA}"/>
              </a:ext>
            </a:extLst>
          </p:cNvPr>
          <p:cNvSpPr>
            <a:spLocks noChangeAspect="1"/>
          </p:cNvSpPr>
          <p:nvPr/>
        </p:nvSpPr>
        <p:spPr>
          <a:xfrm>
            <a:off x="5291618" y="3869062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1E5188-A6AC-7E4A-AC85-2101274054B8}"/>
              </a:ext>
            </a:extLst>
          </p:cNvPr>
          <p:cNvSpPr>
            <a:spLocks noChangeAspect="1"/>
          </p:cNvSpPr>
          <p:nvPr/>
        </p:nvSpPr>
        <p:spPr>
          <a:xfrm>
            <a:off x="5291617" y="3058697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CC2F7C-F2BA-5C45-A853-8826DFEE3E3D}"/>
              </a:ext>
            </a:extLst>
          </p:cNvPr>
          <p:cNvSpPr>
            <a:spLocks noChangeAspect="1"/>
          </p:cNvSpPr>
          <p:nvPr/>
        </p:nvSpPr>
        <p:spPr>
          <a:xfrm>
            <a:off x="5291617" y="5077478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37FB18-7684-E44D-8C6B-4D62EAE7EE94}"/>
              </a:ext>
            </a:extLst>
          </p:cNvPr>
          <p:cNvSpPr txBox="1"/>
          <p:nvPr/>
        </p:nvSpPr>
        <p:spPr>
          <a:xfrm>
            <a:off x="1370234" y="5662676"/>
            <a:ext cx="3497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this is our attack’s target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70A51-28FB-3749-AB21-B9859ADB6B84}"/>
              </a:ext>
            </a:extLst>
          </p:cNvPr>
          <p:cNvSpPr txBox="1"/>
          <p:nvPr/>
        </p:nvSpPr>
        <p:spPr>
          <a:xfrm>
            <a:off x="9412518" y="3109368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“guacamole”</a:t>
            </a:r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C19E082B-A0F0-844A-AE06-118BE976299E}"/>
              </a:ext>
            </a:extLst>
          </p:cNvPr>
          <p:cNvSpPr/>
          <p:nvPr/>
        </p:nvSpPr>
        <p:spPr>
          <a:xfrm rot="8539830">
            <a:off x="4773032" y="5423671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20845A6-B260-0948-BA49-F868A84C5EB3}"/>
              </a:ext>
            </a:extLst>
          </p:cNvPr>
          <p:cNvSpPr>
            <a:spLocks noChangeAspect="1"/>
          </p:cNvSpPr>
          <p:nvPr/>
        </p:nvSpPr>
        <p:spPr>
          <a:xfrm>
            <a:off x="7385566" y="4262592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B37124A-6D30-D745-8C55-DA526E53A2D7}"/>
              </a:ext>
            </a:extLst>
          </p:cNvPr>
          <p:cNvSpPr>
            <a:spLocks noChangeAspect="1"/>
          </p:cNvSpPr>
          <p:nvPr/>
        </p:nvSpPr>
        <p:spPr>
          <a:xfrm>
            <a:off x="7385566" y="346861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517B28-F72C-D541-8096-772A81BD41CE}"/>
              </a:ext>
            </a:extLst>
          </p:cNvPr>
          <p:cNvSpPr>
            <a:spLocks noChangeAspect="1"/>
          </p:cNvSpPr>
          <p:nvPr/>
        </p:nvSpPr>
        <p:spPr>
          <a:xfrm>
            <a:off x="7385565" y="467643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F7279D6-FDDC-0949-80D3-C49C920705CF}"/>
              </a:ext>
            </a:extLst>
          </p:cNvPr>
          <p:cNvSpPr>
            <a:spLocks noChangeAspect="1"/>
          </p:cNvSpPr>
          <p:nvPr/>
        </p:nvSpPr>
        <p:spPr>
          <a:xfrm>
            <a:off x="7385565" y="2657658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CE45276-36BC-8A43-9049-63B2F33969B8}"/>
              </a:ext>
            </a:extLst>
          </p:cNvPr>
          <p:cNvSpPr>
            <a:spLocks noChangeAspect="1"/>
          </p:cNvSpPr>
          <p:nvPr/>
        </p:nvSpPr>
        <p:spPr>
          <a:xfrm>
            <a:off x="7385564" y="3869062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E571065-D66D-FB48-B0D2-6D7BC2213BD4}"/>
              </a:ext>
            </a:extLst>
          </p:cNvPr>
          <p:cNvSpPr>
            <a:spLocks noChangeAspect="1"/>
          </p:cNvSpPr>
          <p:nvPr/>
        </p:nvSpPr>
        <p:spPr>
          <a:xfrm>
            <a:off x="7385563" y="3058697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50AE200-9EAA-EF42-B10E-18BBEC21091C}"/>
              </a:ext>
            </a:extLst>
          </p:cNvPr>
          <p:cNvSpPr>
            <a:spLocks noChangeAspect="1"/>
          </p:cNvSpPr>
          <p:nvPr/>
        </p:nvSpPr>
        <p:spPr>
          <a:xfrm>
            <a:off x="7385563" y="5077478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96B672D4-4BDE-C74A-80FE-0C036F7B8A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40504" y="4106458"/>
            <a:ext cx="378068" cy="3080613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DAE67AE1-1DED-2C4F-B982-4B446D41EB65}"/>
              </a:ext>
            </a:extLst>
          </p:cNvPr>
          <p:cNvSpPr/>
          <p:nvPr/>
        </p:nvSpPr>
        <p:spPr>
          <a:xfrm>
            <a:off x="8101877" y="5333178"/>
            <a:ext cx="173739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9AA22B-7707-8A4E-9FEC-07C9F3D3454A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6826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8">
            <a:extLst>
              <a:ext uri="{FF2B5EF4-FFF2-40B4-BE49-F238E27FC236}">
                <a16:creationId xmlns:a16="http://schemas.microsoft.com/office/drawing/2014/main" id="{86CF0E85-A656-3B4E-A2F6-598E9ABC3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518" y="3350484"/>
            <a:ext cx="3249031" cy="28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0EB1A3-5F6C-B843-B2FC-964AD2664754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598453" y="4496573"/>
            <a:ext cx="1659245" cy="15535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012023-E126-CE47-87A7-E151A6E66359}"/>
              </a:ext>
            </a:extLst>
          </p:cNvPr>
          <p:cNvCxnSpPr>
            <a:cxnSpLocks/>
            <a:stCxn id="49" idx="7"/>
          </p:cNvCxnSpPr>
          <p:nvPr/>
        </p:nvCxnSpPr>
        <p:spPr>
          <a:xfrm>
            <a:off x="2164584" y="3991379"/>
            <a:ext cx="1813079" cy="6135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D18F2BD3-9423-4B49-A9B3-35B43000CC95}"/>
              </a:ext>
            </a:extLst>
          </p:cNvPr>
          <p:cNvSpPr/>
          <p:nvPr/>
        </p:nvSpPr>
        <p:spPr>
          <a:xfrm>
            <a:off x="1481204" y="3886750"/>
            <a:ext cx="800629" cy="714452"/>
          </a:xfrm>
          <a:prstGeom prst="ellipse">
            <a:avLst/>
          </a:prstGeom>
          <a:solidFill>
            <a:srgbClr val="0070C0">
              <a:alpha val="34000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2F7A5C5-B731-8B49-A35F-34079AD07F22}"/>
              </a:ext>
            </a:extLst>
          </p:cNvPr>
          <p:cNvSpPr/>
          <p:nvPr/>
        </p:nvSpPr>
        <p:spPr>
          <a:xfrm>
            <a:off x="2959478" y="4601202"/>
            <a:ext cx="2036367" cy="169306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10B68-18A8-2540-8274-5A524919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>
            <a:normAutofit/>
          </a:bodyPr>
          <a:lstStyle/>
          <a:p>
            <a:r>
              <a:rPr lang="en-US" dirty="0"/>
              <a:t>Goal: collide with features of the target input.</a:t>
            </a:r>
            <a:br>
              <a:rPr lang="en-US" dirty="0"/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Sabour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‘15]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52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F363DE5-26CB-E444-9CC6-650B9E3B397F}"/>
                  </a:ext>
                </a:extLst>
              </p:cNvPr>
              <p:cNvSpPr/>
              <p:nvPr/>
            </p:nvSpPr>
            <p:spPr>
              <a:xfrm>
                <a:off x="463826" y="1799414"/>
                <a:ext cx="1172817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i="1" dirty="0"/>
                  <a:t>minimize</a:t>
                </a:r>
                <a:r>
                  <a:rPr lang="en-US" sz="3600" b="1" dirty="0"/>
                  <a:t> 	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extractor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baseline="-25000" smtClean="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US" sz="3600" dirty="0"/>
                  <a:t> </a:t>
                </a:r>
              </a:p>
              <a:p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F363DE5-26CB-E444-9CC6-650B9E3B3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6" y="1799414"/>
                <a:ext cx="11728174" cy="1077218"/>
              </a:xfrm>
              <a:prstGeom prst="rect">
                <a:avLst/>
              </a:prstGeom>
              <a:blipFill>
                <a:blip r:embed="rId7"/>
                <a:stretch>
                  <a:fillRect l="-1514" t="-8140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0ECD6D69-E69E-8C43-8C86-63D07ED2DDB4}"/>
              </a:ext>
            </a:extLst>
          </p:cNvPr>
          <p:cNvGrpSpPr/>
          <p:nvPr/>
        </p:nvGrpSpPr>
        <p:grpSpPr>
          <a:xfrm>
            <a:off x="3935343" y="2519487"/>
            <a:ext cx="3249030" cy="1661993"/>
            <a:chOff x="5524510" y="3241996"/>
            <a:chExt cx="3249030" cy="1661993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D3898F4C-0991-9149-956A-A6D32E734D24}"/>
                </a:ext>
              </a:extLst>
            </p:cNvPr>
            <p:cNvSpPr/>
            <p:nvPr/>
          </p:nvSpPr>
          <p:spPr>
            <a:xfrm>
              <a:off x="5524510" y="3241996"/>
              <a:ext cx="3249030" cy="166199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9E094BC-886F-284E-8CB4-0F9CF150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919" y="3825605"/>
              <a:ext cx="528275" cy="52827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67184DF-D487-D946-A84F-AE201E426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035" y="3825605"/>
              <a:ext cx="528275" cy="528275"/>
            </a:xfrm>
            <a:prstGeom prst="rect">
              <a:avLst/>
            </a:prstGeom>
          </p:spPr>
        </p:pic>
        <p:sp>
          <p:nvSpPr>
            <p:cNvPr id="44" name="Plus 43">
              <a:extLst>
                <a:ext uri="{FF2B5EF4-FFF2-40B4-BE49-F238E27FC236}">
                  <a16:creationId xmlns:a16="http://schemas.microsoft.com/office/drawing/2014/main" id="{E98D778B-AF75-8C4D-8F7A-F747C3ADC0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4197" y="3956532"/>
              <a:ext cx="276953" cy="276953"/>
            </a:xfrm>
            <a:prstGeom prst="mathPlus">
              <a:avLst>
                <a:gd name="adj1" fmla="val 19287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F714C4-174B-4847-8E52-C830D0D0DD29}"/>
              </a:ext>
            </a:extLst>
          </p:cNvPr>
          <p:cNvGrpSpPr/>
          <p:nvPr/>
        </p:nvGrpSpPr>
        <p:grpSpPr>
          <a:xfrm>
            <a:off x="7729396" y="2482855"/>
            <a:ext cx="625850" cy="1968166"/>
            <a:chOff x="10435252" y="3148600"/>
            <a:chExt cx="625850" cy="1968166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2A33802-61DB-B247-A8BF-D16CE6BA6EFE}"/>
                </a:ext>
              </a:extLst>
            </p:cNvPr>
            <p:cNvSpPr/>
            <p:nvPr/>
          </p:nvSpPr>
          <p:spPr>
            <a:xfrm>
              <a:off x="10435252" y="3148600"/>
              <a:ext cx="625850" cy="1968166"/>
            </a:xfrm>
            <a:prstGeom prst="roundRect">
              <a:avLst>
                <a:gd name="adj" fmla="val 45098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F9D89F7-1F26-8E46-A8FD-828ACFF69386}"/>
                </a:ext>
              </a:extLst>
            </p:cNvPr>
            <p:cNvSpPr/>
            <p:nvPr/>
          </p:nvSpPr>
          <p:spPr>
            <a:xfrm>
              <a:off x="10650201" y="4320560"/>
              <a:ext cx="201600" cy="201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F7A2AA-7110-FF47-B56E-774906FEC5CB}"/>
                </a:ext>
              </a:extLst>
            </p:cNvPr>
            <p:cNvSpPr/>
            <p:nvPr/>
          </p:nvSpPr>
          <p:spPr>
            <a:xfrm>
              <a:off x="10650200" y="3773579"/>
              <a:ext cx="201600" cy="201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C388CB3-3782-4B43-BDAB-23CF0A37C2FB}"/>
                </a:ext>
              </a:extLst>
            </p:cNvPr>
            <p:cNvSpPr/>
            <p:nvPr/>
          </p:nvSpPr>
          <p:spPr>
            <a:xfrm>
              <a:off x="10650203" y="4852160"/>
              <a:ext cx="201600" cy="201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8A829AB-7687-234A-831B-9323B45C62A9}"/>
                </a:ext>
              </a:extLst>
            </p:cNvPr>
            <p:cNvSpPr/>
            <p:nvPr/>
          </p:nvSpPr>
          <p:spPr>
            <a:xfrm>
              <a:off x="10650199" y="3231209"/>
              <a:ext cx="201600" cy="201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E48859-DBB3-8A42-8751-157F97585834}"/>
                </a:ext>
              </a:extLst>
            </p:cNvPr>
            <p:cNvSpPr/>
            <p:nvPr/>
          </p:nvSpPr>
          <p:spPr>
            <a:xfrm>
              <a:off x="10650200" y="4046006"/>
              <a:ext cx="201600" cy="201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85560A-13C4-2249-AE22-E75712A91314}"/>
                </a:ext>
              </a:extLst>
            </p:cNvPr>
            <p:cNvSpPr/>
            <p:nvPr/>
          </p:nvSpPr>
          <p:spPr>
            <a:xfrm>
              <a:off x="10650199" y="3504699"/>
              <a:ext cx="201600" cy="201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75901AE-2FD8-5C45-9993-8BFCABEA127F}"/>
                </a:ext>
              </a:extLst>
            </p:cNvPr>
            <p:cNvSpPr/>
            <p:nvPr/>
          </p:nvSpPr>
          <p:spPr>
            <a:xfrm>
              <a:off x="10650202" y="4587556"/>
              <a:ext cx="201600" cy="2016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E4D6CC2-D5FB-8048-BF6C-6A12B3A05726}"/>
              </a:ext>
            </a:extLst>
          </p:cNvPr>
          <p:cNvSpPr txBox="1"/>
          <p:nvPr/>
        </p:nvSpPr>
        <p:spPr>
          <a:xfrm>
            <a:off x="6729873" y="4491988"/>
            <a:ext cx="256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internal features of guacamole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C18605-A75F-9B45-B2B5-B334527BE8F2}"/>
              </a:ext>
            </a:extLst>
          </p:cNvPr>
          <p:cNvGrpSpPr>
            <a:grpSpLocks noChangeAspect="1"/>
          </p:cNvGrpSpPr>
          <p:nvPr/>
        </p:nvGrpSpPr>
        <p:grpSpPr>
          <a:xfrm>
            <a:off x="5624008" y="2633674"/>
            <a:ext cx="1304188" cy="1467117"/>
            <a:chOff x="3728099" y="2286616"/>
            <a:chExt cx="2684422" cy="3019780"/>
          </a:xfrm>
        </p:grpSpPr>
        <p:pic>
          <p:nvPicPr>
            <p:cNvPr id="29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0B6F5F07-9621-6642-8F4C-7A7B173952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8099" y="2286616"/>
              <a:ext cx="2620390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CB3012-4033-8948-917A-CF7389A2134A}"/>
                </a:ext>
              </a:extLst>
            </p:cNvPr>
            <p:cNvSpPr>
              <a:spLocks/>
            </p:cNvSpPr>
            <p:nvPr/>
          </p:nvSpPr>
          <p:spPr>
            <a:xfrm>
              <a:off x="6250521" y="4119442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5F0AAB-194A-E04F-B9FA-56D977EC0756}"/>
                </a:ext>
              </a:extLst>
            </p:cNvPr>
            <p:cNvSpPr>
              <a:spLocks/>
            </p:cNvSpPr>
            <p:nvPr/>
          </p:nvSpPr>
          <p:spPr>
            <a:xfrm>
              <a:off x="6250521" y="3313657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3CA626-E18F-CD40-B674-5B02E904A778}"/>
                </a:ext>
              </a:extLst>
            </p:cNvPr>
            <p:cNvSpPr>
              <a:spLocks/>
            </p:cNvSpPr>
            <p:nvPr/>
          </p:nvSpPr>
          <p:spPr>
            <a:xfrm>
              <a:off x="6250520" y="4521477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897999C-B68E-FC46-BA4B-334881B421CE}"/>
                </a:ext>
              </a:extLst>
            </p:cNvPr>
            <p:cNvSpPr>
              <a:spLocks/>
            </p:cNvSpPr>
            <p:nvPr/>
          </p:nvSpPr>
          <p:spPr>
            <a:xfrm>
              <a:off x="6250520" y="2507509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EC2BCFF-A4A9-9243-A6F6-61D9C0D5654A}"/>
                </a:ext>
              </a:extLst>
            </p:cNvPr>
            <p:cNvSpPr>
              <a:spLocks/>
            </p:cNvSpPr>
            <p:nvPr/>
          </p:nvSpPr>
          <p:spPr>
            <a:xfrm>
              <a:off x="6250519" y="3718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7C70FF-6BCD-4D4D-89FA-E6DEC43E0009}"/>
                </a:ext>
              </a:extLst>
            </p:cNvPr>
            <p:cNvSpPr>
              <a:spLocks/>
            </p:cNvSpPr>
            <p:nvPr/>
          </p:nvSpPr>
          <p:spPr>
            <a:xfrm>
              <a:off x="6250518" y="2911622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FB1B4C-E71E-C642-9D53-28F18A304441}"/>
                </a:ext>
              </a:extLst>
            </p:cNvPr>
            <p:cNvSpPr>
              <a:spLocks/>
            </p:cNvSpPr>
            <p:nvPr/>
          </p:nvSpPr>
          <p:spPr>
            <a:xfrm>
              <a:off x="6250518" y="4922516"/>
              <a:ext cx="162000" cy="1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9041A0A-B519-D544-B601-75D39A6C90E3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FCE9727-2306-1E4A-95EA-90FC8CB4839C}"/>
              </a:ext>
            </a:extLst>
          </p:cNvPr>
          <p:cNvSpPr/>
          <p:nvPr/>
        </p:nvSpPr>
        <p:spPr>
          <a:xfrm>
            <a:off x="9308327" y="1656083"/>
            <a:ext cx="2743200" cy="128124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feature extractors are not collision resistant!</a:t>
            </a:r>
            <a:endParaRPr lang="en-US" sz="2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74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A16B-AB17-5D46-B5C1-BD2F28DB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7030A0"/>
                </a:solidFill>
              </a:rPr>
              <a:t>feature collision attack.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or “garbage-in, garbage-out”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D7B76-3721-954C-A7B6-B844CD64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53</a:t>
            </a:fld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7AED15-9318-2D4D-8522-82610C27D1CD}"/>
              </a:ext>
            </a:extLst>
          </p:cNvPr>
          <p:cNvGrpSpPr/>
          <p:nvPr/>
        </p:nvGrpSpPr>
        <p:grpSpPr>
          <a:xfrm>
            <a:off x="3734587" y="2343590"/>
            <a:ext cx="2684422" cy="3019780"/>
            <a:chOff x="3728099" y="2286616"/>
            <a:chExt cx="2684422" cy="3019780"/>
          </a:xfrm>
        </p:grpSpPr>
        <p:pic>
          <p:nvPicPr>
            <p:cNvPr id="6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492AAF3F-28A9-D348-87AE-BE3D5CE782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8099" y="2286616"/>
              <a:ext cx="2620390" cy="301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C96E7B-72BE-F041-8768-6CFCD65B84F7}"/>
                </a:ext>
              </a:extLst>
            </p:cNvPr>
            <p:cNvSpPr>
              <a:spLocks/>
            </p:cNvSpPr>
            <p:nvPr/>
          </p:nvSpPr>
          <p:spPr>
            <a:xfrm>
              <a:off x="6250521" y="411944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6114CC-2782-5643-911E-DB2F1FC12634}"/>
                </a:ext>
              </a:extLst>
            </p:cNvPr>
            <p:cNvSpPr>
              <a:spLocks/>
            </p:cNvSpPr>
            <p:nvPr/>
          </p:nvSpPr>
          <p:spPr>
            <a:xfrm>
              <a:off x="6250521" y="331365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51E6E3-252B-B445-8B82-0FFE5138C724}"/>
                </a:ext>
              </a:extLst>
            </p:cNvPr>
            <p:cNvSpPr>
              <a:spLocks/>
            </p:cNvSpPr>
            <p:nvPr/>
          </p:nvSpPr>
          <p:spPr>
            <a:xfrm>
              <a:off x="6250520" y="4521477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CA57F2-79D7-7E47-AE0E-F1533B4F3D9E}"/>
                </a:ext>
              </a:extLst>
            </p:cNvPr>
            <p:cNvSpPr>
              <a:spLocks/>
            </p:cNvSpPr>
            <p:nvPr/>
          </p:nvSpPr>
          <p:spPr>
            <a:xfrm>
              <a:off x="6250520" y="2507509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1E4950-F2A0-7D4B-9CDB-9FE69D277102}"/>
                </a:ext>
              </a:extLst>
            </p:cNvPr>
            <p:cNvSpPr>
              <a:spLocks/>
            </p:cNvSpPr>
            <p:nvPr/>
          </p:nvSpPr>
          <p:spPr>
            <a:xfrm>
              <a:off x="6250519" y="3718913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108A3F-5568-AD4B-B5EF-94DD49E3F8F4}"/>
                </a:ext>
              </a:extLst>
            </p:cNvPr>
            <p:cNvSpPr>
              <a:spLocks/>
            </p:cNvSpPr>
            <p:nvPr/>
          </p:nvSpPr>
          <p:spPr>
            <a:xfrm>
              <a:off x="6250518" y="2911622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CBA960-8D4D-7546-BDA0-BB36E290EA5D}"/>
                </a:ext>
              </a:extLst>
            </p:cNvPr>
            <p:cNvSpPr>
              <a:spLocks/>
            </p:cNvSpPr>
            <p:nvPr/>
          </p:nvSpPr>
          <p:spPr>
            <a:xfrm>
              <a:off x="6250518" y="4922516"/>
              <a:ext cx="162000" cy="162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 descr="Neural Network: A Complete Beginners Guide | Gadictos">
            <a:extLst>
              <a:ext uri="{FF2B5EF4-FFF2-40B4-BE49-F238E27FC236}">
                <a16:creationId xmlns:a16="http://schemas.microsoft.com/office/drawing/2014/main" id="{B3688CA8-A95A-C044-A376-DAA0F96ED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4247" y="2343590"/>
            <a:ext cx="1907297" cy="30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7C68E4-5BA0-C547-BDD2-8829B71779FD}"/>
              </a:ext>
            </a:extLst>
          </p:cNvPr>
          <p:cNvSpPr txBox="1"/>
          <p:nvPr/>
        </p:nvSpPr>
        <p:spPr>
          <a:xfrm>
            <a:off x="3239355" y="1794373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feature extractor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BA5B51-E17E-FE46-914D-D65175D63E69}"/>
              </a:ext>
            </a:extLst>
          </p:cNvPr>
          <p:cNvSpPr txBox="1"/>
          <p:nvPr/>
        </p:nvSpPr>
        <p:spPr>
          <a:xfrm>
            <a:off x="7100574" y="1799537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classifier head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CEC6180-B303-2340-901E-6C64745CBB89}"/>
              </a:ext>
            </a:extLst>
          </p:cNvPr>
          <p:cNvSpPr/>
          <p:nvPr/>
        </p:nvSpPr>
        <p:spPr>
          <a:xfrm>
            <a:off x="7197565" y="2376247"/>
            <a:ext cx="904415" cy="2987123"/>
          </a:xfrm>
          <a:prstGeom prst="ellipse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ADC60B3-98C9-A24C-A5E8-6F156E336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479" y="3190021"/>
            <a:ext cx="1260000" cy="126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7CE1CBE-D29D-1C40-AAD3-94492A9539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2" y="3190021"/>
            <a:ext cx="1260000" cy="1260000"/>
          </a:xfrm>
          <a:prstGeom prst="rect">
            <a:avLst/>
          </a:prstGeom>
        </p:spPr>
      </p:pic>
      <p:sp>
        <p:nvSpPr>
          <p:cNvPr id="51" name="Plus 50">
            <a:extLst>
              <a:ext uri="{FF2B5EF4-FFF2-40B4-BE49-F238E27FC236}">
                <a16:creationId xmlns:a16="http://schemas.microsoft.com/office/drawing/2014/main" id="{31C7E278-0612-5B4B-A92C-BF147FACA620}"/>
              </a:ext>
            </a:extLst>
          </p:cNvPr>
          <p:cNvSpPr>
            <a:spLocks noChangeAspect="1"/>
          </p:cNvSpPr>
          <p:nvPr/>
        </p:nvSpPr>
        <p:spPr>
          <a:xfrm>
            <a:off x="1716175" y="3613606"/>
            <a:ext cx="412829" cy="412829"/>
          </a:xfrm>
          <a:prstGeom prst="mathPlus">
            <a:avLst>
              <a:gd name="adj1" fmla="val 192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66E281-473F-B547-A00A-2282CEB51EE5}"/>
              </a:ext>
            </a:extLst>
          </p:cNvPr>
          <p:cNvSpPr txBox="1"/>
          <p:nvPr/>
        </p:nvSpPr>
        <p:spPr>
          <a:xfrm>
            <a:off x="9411250" y="3102104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“guacamole”</a:t>
            </a:r>
          </a:p>
        </p:txBody>
      </p:sp>
      <p:sp>
        <p:nvSpPr>
          <p:cNvPr id="56" name="Left Arrow 55">
            <a:extLst>
              <a:ext uri="{FF2B5EF4-FFF2-40B4-BE49-F238E27FC236}">
                <a16:creationId xmlns:a16="http://schemas.microsoft.com/office/drawing/2014/main" id="{B1FA9CEB-0933-D24D-8CF9-74B83C8B029F}"/>
              </a:ext>
            </a:extLst>
          </p:cNvPr>
          <p:cNvSpPr/>
          <p:nvPr/>
        </p:nvSpPr>
        <p:spPr>
          <a:xfrm rot="8539830">
            <a:off x="5712261" y="5313921"/>
            <a:ext cx="563537" cy="332279"/>
          </a:xfrm>
          <a:prstGeom prst="lef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6B3F56-1404-CF49-9662-3C41140E2917}"/>
              </a:ext>
            </a:extLst>
          </p:cNvPr>
          <p:cNvSpPr txBox="1"/>
          <p:nvPr/>
        </p:nvSpPr>
        <p:spPr>
          <a:xfrm>
            <a:off x="3236876" y="5260894"/>
            <a:ext cx="256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internal features of guacamole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2128AEB-D3A6-064D-B86D-86A3B680B315}"/>
              </a:ext>
            </a:extLst>
          </p:cNvPr>
          <p:cNvSpPr>
            <a:spLocks noChangeAspect="1"/>
          </p:cNvSpPr>
          <p:nvPr/>
        </p:nvSpPr>
        <p:spPr>
          <a:xfrm>
            <a:off x="6250521" y="4145729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5896979-B44C-5741-8518-22BDAB40A49F}"/>
              </a:ext>
            </a:extLst>
          </p:cNvPr>
          <p:cNvSpPr>
            <a:spLocks noChangeAspect="1"/>
          </p:cNvSpPr>
          <p:nvPr/>
        </p:nvSpPr>
        <p:spPr>
          <a:xfrm>
            <a:off x="6250521" y="3351756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EB32573-8F41-E444-A7CC-C60DD0BC5CD5}"/>
              </a:ext>
            </a:extLst>
          </p:cNvPr>
          <p:cNvSpPr>
            <a:spLocks noChangeAspect="1"/>
          </p:cNvSpPr>
          <p:nvPr/>
        </p:nvSpPr>
        <p:spPr>
          <a:xfrm>
            <a:off x="6250520" y="4559576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A4A31B1-E8AA-3745-A54F-0DBB75D7BD5A}"/>
              </a:ext>
            </a:extLst>
          </p:cNvPr>
          <p:cNvSpPr>
            <a:spLocks noChangeAspect="1"/>
          </p:cNvSpPr>
          <p:nvPr/>
        </p:nvSpPr>
        <p:spPr>
          <a:xfrm>
            <a:off x="6250520" y="2540795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0FB8A34-D260-C240-A83E-2939722DC71A}"/>
              </a:ext>
            </a:extLst>
          </p:cNvPr>
          <p:cNvSpPr>
            <a:spLocks noChangeAspect="1"/>
          </p:cNvSpPr>
          <p:nvPr/>
        </p:nvSpPr>
        <p:spPr>
          <a:xfrm>
            <a:off x="6250519" y="375219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6481FF8-E110-D243-8D48-3D76869CBE32}"/>
              </a:ext>
            </a:extLst>
          </p:cNvPr>
          <p:cNvSpPr>
            <a:spLocks noChangeAspect="1"/>
          </p:cNvSpPr>
          <p:nvPr/>
        </p:nvSpPr>
        <p:spPr>
          <a:xfrm>
            <a:off x="6250518" y="2941834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3802FFD-BA29-1B4C-9239-1ED04C8C13C6}"/>
              </a:ext>
            </a:extLst>
          </p:cNvPr>
          <p:cNvSpPr>
            <a:spLocks noChangeAspect="1"/>
          </p:cNvSpPr>
          <p:nvPr/>
        </p:nvSpPr>
        <p:spPr>
          <a:xfrm>
            <a:off x="6250518" y="4960615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D00B2BB-DF76-134B-90C2-F315FFEE3DE0}"/>
              </a:ext>
            </a:extLst>
          </p:cNvPr>
          <p:cNvSpPr>
            <a:spLocks noChangeAspect="1"/>
          </p:cNvSpPr>
          <p:nvPr/>
        </p:nvSpPr>
        <p:spPr>
          <a:xfrm>
            <a:off x="7559790" y="4145729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788C7E4-F25F-3C47-8806-54E3BEE727A0}"/>
              </a:ext>
            </a:extLst>
          </p:cNvPr>
          <p:cNvSpPr>
            <a:spLocks noChangeAspect="1"/>
          </p:cNvSpPr>
          <p:nvPr/>
        </p:nvSpPr>
        <p:spPr>
          <a:xfrm>
            <a:off x="7559790" y="3351756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2FCD0FC-8949-7A4E-9607-E16AF2B292D2}"/>
              </a:ext>
            </a:extLst>
          </p:cNvPr>
          <p:cNvSpPr>
            <a:spLocks noChangeAspect="1"/>
          </p:cNvSpPr>
          <p:nvPr/>
        </p:nvSpPr>
        <p:spPr>
          <a:xfrm>
            <a:off x="7559789" y="4559576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250E947-6E3F-F448-A3A5-3C585502500B}"/>
              </a:ext>
            </a:extLst>
          </p:cNvPr>
          <p:cNvSpPr>
            <a:spLocks noChangeAspect="1"/>
          </p:cNvSpPr>
          <p:nvPr/>
        </p:nvSpPr>
        <p:spPr>
          <a:xfrm>
            <a:off x="7559789" y="2540795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A825E48-9CA9-5A41-8BA0-7E83B5C96E6D}"/>
              </a:ext>
            </a:extLst>
          </p:cNvPr>
          <p:cNvSpPr>
            <a:spLocks noChangeAspect="1"/>
          </p:cNvSpPr>
          <p:nvPr/>
        </p:nvSpPr>
        <p:spPr>
          <a:xfrm>
            <a:off x="7559788" y="3752199"/>
            <a:ext cx="207335" cy="201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C03D09F-B8D3-3C47-AA0D-4D549D8A4A80}"/>
              </a:ext>
            </a:extLst>
          </p:cNvPr>
          <p:cNvSpPr>
            <a:spLocks noChangeAspect="1"/>
          </p:cNvSpPr>
          <p:nvPr/>
        </p:nvSpPr>
        <p:spPr>
          <a:xfrm>
            <a:off x="7559787" y="2941834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651D99B-250A-E340-92C9-14CCB4955E2A}"/>
              </a:ext>
            </a:extLst>
          </p:cNvPr>
          <p:cNvSpPr>
            <a:spLocks noChangeAspect="1"/>
          </p:cNvSpPr>
          <p:nvPr/>
        </p:nvSpPr>
        <p:spPr>
          <a:xfrm>
            <a:off x="7559787" y="4960615"/>
            <a:ext cx="207335" cy="20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Free Check Mark With Transparent Background, Download Free Clip Art, Free  Clip Art on Clipart Library">
            <a:extLst>
              <a:ext uri="{FF2B5EF4-FFF2-40B4-BE49-F238E27FC236}">
                <a16:creationId xmlns:a16="http://schemas.microsoft.com/office/drawing/2014/main" id="{5E190F09-E3B9-884D-831D-9B11CED3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5263" y="5270208"/>
            <a:ext cx="862940" cy="899880"/>
          </a:xfrm>
          <a:prstGeom prst="rect">
            <a:avLst/>
          </a:prstGeom>
          <a:ln>
            <a:noFill/>
          </a:ln>
          <a:effectLst>
            <a:outerShdw blurRad="63500" dist="508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7297544A-16D5-7E42-B16E-C66FC541B7F7}"/>
              </a:ext>
            </a:extLst>
          </p:cNvPr>
          <p:cNvCxnSpPr>
            <a:cxnSpLocks/>
            <a:stCxn id="48" idx="4"/>
          </p:cNvCxnSpPr>
          <p:nvPr/>
        </p:nvCxnSpPr>
        <p:spPr>
          <a:xfrm rot="16200000" flipH="1">
            <a:off x="8989829" y="4023313"/>
            <a:ext cx="394938" cy="307505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E3680D4-9D3D-D04B-A910-ACE5C302DA53}"/>
              </a:ext>
            </a:extLst>
          </p:cNvPr>
          <p:cNvSpPr/>
          <p:nvPr/>
        </p:nvSpPr>
        <p:spPr>
          <a:xfrm>
            <a:off x="8256857" y="5255688"/>
            <a:ext cx="173739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AD2F14-D7A3-0046-BA22-BB151B79878D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548207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6C3F2D4-684D-A541-A119-ED9932DE3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094002"/>
              </p:ext>
            </p:extLst>
          </p:nvPr>
        </p:nvGraphicFramePr>
        <p:xfrm>
          <a:off x="1935705" y="1734819"/>
          <a:ext cx="81468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5E897C95-A235-6745-B3C4-B0A3B418C1E4}"/>
              </a:ext>
            </a:extLst>
          </p:cNvPr>
          <p:cNvSpPr/>
          <p:nvPr/>
        </p:nvSpPr>
        <p:spPr>
          <a:xfrm>
            <a:off x="2674956" y="1863322"/>
            <a:ext cx="7407549" cy="40089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9B40C987-A5EB-BB4A-B1DB-12AD3E9BD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369495"/>
              </p:ext>
            </p:extLst>
          </p:nvPr>
        </p:nvGraphicFramePr>
        <p:xfrm>
          <a:off x="1935705" y="1734819"/>
          <a:ext cx="81468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17332FC-6E58-F64E-A06C-42CBA9011CFB}"/>
              </a:ext>
            </a:extLst>
          </p:cNvPr>
          <p:cNvSpPr txBox="1"/>
          <p:nvPr/>
        </p:nvSpPr>
        <p:spPr>
          <a:xfrm rot="16200000">
            <a:off x="-414037" y="3417765"/>
            <a:ext cx="374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Accuracy (%) on adversarial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EB5B-BE95-BB4E-8EF4-DA6AF4DB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54</a:t>
            </a:fld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473959-280C-094F-8C79-B41F0FCF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542336" cy="1325563"/>
          </a:xfrm>
        </p:spPr>
        <p:txBody>
          <a:bodyPr/>
          <a:lstStyle/>
          <a:p>
            <a:r>
              <a:rPr lang="en-US" dirty="0"/>
              <a:t>Feature collision is a </a:t>
            </a:r>
            <a:r>
              <a:rPr lang="en-US" b="1" dirty="0"/>
              <a:t>strong</a:t>
            </a:r>
            <a:r>
              <a:rPr lang="en-US" dirty="0"/>
              <a:t> adaptive attack.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23BF7F-3F05-9544-B364-559E3F2E25C9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3778180" y="4242796"/>
            <a:ext cx="2323022" cy="15247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FAA234E-888C-E746-AEC7-EFC9E20D6AE8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5285433" y="4242796"/>
            <a:ext cx="815769" cy="1486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8C2824D-8334-6C47-9545-8C930D0CCC9F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4280598" y="4242796"/>
            <a:ext cx="1820604" cy="15247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F469BFF-F82B-5D4E-97DD-0324B6FC76DD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6101202" y="4242796"/>
            <a:ext cx="3156594" cy="15161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8800323-484C-BA47-9250-31090454C355}"/>
              </a:ext>
            </a:extLst>
          </p:cNvPr>
          <p:cNvSpPr/>
          <p:nvPr/>
        </p:nvSpPr>
        <p:spPr>
          <a:xfrm>
            <a:off x="2512874" y="3442697"/>
            <a:ext cx="7176656" cy="800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4 defenses are broken with this strategy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616E14-394A-F545-BA3E-7EF4EA91CC4C}"/>
              </a:ext>
            </a:extLst>
          </p:cNvPr>
          <p:cNvSpPr txBox="1"/>
          <p:nvPr/>
        </p:nvSpPr>
        <p:spPr>
          <a:xfrm>
            <a:off x="9857646" y="4391755"/>
            <a:ext cx="233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accuracy against our attacks</a:t>
            </a:r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4AFCD52D-FD2D-FD40-91EB-D7C28202B6B9}"/>
              </a:ext>
            </a:extLst>
          </p:cNvPr>
          <p:cNvCxnSpPr>
            <a:cxnSpLocks/>
            <a:stCxn id="43" idx="1"/>
          </p:cNvCxnSpPr>
          <p:nvPr/>
        </p:nvCxnSpPr>
        <p:spPr>
          <a:xfrm rot="10800000" flipV="1">
            <a:off x="9280478" y="4745698"/>
            <a:ext cx="577168" cy="983442"/>
          </a:xfrm>
          <a:prstGeom prst="curved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06C0C39-4CFC-194C-A9B7-82D50DA253A1}"/>
              </a:ext>
            </a:extLst>
          </p:cNvPr>
          <p:cNvSpPr txBox="1"/>
          <p:nvPr/>
        </p:nvSpPr>
        <p:spPr>
          <a:xfrm>
            <a:off x="9684328" y="1900895"/>
            <a:ext cx="232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claimed accuracy </a:t>
            </a:r>
            <a:br>
              <a:rPr lang="en-US" sz="20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(over baseline)</a:t>
            </a: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8C86603D-4E9E-E04F-AE13-023F9DFADDE1}"/>
              </a:ext>
            </a:extLst>
          </p:cNvPr>
          <p:cNvCxnSpPr>
            <a:cxnSpLocks/>
            <a:stCxn id="46" idx="1"/>
          </p:cNvCxnSpPr>
          <p:nvPr/>
        </p:nvCxnSpPr>
        <p:spPr>
          <a:xfrm rot="10800000" flipV="1">
            <a:off x="9280478" y="2254837"/>
            <a:ext cx="403850" cy="833917"/>
          </a:xfrm>
          <a:prstGeom prst="curvedConnector2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D52A8BA-566E-8749-B17F-2AD6DE30AF6B}"/>
              </a:ext>
            </a:extLst>
          </p:cNvPr>
          <p:cNvSpPr txBox="1"/>
          <p:nvPr/>
        </p:nvSpPr>
        <p:spPr>
          <a:xfrm>
            <a:off x="463826" y="6356350"/>
            <a:ext cx="744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On Adaptive Attacks to Adversarial Example Defenses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840447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E8A7-7BE9-AF44-8F3C-20E9179A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>
            <a:normAutofit/>
          </a:bodyPr>
          <a:lstStyle/>
          <a:p>
            <a:r>
              <a:rPr lang="en-US" dirty="0"/>
              <a:t>Some defenses work.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A7ED-4528-F345-9859-7693DEEA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55</a:t>
            </a:fld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B863F3-6C8F-614E-BBED-917658AF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1490662"/>
            <a:ext cx="10993069" cy="4564159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800" dirty="0"/>
              <a:t>Adversarial training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800" dirty="0"/>
              <a:t>Certified defenses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400"/>
              </a:spcBef>
              <a:spcAft>
                <a:spcPts val="1200"/>
              </a:spcAft>
            </a:pP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spcBef>
                <a:spcPts val="400"/>
              </a:spcBef>
              <a:spcAft>
                <a:spcPts val="1200"/>
              </a:spcAft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EC153-A1A0-5241-9547-A9DAA6CC1392}"/>
              </a:ext>
            </a:extLst>
          </p:cNvPr>
          <p:cNvSpPr txBox="1"/>
          <p:nvPr/>
        </p:nvSpPr>
        <p:spPr>
          <a:xfrm>
            <a:off x="4087906" y="1541279"/>
            <a:ext cx="71721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Szegedy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‘13], [Goodfellow et al. ‘14],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Kurakin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‘16], </a:t>
            </a:r>
            <a:r>
              <a:rPr lang="en-US" dirty="0">
                <a:solidFill>
                  <a:schemeClr val="accent6"/>
                </a:solidFill>
              </a:rPr>
              <a:t>[</a:t>
            </a:r>
            <a:r>
              <a:rPr lang="en-US" sz="2000" b="1" dirty="0">
                <a:solidFill>
                  <a:schemeClr val="accent6"/>
                </a:solidFill>
              </a:rPr>
              <a:t>T</a:t>
            </a:r>
            <a:r>
              <a:rPr lang="en-US" dirty="0">
                <a:solidFill>
                  <a:schemeClr val="accent6"/>
                </a:solidFill>
              </a:rPr>
              <a:t> et al. ‘17]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Madry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[Zhang et al. ‘19], [Carmon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Uesato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Zhai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Shafahi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[Yang et al. ‘19], [Li et al. ‘20], 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26B92-A5FA-0C4E-9D97-A639EDCDF41D}"/>
              </a:ext>
            </a:extLst>
          </p:cNvPr>
          <p:cNvSpPr/>
          <p:nvPr/>
        </p:nvSpPr>
        <p:spPr>
          <a:xfrm>
            <a:off x="4087906" y="2732759"/>
            <a:ext cx="7131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[Katz et al. ‘17], [Wong et al. ‘17], [Raghunathan et al. ‘18],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Gehr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Lecuyer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[Zhang et al. ‘18], [Mirman et al. ‘18], [Weng et al. ‘19],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Baluta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[Cohen et al. ‘19], [Singh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Gluch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‘20], ...</a:t>
            </a:r>
          </a:p>
        </p:txBody>
      </p:sp>
    </p:spTree>
    <p:extLst>
      <p:ext uri="{BB962C8B-B14F-4D97-AF65-F5344CB8AC3E}">
        <p14:creationId xmlns:p14="http://schemas.microsoft.com/office/powerpoint/2010/main" val="509383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E8A7-7BE9-AF44-8F3C-20E9179A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>
            <a:normAutofit/>
          </a:bodyPr>
          <a:lstStyle/>
          <a:p>
            <a:r>
              <a:rPr lang="en-US" dirty="0"/>
              <a:t>Some defenses work, </a:t>
            </a:r>
            <a:r>
              <a:rPr lang="en-US" b="1" dirty="0">
                <a:solidFill>
                  <a:srgbClr val="7030A0"/>
                </a:solidFill>
              </a:rPr>
              <a:t>but don’t generalize...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A7ED-4528-F345-9859-7693DEEA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56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18C9C78-2C9C-1843-8FE0-0E75C247AC47}"/>
              </a:ext>
            </a:extLst>
          </p:cNvPr>
          <p:cNvSpPr/>
          <p:nvPr/>
        </p:nvSpPr>
        <p:spPr>
          <a:xfrm>
            <a:off x="6724862" y="5030787"/>
            <a:ext cx="4520224" cy="14168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generalizing to richer sets hurts robustness</a:t>
            </a:r>
          </a:p>
          <a:p>
            <a:pPr algn="ctr"/>
            <a:br>
              <a:rPr lang="en-US" sz="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&amp; </a:t>
            </a:r>
            <a:r>
              <a:rPr lang="en-US" sz="2000" dirty="0" err="1">
                <a:solidFill>
                  <a:schemeClr val="tx1"/>
                </a:solidFill>
              </a:rPr>
              <a:t>Boneh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NeurIPS</a:t>
            </a:r>
            <a:r>
              <a:rPr lang="en-US" sz="2000" dirty="0">
                <a:solidFill>
                  <a:schemeClr val="tx1"/>
                </a:solidFill>
              </a:rPr>
              <a:t> 2019 </a:t>
            </a:r>
            <a:r>
              <a:rPr lang="en-US" sz="2000" i="1" dirty="0">
                <a:solidFill>
                  <a:schemeClr val="tx1"/>
                </a:solidFill>
              </a:rPr>
              <a:t>spotlight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862D905-D742-CF4E-9638-77474C670D6C}"/>
              </a:ext>
            </a:extLst>
          </p:cNvPr>
          <p:cNvSpPr/>
          <p:nvPr/>
        </p:nvSpPr>
        <p:spPr>
          <a:xfrm>
            <a:off x="463825" y="5030787"/>
            <a:ext cx="6135758" cy="14168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defenses overfit to the chosen set</a:t>
            </a:r>
          </a:p>
          <a:p>
            <a:pPr algn="ctr"/>
            <a:br>
              <a:rPr lang="en-US" sz="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Behrmann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Carlini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Papernot</a:t>
            </a:r>
            <a:r>
              <a:rPr lang="en-US" sz="2000" dirty="0">
                <a:solidFill>
                  <a:schemeClr val="tx1"/>
                </a:solidFill>
              </a:rPr>
              <a:t>, Jakobsen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(ICML 2020)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DC5A287-94FF-F349-9151-D7E9F7475C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825" y="1490662"/>
                <a:ext cx="11728175" cy="456415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400"/>
                  </a:spcBef>
                  <a:spcAft>
                    <a:spcPts val="1200"/>
                  </a:spcAft>
                </a:pPr>
                <a:r>
                  <a:rPr lang="en-US" sz="2800" dirty="0"/>
                  <a:t>Adversarial training </a:t>
                </a:r>
                <a:r>
                  <a:rPr lang="en-US" sz="2800" dirty="0">
                    <a:solidFill>
                      <a:schemeClr val="bg1">
                        <a:lumMod val="50000"/>
                      </a:schemeClr>
                    </a:solidFill>
                  </a:rPr>
                  <a:t>	</a:t>
                </a:r>
              </a:p>
              <a:p>
                <a:pPr>
                  <a:spcBef>
                    <a:spcPts val="400"/>
                  </a:spcBef>
                  <a:spcAft>
                    <a:spcPts val="1200"/>
                  </a:spcAft>
                </a:pPr>
                <a:endParaRPr lang="en-US" sz="28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spcBef>
                    <a:spcPts val="400"/>
                  </a:spcBef>
                  <a:spcAft>
                    <a:spcPts val="1200"/>
                  </a:spcAft>
                </a:pPr>
                <a:r>
                  <a:rPr lang="en-US" sz="2800" dirty="0"/>
                  <a:t>Certified defenses </a:t>
                </a:r>
                <a:endParaRPr lang="en-US" sz="28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spcBef>
                    <a:spcPts val="400"/>
                  </a:spcBef>
                  <a:spcAft>
                    <a:spcPts val="1200"/>
                  </a:spcAft>
                </a:pPr>
                <a:endParaRPr lang="en-US" sz="2400" dirty="0">
                  <a:solidFill>
                    <a:srgbClr val="0070C0"/>
                  </a:solidFill>
                </a:endParaRPr>
              </a:p>
              <a:p>
                <a:pPr marL="0" indent="0">
                  <a:spcBef>
                    <a:spcPts val="400"/>
                  </a:spcBef>
                  <a:spcAft>
                    <a:spcPts val="600"/>
                  </a:spcAft>
                  <a:buNone/>
                </a:pPr>
                <a:r>
                  <a:rPr lang="en-US" sz="2800" dirty="0">
                    <a:solidFill>
                      <a:srgbClr val="0070C0"/>
                    </a:solidFill>
                  </a:rPr>
                  <a:t>recall: </a:t>
                </a:r>
                <a:r>
                  <a:rPr lang="en-US" sz="2800" dirty="0"/>
                  <a:t>we only consider perturbations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from a </a:t>
                </a:r>
                <a:r>
                  <a:rPr lang="en-US" sz="2800" i="1" dirty="0"/>
                  <a:t>fixed</a:t>
                </a:r>
                <a:r>
                  <a:rPr lang="en-US" sz="2800" dirty="0"/>
                  <a:t> set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i="1" dirty="0"/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800" b="1" dirty="0">
                    <a:solidFill>
                      <a:srgbClr val="0070C0"/>
                    </a:solidFill>
                  </a:rPr>
                  <a:t>issue:</a:t>
                </a:r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  <a:r>
                  <a:rPr lang="en-US" sz="2800" b="1" dirty="0"/>
                  <a:t>all defenses above are</a:t>
                </a:r>
                <a:r>
                  <a:rPr lang="en-US" sz="2800" b="1" i="1" dirty="0"/>
                  <a:t> </a:t>
                </a:r>
                <a:r>
                  <a:rPr lang="en-US" sz="2800" b="1" i="1" dirty="0">
                    <a:solidFill>
                      <a:srgbClr val="7030A0"/>
                    </a:solidFill>
                  </a:rPr>
                  <a:t>explicitly tailored to a chosen set</a:t>
                </a:r>
                <a:r>
                  <a:rPr lang="en-US" sz="2800" b="1" i="1" dirty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US" sz="2800" b="1" i="1" dirty="0"/>
              </a:p>
              <a:p>
                <a:pPr marL="0" indent="0">
                  <a:spcBef>
                    <a:spcPts val="400"/>
                  </a:spcBef>
                  <a:spcAft>
                    <a:spcPts val="1200"/>
                  </a:spcAft>
                  <a:buNone/>
                </a:pPr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DC5A287-94FF-F349-9151-D7E9F7475C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825" y="1490662"/>
                <a:ext cx="11728175" cy="4564159"/>
              </a:xfrm>
              <a:blipFill>
                <a:blip r:embed="rId3"/>
                <a:stretch>
                  <a:fillRect l="-1081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201416D-E504-7343-BD48-61934E320363}"/>
              </a:ext>
            </a:extLst>
          </p:cNvPr>
          <p:cNvSpPr/>
          <p:nvPr/>
        </p:nvSpPr>
        <p:spPr>
          <a:xfrm>
            <a:off x="4087906" y="2732759"/>
            <a:ext cx="7131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[Katz et al. ‘17], [Wong et al. ‘17], [Raghunathan et al. ‘18],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Gehr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Lecuyer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[Zhang et al. ‘18], [Mirman et al. ‘18], [Weng et al. ‘19],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Baluta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[Cohen et al. ‘19], [Singh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Gluch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‘20], 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2E351-3B78-2745-9D85-CA911BA6A4B5}"/>
              </a:ext>
            </a:extLst>
          </p:cNvPr>
          <p:cNvSpPr txBox="1"/>
          <p:nvPr/>
        </p:nvSpPr>
        <p:spPr>
          <a:xfrm>
            <a:off x="4087906" y="1541279"/>
            <a:ext cx="71721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Szegedy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‘13], [Goodfellow et al. ‘14],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Kurakin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‘16], </a:t>
            </a:r>
            <a:r>
              <a:rPr lang="en-US" dirty="0">
                <a:solidFill>
                  <a:schemeClr val="accent6"/>
                </a:solidFill>
              </a:rPr>
              <a:t>[</a:t>
            </a:r>
            <a:r>
              <a:rPr lang="en-US" sz="2000" b="1" dirty="0">
                <a:solidFill>
                  <a:schemeClr val="accent6"/>
                </a:solidFill>
              </a:rPr>
              <a:t>T</a:t>
            </a:r>
            <a:r>
              <a:rPr lang="en-US" dirty="0">
                <a:solidFill>
                  <a:schemeClr val="accent6"/>
                </a:solidFill>
              </a:rPr>
              <a:t> et al. ‘17]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Madry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‘18], [Zhang et al. ‘19], [Carmon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Uesato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Zhai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Shafahi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 ‘19], [Yang et al. ‘19], [Li et al. ‘20], ...</a:t>
            </a:r>
          </a:p>
        </p:txBody>
      </p:sp>
    </p:spTree>
    <p:extLst>
      <p:ext uri="{BB962C8B-B14F-4D97-AF65-F5344CB8AC3E}">
        <p14:creationId xmlns:p14="http://schemas.microsoft.com/office/powerpoint/2010/main" val="17924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7517-932A-0F4D-9E03-B2B67F6F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7030A0"/>
                </a:solidFill>
              </a:rPr>
              <a:t>Take away:</a:t>
            </a:r>
            <a:r>
              <a:rPr lang="en-US" sz="4900" dirty="0"/>
              <a:t> we </a:t>
            </a:r>
            <a:r>
              <a:rPr lang="en-US" sz="4900" b="1" u="sng" dirty="0">
                <a:solidFill>
                  <a:srgbClr val="FF0000"/>
                </a:solidFill>
              </a:rPr>
              <a:t>don’t</a:t>
            </a:r>
            <a:r>
              <a:rPr lang="en-US" sz="4900" dirty="0"/>
              <a:t> have robust machine learning in adversarial settings.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4ACB8-C1C8-EF44-9D35-33B821A2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57</a:t>
            </a:fld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FA7AE-9F17-8C41-9E0D-C89EE2EAFD21}"/>
              </a:ext>
            </a:extLst>
          </p:cNvPr>
          <p:cNvGrpSpPr/>
          <p:nvPr/>
        </p:nvGrpSpPr>
        <p:grpSpPr>
          <a:xfrm>
            <a:off x="867400" y="2052954"/>
            <a:ext cx="6301928" cy="2142184"/>
            <a:chOff x="914295" y="1819081"/>
            <a:chExt cx="7752237" cy="265191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CC4F19-5D7F-AF45-8BF2-7EE261B135D7}"/>
                </a:ext>
              </a:extLst>
            </p:cNvPr>
            <p:cNvSpPr/>
            <p:nvPr/>
          </p:nvSpPr>
          <p:spPr>
            <a:xfrm>
              <a:off x="914295" y="1819081"/>
              <a:ext cx="7752237" cy="2651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63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4C7159-6677-0342-9387-94BCA75C1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492"/>
            <a:stretch/>
          </p:blipFill>
          <p:spPr>
            <a:xfrm>
              <a:off x="914295" y="1819573"/>
              <a:ext cx="7752237" cy="718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DCD9FD-879D-E248-A41B-94AC8AF10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295" y="2549927"/>
              <a:ext cx="7752237" cy="192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D92E6D0-36C9-954B-BAA8-73B536C0D3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82" y="4347538"/>
            <a:ext cx="7686150" cy="18538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dir="2700000" algn="tl" rotWithShape="0">
              <a:prstClr val="black">
                <a:alpha val="7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540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7517-932A-0F4D-9E03-B2B67F6F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7030A0"/>
                </a:solidFill>
              </a:rPr>
              <a:t>Take away:</a:t>
            </a:r>
            <a:r>
              <a:rPr lang="en-US" sz="4900" dirty="0"/>
              <a:t> we </a:t>
            </a:r>
            <a:r>
              <a:rPr lang="en-US" sz="4900" b="1" u="sng" dirty="0">
                <a:solidFill>
                  <a:srgbClr val="FF0000"/>
                </a:solidFill>
              </a:rPr>
              <a:t>don’t</a:t>
            </a:r>
            <a:r>
              <a:rPr lang="en-US" sz="4900" dirty="0"/>
              <a:t> have robust machine learning in adversarial settings.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4ACB8-C1C8-EF44-9D35-33B821A2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58</a:t>
            </a:fld>
            <a:endParaRPr lang="en-US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8003E1-99E6-954F-9108-159B28481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211306"/>
            <a:ext cx="5641165" cy="4327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But, we now have:</a:t>
            </a:r>
          </a:p>
          <a:p>
            <a:pPr marL="0" indent="0">
              <a:buNone/>
            </a:pPr>
            <a:endParaRPr lang="en-US" sz="1800" dirty="0"/>
          </a:p>
          <a:p>
            <a:pPr marL="742950" indent="-74295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industry awareness 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of security risks</a:t>
            </a:r>
          </a:p>
          <a:p>
            <a:pPr marL="742950" indent="-74295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endParaRPr lang="en-US" sz="3600" i="1" dirty="0">
              <a:solidFill>
                <a:srgbClr val="0070C0"/>
              </a:solidFill>
            </a:endParaRPr>
          </a:p>
          <a:p>
            <a:pPr marL="742950" indent="-74295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adoption of principled security evaluations</a:t>
            </a:r>
          </a:p>
          <a:p>
            <a:pPr>
              <a:buFontTx/>
              <a:buChar char="-"/>
            </a:pP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ED91A5-28F3-FE4E-9CE6-813DA524AB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127" y="3173162"/>
            <a:ext cx="2208458" cy="726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Brave Browser Allows Facebook, Twitter Trackers Despite Promising Privacy |  Technology News">
            <a:extLst>
              <a:ext uri="{FF2B5EF4-FFF2-40B4-BE49-F238E27FC236}">
                <a16:creationId xmlns:a16="http://schemas.microsoft.com/office/drawing/2014/main" id="{55C5F2FC-2CFC-AA45-A4F3-2A640EA60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84974" y="3173162"/>
            <a:ext cx="2152281" cy="73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87D76A-F6DC-744C-B71A-11ADE3C29D76}"/>
              </a:ext>
            </a:extLst>
          </p:cNvPr>
          <p:cNvGrpSpPr/>
          <p:nvPr/>
        </p:nvGrpSpPr>
        <p:grpSpPr>
          <a:xfrm>
            <a:off x="6085164" y="4593589"/>
            <a:ext cx="5643010" cy="1016716"/>
            <a:chOff x="6085164" y="4593589"/>
            <a:chExt cx="5643010" cy="10167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4361C4-7CC0-5E4B-A445-B4E4447C5E22}"/>
                </a:ext>
              </a:extLst>
            </p:cNvPr>
            <p:cNvGrpSpPr/>
            <p:nvPr/>
          </p:nvGrpSpPr>
          <p:grpSpPr>
            <a:xfrm>
              <a:off x="6085164" y="4593589"/>
              <a:ext cx="5643010" cy="1016716"/>
              <a:chOff x="5586549" y="3740741"/>
              <a:chExt cx="5643010" cy="101671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5D2AE85-9611-C945-81FD-4D7274FF8E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86549" y="3740741"/>
                <a:ext cx="5643010" cy="1016716"/>
                <a:chOff x="5816995" y="3779507"/>
                <a:chExt cx="5280747" cy="951446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F2DE305-5603-AB4E-9F37-1284C4B45374}"/>
                    </a:ext>
                  </a:extLst>
                </p:cNvPr>
                <p:cNvSpPr/>
                <p:nvPr/>
              </p:nvSpPr>
              <p:spPr>
                <a:xfrm>
                  <a:off x="5816995" y="3779507"/>
                  <a:ext cx="5280747" cy="9514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0" dist="63500" dir="2700000" algn="tl" rotWithShape="0">
                    <a:prstClr val="black">
                      <a:alpha val="7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E3CEEE73-8417-6945-B9BA-2B99476097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59459" y="3846430"/>
                  <a:ext cx="5151905" cy="506706"/>
                </a:xfrm>
                <a:prstGeom prst="rect">
                  <a:avLst/>
                </a:prstGeom>
              </p:spPr>
            </p:pic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5AAE1C-A6E3-DC46-9B13-981103F08621}"/>
                  </a:ext>
                </a:extLst>
              </p:cNvPr>
              <p:cNvSpPr/>
              <p:nvPr/>
            </p:nvSpPr>
            <p:spPr>
              <a:xfrm>
                <a:off x="8879385" y="4109492"/>
                <a:ext cx="2336923" cy="2707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62C578-DE07-DC4C-B22A-67244867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0540" y="5259844"/>
              <a:ext cx="4036433" cy="28616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06158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9B261-FDE9-0A4B-AABA-5927D3C2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713766"/>
          </a:xfrm>
        </p:spPr>
        <p:txBody>
          <a:bodyPr>
            <a:normAutofit/>
          </a:bodyPr>
          <a:lstStyle/>
          <a:p>
            <a:r>
              <a:rPr lang="en-US" dirty="0"/>
              <a:t>The future: evasion attacks </a:t>
            </a:r>
            <a:br>
              <a:rPr lang="en-US" dirty="0"/>
            </a:br>
            <a:r>
              <a:rPr lang="en-US" dirty="0"/>
              <a:t>as </a:t>
            </a:r>
            <a:r>
              <a:rPr lang="en-US" b="1" i="1" dirty="0">
                <a:solidFill>
                  <a:srgbClr val="7030A0"/>
                </a:solidFill>
              </a:rPr>
              <a:t>safety</a:t>
            </a:r>
            <a:r>
              <a:rPr lang="en-US" dirty="0"/>
              <a:t> evaluation.</a:t>
            </a:r>
            <a:br>
              <a:rPr lang="en-US" dirty="0"/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[Pei et al. ‘17], [Tian et al. ‘17], 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Gehr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‘18], [Bansal et al. ‘18], [Ma et al. ‘18], [Sun et al. ‘18],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50A1A-CFD9-ED46-84B5-7D74BD27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2409884"/>
            <a:ext cx="11728174" cy="423221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use attacks to </a:t>
            </a:r>
            <a:r>
              <a:rPr lang="en-US" sz="3200" i="1" dirty="0">
                <a:solidFill>
                  <a:schemeClr val="accent6"/>
                </a:solidFill>
              </a:rPr>
              <a:t>stress-test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ML in safety-critical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69AF3-6332-AD49-8C9D-6C66F402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59</a:t>
            </a:fld>
            <a:endParaRPr lang="en-US" sz="1600" dirty="0"/>
          </a:p>
        </p:txBody>
      </p:sp>
      <p:pic>
        <p:nvPicPr>
          <p:cNvPr id="3076" name="Picture 4" descr="Self Driving AI can beat humans with Paradigm shift">
            <a:extLst>
              <a:ext uri="{FF2B5EF4-FFF2-40B4-BE49-F238E27FC236}">
                <a16:creationId xmlns:a16="http://schemas.microsoft.com/office/drawing/2014/main" id="{0E9AD387-9DC1-FE45-AB6D-AE3F2245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3131750"/>
            <a:ext cx="4995315" cy="33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04D6521A-0689-6841-AF26-68F7C5B69A72}"/>
              </a:ext>
            </a:extLst>
          </p:cNvPr>
          <p:cNvSpPr/>
          <p:nvPr/>
        </p:nvSpPr>
        <p:spPr>
          <a:xfrm>
            <a:off x="7915479" y="3410000"/>
            <a:ext cx="3009491" cy="778903"/>
          </a:xfrm>
          <a:prstGeom prst="wedgeRectCallout">
            <a:avLst>
              <a:gd name="adj1" fmla="val -61049"/>
              <a:gd name="adj2" fmla="val 51828"/>
            </a:avLst>
          </a:prstGeom>
          <a:solidFill>
            <a:srgbClr val="FFF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our WOOT’18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6AC0F-DF73-4740-B14C-8108255807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678" y="4292829"/>
            <a:ext cx="2146896" cy="2063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2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2677-DA8F-DD40-A2FB-2026FA4F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can also fail disastrously.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32C10-2AF5-D74B-A0D0-18B35964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</a:t>
            </a:fld>
            <a:endParaRPr lang="en-US" sz="16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3F6643-E496-5B44-8371-C331908A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635127"/>
            <a:ext cx="11532623" cy="46431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Critical mistakes...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Direct attacks...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Private data leaks...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D57ECB-9B11-2745-BD24-D49816764282}"/>
              </a:ext>
            </a:extLst>
          </p:cNvPr>
          <p:cNvGrpSpPr>
            <a:grpSpLocks noChangeAspect="1"/>
          </p:cNvGrpSpPr>
          <p:nvPr/>
        </p:nvGrpSpPr>
        <p:grpSpPr>
          <a:xfrm>
            <a:off x="5599134" y="1900455"/>
            <a:ext cx="6063320" cy="1246000"/>
            <a:chOff x="5236352" y="5867847"/>
            <a:chExt cx="4716838" cy="9693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C8E8D8-17ED-9745-AD76-C03621D2C306}"/>
                </a:ext>
              </a:extLst>
            </p:cNvPr>
            <p:cNvGrpSpPr/>
            <p:nvPr/>
          </p:nvGrpSpPr>
          <p:grpSpPr>
            <a:xfrm>
              <a:off x="5236352" y="5867847"/>
              <a:ext cx="4716838" cy="969301"/>
              <a:chOff x="4536515" y="5382250"/>
              <a:chExt cx="4716838" cy="9693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BCE628-289D-4745-923A-F31909AFB378}"/>
                  </a:ext>
                </a:extLst>
              </p:cNvPr>
              <p:cNvSpPr/>
              <p:nvPr/>
            </p:nvSpPr>
            <p:spPr>
              <a:xfrm>
                <a:off x="4536515" y="5382250"/>
                <a:ext cx="4716838" cy="969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11A1868-693A-1244-86C5-54FCDA66F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2358" y="5681291"/>
                <a:ext cx="4535186" cy="62292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34" name="Picture 8" descr="The Guardian – Logos Download">
              <a:extLst>
                <a:ext uri="{FF2B5EF4-FFF2-40B4-BE49-F238E27FC236}">
                  <a16:creationId xmlns:a16="http://schemas.microsoft.com/office/drawing/2014/main" id="{891FE2F1-7F5B-F248-BE33-83C869B01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940" y="5909582"/>
              <a:ext cx="1577699" cy="277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53ED2F-F694-7E4B-8B7A-190980756ADE}"/>
              </a:ext>
            </a:extLst>
          </p:cNvPr>
          <p:cNvGrpSpPr>
            <a:grpSpLocks noChangeAspect="1"/>
          </p:cNvGrpSpPr>
          <p:nvPr/>
        </p:nvGrpSpPr>
        <p:grpSpPr>
          <a:xfrm>
            <a:off x="5267982" y="3385145"/>
            <a:ext cx="6394472" cy="1243869"/>
            <a:chOff x="5360053" y="2963429"/>
            <a:chExt cx="6017338" cy="1178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3C0369-3CCD-B849-B116-4ABDE14762E8}"/>
                </a:ext>
              </a:extLst>
            </p:cNvPr>
            <p:cNvGrpSpPr/>
            <p:nvPr/>
          </p:nvGrpSpPr>
          <p:grpSpPr>
            <a:xfrm>
              <a:off x="5360053" y="2963429"/>
              <a:ext cx="6017338" cy="1178165"/>
              <a:chOff x="4603787" y="6441255"/>
              <a:chExt cx="6017338" cy="117816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ECCFF2-0646-6241-8504-CE63BBE1B8CB}"/>
                  </a:ext>
                </a:extLst>
              </p:cNvPr>
              <p:cNvSpPr/>
              <p:nvPr/>
            </p:nvSpPr>
            <p:spPr>
              <a:xfrm>
                <a:off x="4603787" y="6441255"/>
                <a:ext cx="6017338" cy="1178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45FA64C-75C2-9F45-82A3-235F74CB2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010"/>
              <a:stretch/>
            </p:blipFill>
            <p:spPr>
              <a:xfrm>
                <a:off x="4603787" y="6798346"/>
                <a:ext cx="6017338" cy="793977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960F5A2-D054-D443-AF06-27E5EEE73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7751" y="3002488"/>
              <a:ext cx="2399766" cy="356941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52EC533-0EDC-A948-BA7D-28E0FA55E6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629" y="4867704"/>
            <a:ext cx="6048329" cy="1410524"/>
          </a:xfrm>
          <a:prstGeom prst="rect">
            <a:avLst/>
          </a:prstGeom>
          <a:effectLst>
            <a:outerShdw blurRad="635000" dist="38100" dir="27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228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053610-B343-614D-A0CF-196A1DC90420}"/>
              </a:ext>
            </a:extLst>
          </p:cNvPr>
          <p:cNvSpPr/>
          <p:nvPr/>
        </p:nvSpPr>
        <p:spPr>
          <a:xfrm>
            <a:off x="3135085" y="3089254"/>
            <a:ext cx="6897915" cy="593392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60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Extracting private data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(IEEE S&amp;P ‘21)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CA5868-BA53-1F43-8FEF-3F6629118A64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02E07-0228-E24F-8995-0EB3029483E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CF28FC-2A83-1D49-B987-748456F3D11B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1C074-CE22-0643-B5AE-CE118716A4C8}"/>
              </a:ext>
            </a:extLst>
          </p:cNvPr>
          <p:cNvSpPr/>
          <p:nvPr/>
        </p:nvSpPr>
        <p:spPr>
          <a:xfrm>
            <a:off x="3135083" y="3121977"/>
            <a:ext cx="890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Training robust models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</a:t>
            </a:r>
            <a:r>
              <a:rPr lang="en-US" sz="2400" dirty="0" err="1">
                <a:solidFill>
                  <a:srgbClr val="5E5E5E">
                    <a:lumMod val="20000"/>
                    <a:lumOff val="80000"/>
                  </a:srgbClr>
                </a:solidFill>
              </a:rPr>
              <a:t>NeurIPS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) (ICLR ‘18)</a:t>
            </a:r>
            <a:endParaRPr lang="en-US" sz="800" dirty="0">
              <a:solidFill>
                <a:srgbClr val="5E5E5E">
                  <a:lumMod val="20000"/>
                  <a:lumOff val="80000"/>
                </a:srgbClr>
              </a:solidFill>
            </a:endParaRPr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5196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2D6E-9405-D147-9E46-ABE53135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models are trained on </a:t>
            </a:r>
            <a:r>
              <a:rPr lang="en-US" dirty="0">
                <a:solidFill>
                  <a:srgbClr val="7030A0"/>
                </a:solidFill>
              </a:rPr>
              <a:t>private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64F4A-02DF-384E-BBB8-CC9E8EFA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61</a:t>
            </a:fld>
            <a:endParaRPr lang="en-US" sz="16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E5B61E3-C912-C641-8787-377B9B553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9769" y="1280407"/>
            <a:ext cx="825563" cy="16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C2DDD6D-7A1F-A24F-B009-40B701C3D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8974" y="3063408"/>
            <a:ext cx="825563" cy="168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LG Journey™ LTE Smartphone for TracFone (LGL322DL.ATRFBKY) | LG USA">
            <a:extLst>
              <a:ext uri="{FF2B5EF4-FFF2-40B4-BE49-F238E27FC236}">
                <a16:creationId xmlns:a16="http://schemas.microsoft.com/office/drawing/2014/main" id="{C0B2A742-9C66-094A-9E8B-479A7D78C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6515" y="4816515"/>
            <a:ext cx="946815" cy="172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3C93F-55FA-2E48-A723-B8D9227F419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185332" y="2110990"/>
            <a:ext cx="2254314" cy="8962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9FC60B-97AA-C14C-A35F-BA061692E93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2164537" y="3559531"/>
            <a:ext cx="2275109" cy="3466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5A0A3C-8996-8C48-839B-EA30A3D596DE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2233330" y="4198557"/>
            <a:ext cx="2206316" cy="1479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Neural Network: A Complete Beginners Guide | Gadictos">
            <a:extLst>
              <a:ext uri="{FF2B5EF4-FFF2-40B4-BE49-F238E27FC236}">
                <a16:creationId xmlns:a16="http://schemas.microsoft.com/office/drawing/2014/main" id="{3C047B87-9AB1-0540-9993-A495F41D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439" y="2571839"/>
            <a:ext cx="3032248" cy="202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Black message 2 icon - Free black message icons">
            <a:extLst>
              <a:ext uri="{FF2B5EF4-FFF2-40B4-BE49-F238E27FC236}">
                <a16:creationId xmlns:a16="http://schemas.microsoft.com/office/drawing/2014/main" id="{F7C76897-D39E-6145-8167-B2E61033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62" y="2019117"/>
            <a:ext cx="846044" cy="8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Black message 2 icon - Free black message icons">
            <a:extLst>
              <a:ext uri="{FF2B5EF4-FFF2-40B4-BE49-F238E27FC236}">
                <a16:creationId xmlns:a16="http://schemas.microsoft.com/office/drawing/2014/main" id="{6210C6CF-CCD2-A141-AED7-49BCC662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62" y="3352513"/>
            <a:ext cx="846044" cy="8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Black message 2 icon - Free black message icons">
            <a:extLst>
              <a:ext uri="{FF2B5EF4-FFF2-40B4-BE49-F238E27FC236}">
                <a16:creationId xmlns:a16="http://schemas.microsoft.com/office/drawing/2014/main" id="{2AF702F5-2919-2949-9632-DD30B4081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62" y="4681536"/>
            <a:ext cx="846044" cy="8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807680-54C6-4F43-92B5-DA293C3AB8CD}"/>
              </a:ext>
            </a:extLst>
          </p:cNvPr>
          <p:cNvGrpSpPr/>
          <p:nvPr/>
        </p:nvGrpSpPr>
        <p:grpSpPr>
          <a:xfrm>
            <a:off x="8741246" y="1535389"/>
            <a:ext cx="2564961" cy="3925064"/>
            <a:chOff x="8741246" y="1535389"/>
            <a:chExt cx="2564961" cy="3925064"/>
          </a:xfrm>
        </p:grpSpPr>
        <p:pic>
          <p:nvPicPr>
            <p:cNvPr id="16" name="Picture 2" descr="Neural Network: A Complete Beginners Guide | Gadictos">
              <a:extLst>
                <a:ext uri="{FF2B5EF4-FFF2-40B4-BE49-F238E27FC236}">
                  <a16:creationId xmlns:a16="http://schemas.microsoft.com/office/drawing/2014/main" id="{87D44FD1-CDD4-7942-9DCA-80A3D09B7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246" y="1535389"/>
              <a:ext cx="1987427" cy="132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Up-Down Arrow 4">
              <a:extLst>
                <a:ext uri="{FF2B5EF4-FFF2-40B4-BE49-F238E27FC236}">
                  <a16:creationId xmlns:a16="http://schemas.microsoft.com/office/drawing/2014/main" id="{256353AF-EFE6-8643-92F0-3F6C50C6A770}"/>
                </a:ext>
              </a:extLst>
            </p:cNvPr>
            <p:cNvSpPr/>
            <p:nvPr/>
          </p:nvSpPr>
          <p:spPr>
            <a:xfrm>
              <a:off x="9492644" y="2860953"/>
              <a:ext cx="484632" cy="885456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Black message 2 icon - Free black message icons">
              <a:extLst>
                <a:ext uri="{FF2B5EF4-FFF2-40B4-BE49-F238E27FC236}">
                  <a16:creationId xmlns:a16="http://schemas.microsoft.com/office/drawing/2014/main" id="{81067D77-2C0B-CB4F-AAC1-2B68E49F0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1008" y="3272330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Black message 2 icon - Free black message icons">
              <a:extLst>
                <a:ext uri="{FF2B5EF4-FFF2-40B4-BE49-F238E27FC236}">
                  <a16:creationId xmlns:a16="http://schemas.microsoft.com/office/drawing/2014/main" id="{9281A811-06AC-0D42-9A22-A8418691D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7574" y="3446058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Black message 2 icon - Free black message icons">
              <a:extLst>
                <a:ext uri="{FF2B5EF4-FFF2-40B4-BE49-F238E27FC236}">
                  <a16:creationId xmlns:a16="http://schemas.microsoft.com/office/drawing/2014/main" id="{76AF8331-9C84-864B-8106-2A9139A06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6207" y="3640435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Free Devil Cliparts, Download Free Clip Art, Free Clip Art on Clipart  Library">
              <a:extLst>
                <a:ext uri="{FF2B5EF4-FFF2-40B4-BE49-F238E27FC236}">
                  <a16:creationId xmlns:a16="http://schemas.microsoft.com/office/drawing/2014/main" id="{C1CE2E63-9844-A543-8285-357C4749D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103" y="3658081"/>
              <a:ext cx="1802372" cy="180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69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2E6DEB-F0A2-3D41-9F42-322DC6AAF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7050" y="1597970"/>
            <a:ext cx="4485000" cy="47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1F8B8D-14AD-5944-A63B-CA4B3B57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Challenge: </a:t>
            </a:r>
            <a:r>
              <a:rPr lang="en-US" dirty="0"/>
              <a:t>models </a:t>
            </a:r>
            <a:r>
              <a:rPr lang="en-US" dirty="0">
                <a:solidFill>
                  <a:srgbClr val="7030A0"/>
                </a:solidFill>
              </a:rPr>
              <a:t>leak</a:t>
            </a:r>
            <a:r>
              <a:rPr lang="en-US" dirty="0"/>
              <a:t> their training data.</a:t>
            </a:r>
            <a:br>
              <a:rPr lang="en-US" dirty="0"/>
            </a:br>
            <a:r>
              <a:rPr lang="en-US" sz="2000" dirty="0" err="1"/>
              <a:t>Carlini</a:t>
            </a:r>
            <a:r>
              <a:rPr lang="en-US" sz="2000" dirty="0"/>
              <a:t>, </a:t>
            </a:r>
            <a:r>
              <a:rPr lang="en-US" sz="2400" b="1" dirty="0"/>
              <a:t>T</a:t>
            </a:r>
            <a:r>
              <a:rPr lang="en-US" sz="2000" dirty="0"/>
              <a:t>, Wallace, Jagielski, Herbert-Voss, Lee et al. (preprint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8741D-239A-0A4A-B21E-11ACABC4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62</a:t>
            </a:fld>
            <a:endParaRPr lang="en-US" sz="1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BA2A2C-1CA8-E748-8EAB-37E705617F7C}"/>
              </a:ext>
            </a:extLst>
          </p:cNvPr>
          <p:cNvSpPr/>
          <p:nvPr/>
        </p:nvSpPr>
        <p:spPr>
          <a:xfrm>
            <a:off x="470257" y="1912392"/>
            <a:ext cx="2454362" cy="510778"/>
          </a:xfrm>
          <a:prstGeom prst="roundRect">
            <a:avLst/>
          </a:prstGeom>
          <a:solidFill>
            <a:srgbClr val="FFF3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random input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BB68A69-2182-9F44-8A68-BBB87D703AD4}"/>
              </a:ext>
            </a:extLst>
          </p:cNvPr>
          <p:cNvSpPr/>
          <p:nvPr/>
        </p:nvSpPr>
        <p:spPr>
          <a:xfrm>
            <a:off x="463826" y="2835362"/>
            <a:ext cx="4070074" cy="1328023"/>
          </a:xfrm>
          <a:prstGeom prst="roundRect">
            <a:avLst/>
          </a:prstGeom>
          <a:solidFill>
            <a:srgbClr val="CFE3F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/>
              <a:t>OpenAI’s</a:t>
            </a:r>
            <a:r>
              <a:rPr lang="en-US" sz="2400" dirty="0"/>
              <a:t> language model trained on text from 8 million web pages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E4F5F1-95CE-DE40-A8BA-A6DD3CC7ACD8}"/>
              </a:ext>
            </a:extLst>
          </p:cNvPr>
          <p:cNvSpPr/>
          <p:nvPr/>
        </p:nvSpPr>
        <p:spPr>
          <a:xfrm>
            <a:off x="463826" y="4573383"/>
            <a:ext cx="4485000" cy="1328023"/>
          </a:xfrm>
          <a:prstGeom prst="roundRect">
            <a:avLst/>
          </a:prstGeom>
          <a:solidFill>
            <a:srgbClr val="D9EAD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someone’s contact information </a:t>
            </a:r>
          </a:p>
          <a:p>
            <a:r>
              <a:rPr lang="en-US" sz="2400" dirty="0"/>
              <a:t>output by the model </a:t>
            </a:r>
          </a:p>
          <a:p>
            <a:r>
              <a:rPr lang="en-US" sz="2400" b="1" dirty="0"/>
              <a:t>(</a:t>
            </a:r>
            <a:r>
              <a:rPr lang="en-US" sz="2400" b="1" i="1" dirty="0"/>
              <a:t>redacted for privacy</a:t>
            </a:r>
            <a:r>
              <a:rPr lang="en-US" sz="2400" b="1" dirty="0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73569A-4738-384D-9AB4-B0D6913BBD4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924619" y="2167781"/>
            <a:ext cx="3462431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A608F4-D628-E149-BDE6-D8B488EA8D88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533900" y="3499374"/>
            <a:ext cx="3243755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583D1D-B1E1-2241-AC5B-5B0AE28ECFE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948826" y="5237395"/>
            <a:ext cx="1438224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883017C-457E-F741-8A52-B041683DB7AB}"/>
              </a:ext>
            </a:extLst>
          </p:cNvPr>
          <p:cNvSpPr/>
          <p:nvPr/>
        </p:nvSpPr>
        <p:spPr>
          <a:xfrm>
            <a:off x="7446578" y="4921624"/>
            <a:ext cx="3010545" cy="2437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4B0DFE-53C4-6D41-A2DD-8EA0E1250316}"/>
              </a:ext>
            </a:extLst>
          </p:cNvPr>
          <p:cNvSpPr/>
          <p:nvPr/>
        </p:nvSpPr>
        <p:spPr>
          <a:xfrm>
            <a:off x="8697310" y="4672599"/>
            <a:ext cx="1759814" cy="2437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9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FA319-AB63-4743-85CE-7029EB9F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leaks have dramatic </a:t>
            </a:r>
            <a:r>
              <a:rPr lang="en-US" b="1" i="1" dirty="0">
                <a:solidFill>
                  <a:srgbClr val="7030A0"/>
                </a:solidFill>
              </a:rPr>
              <a:t>consequences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A30DD-40DF-B941-92BC-08491AC2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63</a:t>
            </a:fld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09178-7882-534E-90EE-035F835003DB}"/>
              </a:ext>
            </a:extLst>
          </p:cNvPr>
          <p:cNvGrpSpPr>
            <a:grpSpLocks noChangeAspect="1"/>
          </p:cNvGrpSpPr>
          <p:nvPr/>
        </p:nvGrpSpPr>
        <p:grpSpPr>
          <a:xfrm>
            <a:off x="5172000" y="3364579"/>
            <a:ext cx="6072245" cy="1398868"/>
            <a:chOff x="1523699" y="3285711"/>
            <a:chExt cx="9426226" cy="21715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F242E0-7485-A247-89B1-BCC492567863}"/>
                </a:ext>
              </a:extLst>
            </p:cNvPr>
            <p:cNvSpPr/>
            <p:nvPr/>
          </p:nvSpPr>
          <p:spPr>
            <a:xfrm>
              <a:off x="1523699" y="3377128"/>
              <a:ext cx="9426226" cy="2053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63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FD65E3-7DA9-D04F-8462-8C7FD965F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699" y="4131676"/>
              <a:ext cx="9426226" cy="1325563"/>
            </a:xfrm>
            <a:prstGeom prst="rect">
              <a:avLst/>
            </a:prstGeom>
          </p:spPr>
        </p:pic>
        <p:pic>
          <p:nvPicPr>
            <p:cNvPr id="3074" name="Picture 2" descr="ZDNet: Options and considerations for time-series processing | Kx">
              <a:extLst>
                <a:ext uri="{FF2B5EF4-FFF2-40B4-BE49-F238E27FC236}">
                  <a16:creationId xmlns:a16="http://schemas.microsoft.com/office/drawing/2014/main" id="{32189694-B7FE-6D4B-8A04-C1DFDDDB9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1895" y="3285711"/>
              <a:ext cx="1236406" cy="1236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FE7F29-B15C-CC4C-A3E1-12215E114D24}"/>
              </a:ext>
            </a:extLst>
          </p:cNvPr>
          <p:cNvGrpSpPr>
            <a:grpSpLocks noChangeAspect="1"/>
          </p:cNvGrpSpPr>
          <p:nvPr/>
        </p:nvGrpSpPr>
        <p:grpSpPr>
          <a:xfrm>
            <a:off x="4630323" y="4937826"/>
            <a:ext cx="6613923" cy="1398868"/>
            <a:chOff x="817120" y="4193394"/>
            <a:chExt cx="10152607" cy="21473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CA1A78-A5E0-314E-AC56-9E690BE1CE39}"/>
                </a:ext>
              </a:extLst>
            </p:cNvPr>
            <p:cNvGrpSpPr/>
            <p:nvPr/>
          </p:nvGrpSpPr>
          <p:grpSpPr>
            <a:xfrm>
              <a:off x="817120" y="4193394"/>
              <a:ext cx="10152607" cy="2147312"/>
              <a:chOff x="1132919" y="5071252"/>
              <a:chExt cx="10152607" cy="2147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B66190-AA76-4440-97B8-3A1D859756FB}"/>
                  </a:ext>
                </a:extLst>
              </p:cNvPr>
              <p:cNvSpPr/>
              <p:nvPr/>
            </p:nvSpPr>
            <p:spPr>
              <a:xfrm>
                <a:off x="1132919" y="5071252"/>
                <a:ext cx="10152607" cy="2147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63500" dir="2700000" algn="tl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078" name="Picture 6" descr="TechCrunch | 1BusinessWorld">
                <a:extLst>
                  <a:ext uri="{FF2B5EF4-FFF2-40B4-BE49-F238E27FC236}">
                    <a16:creationId xmlns:a16="http://schemas.microsoft.com/office/drawing/2014/main" id="{12677F32-0947-914E-9877-592D8C917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4608" y="5198876"/>
                <a:ext cx="3589455" cy="549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EAE0BB-410E-5049-8E44-03D6946F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786" y="4929867"/>
              <a:ext cx="9956800" cy="1295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B2643D-5046-8A46-A5A7-04FA8FD87B83}"/>
              </a:ext>
            </a:extLst>
          </p:cNvPr>
          <p:cNvGrpSpPr>
            <a:grpSpLocks noChangeAspect="1"/>
          </p:cNvGrpSpPr>
          <p:nvPr/>
        </p:nvGrpSpPr>
        <p:grpSpPr>
          <a:xfrm>
            <a:off x="5829299" y="1794821"/>
            <a:ext cx="5414946" cy="1441770"/>
            <a:chOff x="3697942" y="3501194"/>
            <a:chExt cx="5919118" cy="15760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D21CB9-F6DA-7946-9F93-BC29DC6C1E78}"/>
                </a:ext>
              </a:extLst>
            </p:cNvPr>
            <p:cNvSpPr/>
            <p:nvPr/>
          </p:nvSpPr>
          <p:spPr>
            <a:xfrm>
              <a:off x="3697942" y="3501194"/>
              <a:ext cx="5905671" cy="1576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635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EC3378-3425-6341-8B11-B4BD4C59B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2078" y="3552231"/>
              <a:ext cx="2550170" cy="37684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AFB6D1-0355-D14B-BD87-75A7D34D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6472" y="3875778"/>
              <a:ext cx="5880588" cy="1142871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80D352D-D547-5745-A613-B8F6EAB3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735102"/>
            <a:ext cx="11264348" cy="29845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</a:t>
            </a:r>
            <a:r>
              <a:rPr lang="en-US" dirty="0">
                <a:solidFill>
                  <a:srgbClr val="0070C0"/>
                </a:solidFill>
              </a:rPr>
              <a:t>users...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dirty="0"/>
              <a:t>for </a:t>
            </a:r>
            <a:r>
              <a:rPr lang="en-US" dirty="0">
                <a:solidFill>
                  <a:srgbClr val="0070C0"/>
                </a:solidFill>
              </a:rPr>
              <a:t>companies...</a:t>
            </a:r>
          </a:p>
        </p:txBody>
      </p:sp>
    </p:spTree>
    <p:extLst>
      <p:ext uri="{BB962C8B-B14F-4D97-AF65-F5344CB8AC3E}">
        <p14:creationId xmlns:p14="http://schemas.microsoft.com/office/powerpoint/2010/main" val="4161384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530E-51AE-1C44-AE67-607D242B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Preventing data leakage with decade-old ML </a:t>
            </a:r>
            <a:br>
              <a:rPr lang="en-US" dirty="0"/>
            </a:br>
            <a:r>
              <a:rPr lang="en-US" sz="2400" b="1" dirty="0"/>
              <a:t>T</a:t>
            </a:r>
            <a:r>
              <a:rPr lang="en-US" sz="2200" dirty="0"/>
              <a:t> &amp; </a:t>
            </a:r>
            <a:r>
              <a:rPr lang="en-US" sz="2200" dirty="0" err="1"/>
              <a:t>Boneh</a:t>
            </a:r>
            <a:r>
              <a:rPr lang="en-US" sz="2200" dirty="0"/>
              <a:t> (ICLR 2021 </a:t>
            </a:r>
            <a:r>
              <a:rPr lang="en-US" sz="2200" i="1" dirty="0"/>
              <a:t>spotlight</a:t>
            </a:r>
            <a:r>
              <a:rPr lang="en-US" sz="2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3E9EC-7BC8-E641-9A7E-C7641FD97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2057401"/>
            <a:ext cx="11264348" cy="4119562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  <a:buFont typeface="Wingdings" pitchFamily="2" charset="2"/>
              <a:buChar char="Ø"/>
            </a:pPr>
            <a:r>
              <a:rPr lang="en-US" sz="3600" i="1" dirty="0"/>
              <a:t> </a:t>
            </a:r>
            <a:r>
              <a:rPr lang="en-US" sz="3600" i="1" dirty="0">
                <a:solidFill>
                  <a:srgbClr val="7030A0"/>
                </a:solidFill>
              </a:rPr>
              <a:t>provably</a:t>
            </a:r>
            <a:r>
              <a:rPr lang="en-US" sz="3600" dirty="0"/>
              <a:t> prevent leakage of training data.</a:t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3200" dirty="0">
                <a:solidFill>
                  <a:schemeClr val="accent6"/>
                </a:solidFill>
              </a:rPr>
              <a:t>using</a:t>
            </a:r>
            <a:r>
              <a:rPr lang="en-US" sz="3200" dirty="0"/>
              <a:t> </a:t>
            </a:r>
            <a:r>
              <a:rPr lang="en-US" sz="3200" i="1" dirty="0">
                <a:solidFill>
                  <a:schemeClr val="accent6"/>
                </a:solidFill>
              </a:rPr>
              <a:t>differential privacy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3200" dirty="0">
                <a:solidFill>
                  <a:schemeClr val="accent6"/>
                </a:solidFill>
              </a:rPr>
              <a:t>	</a:t>
            </a:r>
            <a:r>
              <a:rPr lang="en-US" sz="24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Extensions: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distributed or federated learning 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[Dean et al. ‘12], [McMahan et al. ‘16], [Lian et al. ‘17]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u="sng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600" i="1" dirty="0"/>
              <a:t> </a:t>
            </a:r>
            <a:r>
              <a:rPr lang="en-US" sz="3600" i="1" dirty="0">
                <a:solidFill>
                  <a:srgbClr val="7030A0"/>
                </a:solidFill>
              </a:rPr>
              <a:t>better accuracy</a:t>
            </a:r>
            <a:r>
              <a:rPr lang="en-US" sz="3600" i="1" dirty="0"/>
              <a:t> </a:t>
            </a:r>
            <a:r>
              <a:rPr lang="en-US" sz="3600" dirty="0"/>
              <a:t>than with deep learning methods.</a:t>
            </a:r>
            <a:br>
              <a:rPr lang="en-US" sz="3200" i="1" dirty="0">
                <a:solidFill>
                  <a:schemeClr val="accent6"/>
                </a:solidFill>
              </a:rPr>
            </a:br>
            <a:r>
              <a:rPr lang="en-US" sz="3200" i="1" dirty="0">
                <a:solidFill>
                  <a:schemeClr val="accent6"/>
                </a:solidFill>
              </a:rPr>
              <a:t>	</a:t>
            </a:r>
            <a:r>
              <a:rPr lang="en-US" sz="3200" dirty="0">
                <a:solidFill>
                  <a:schemeClr val="accent6"/>
                </a:solidFill>
              </a:rPr>
              <a:t>using domain-specific </a:t>
            </a:r>
            <a:r>
              <a:rPr lang="en-US" sz="3200" i="1" dirty="0">
                <a:solidFill>
                  <a:schemeClr val="accent6"/>
                </a:solidFill>
              </a:rPr>
              <a:t>feature engineering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42F9A-B608-6D49-8F53-9E0CC092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0544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60A1-84A7-AC41-93A2-96C88C04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7"/>
            <a:ext cx="11264348" cy="17951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Differential privacy </a:t>
            </a:r>
            <a:r>
              <a:rPr lang="en-US" dirty="0"/>
              <a:t>prevents data leakage.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Dwork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‘06]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747D0-5515-AB47-BF43-CE943965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710267"/>
            <a:ext cx="11113131" cy="4466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intuition: </a:t>
            </a:r>
            <a:r>
              <a:rPr lang="en-US" sz="3200" i="1" dirty="0"/>
              <a:t>randomized</a:t>
            </a:r>
            <a:r>
              <a:rPr lang="en-US" sz="3200" b="1" dirty="0"/>
              <a:t> </a:t>
            </a:r>
            <a:r>
              <a:rPr lang="en-US" sz="3200" dirty="0"/>
              <a:t>training algorithm is not influenced (too much) by any individual data 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4602E-A43F-9A42-849A-C3BCDC94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65</a:t>
            </a:fld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EE0C6B-74DB-3242-BDBA-1758BEF7382F}"/>
                  </a:ext>
                </a:extLst>
              </p:cNvPr>
              <p:cNvSpPr txBox="1"/>
              <p:nvPr/>
            </p:nvSpPr>
            <p:spPr>
              <a:xfrm>
                <a:off x="733535" y="3968859"/>
                <a:ext cx="10719793" cy="2006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867" b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sz="5867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5867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n-US" sz="5867" b="0" i="0" baseline="-25000" smtClean="0">
                              <a:latin typeface="Cambria Math" panose="02040503050406030204" pitchFamily="18" charset="0"/>
                            </a:rPr>
                            <m:t>train</m:t>
                          </m:r>
                          <m:d>
                            <m:dPr>
                              <m:ctrlPr>
                                <a:rPr lang="en-US" sz="5867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867" b="0" i="1" smtClean="0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</m:d>
                          <m:r>
                            <a:rPr lang="en-US" sz="5867" b="0" i="1" smtClean="0">
                              <a:latin typeface="Cambria Math" panose="02040503050406030204" pitchFamily="18" charset="0"/>
                            </a:rPr>
                            <m:t>=         ]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867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US" sz="5867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5867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en-US" sz="5867" i="0" baseline="-25000">
                              <a:latin typeface="Cambria Math" panose="02040503050406030204" pitchFamily="18" charset="0"/>
                            </a:rPr>
                            <m:t>train</m:t>
                          </m:r>
                          <m:d>
                            <m:dPr>
                              <m:ctrlPr>
                                <a:rPr lang="en-US" sz="5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867" i="1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</m:d>
                          <m:r>
                            <a:rPr lang="en-US" sz="5867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5867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867" i="1">
                              <a:latin typeface="Cambria Math" panose="02040503050406030204" pitchFamily="18" charset="0"/>
                            </a:rPr>
                            <m:t>        ]</m:t>
                          </m:r>
                        </m:den>
                      </m:f>
                      <m:r>
                        <a:rPr lang="en-US" sz="5867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5867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867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5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</m:oMath>
                  </m:oMathPara>
                </a14:m>
                <a:endParaRPr lang="en-US" sz="5867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EE0C6B-74DB-3242-BDBA-1758BEF73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35" y="3968859"/>
                <a:ext cx="10719793" cy="2006447"/>
              </a:xfrm>
              <a:prstGeom prst="rect">
                <a:avLst/>
              </a:prstGeom>
              <a:blipFill>
                <a:blip r:embed="rId5"/>
                <a:stretch>
                  <a:fillRect t="-3145" b="-15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4" descr="How we found coronavirus in a cat">
            <a:extLst>
              <a:ext uri="{FF2B5EF4-FFF2-40B4-BE49-F238E27FC236}">
                <a16:creationId xmlns:a16="http://schemas.microsoft.com/office/drawing/2014/main" id="{93BF3919-8037-DD4F-A0FD-13534CC7C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1670" y="5163965"/>
            <a:ext cx="720000" cy="720000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16" descr="Teacup Dogs for Tiny-Canine Lovers">
            <a:extLst>
              <a:ext uri="{FF2B5EF4-FFF2-40B4-BE49-F238E27FC236}">
                <a16:creationId xmlns:a16="http://schemas.microsoft.com/office/drawing/2014/main" id="{C85C3C9B-EF1B-AE44-ABDC-7FBD16317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047" y="4093354"/>
            <a:ext cx="720000" cy="720000"/>
          </a:xfrm>
          <a:prstGeom prst="rect">
            <a:avLst/>
          </a:prstGeom>
          <a:ln w="254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Cute Mini Pig - A Funny and Cute Micro Pig Videos Compilation [BEST OF] -  YouTube">
            <a:extLst>
              <a:ext uri="{FF2B5EF4-FFF2-40B4-BE49-F238E27FC236}">
                <a16:creationId xmlns:a16="http://schemas.microsoft.com/office/drawing/2014/main" id="{2A2815C0-188C-3A46-A472-7EA71588B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6424" y="4093354"/>
            <a:ext cx="720000" cy="720000"/>
          </a:xfrm>
          <a:prstGeom prst="rect">
            <a:avLst/>
          </a:prstGeom>
          <a:ln w="254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p Arrow 16">
            <a:extLst>
              <a:ext uri="{FF2B5EF4-FFF2-40B4-BE49-F238E27FC236}">
                <a16:creationId xmlns:a16="http://schemas.microsoft.com/office/drawing/2014/main" id="{E56E4D2E-985F-9344-B1CE-365EFBF6C5AF}"/>
              </a:ext>
            </a:extLst>
          </p:cNvPr>
          <p:cNvSpPr/>
          <p:nvPr/>
        </p:nvSpPr>
        <p:spPr>
          <a:xfrm rot="13877867">
            <a:off x="6420273" y="3334671"/>
            <a:ext cx="465855" cy="6271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44567C-98A6-4040-B068-01F73B3FA181}"/>
              </a:ext>
            </a:extLst>
          </p:cNvPr>
          <p:cNvSpPr txBox="1"/>
          <p:nvPr/>
        </p:nvSpPr>
        <p:spPr>
          <a:xfrm>
            <a:off x="7043569" y="2974795"/>
            <a:ext cx="3824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for any two datasets that differ in a single element </a:t>
            </a:r>
          </a:p>
        </p:txBody>
      </p:sp>
      <p:pic>
        <p:nvPicPr>
          <p:cNvPr id="19" name="Picture 2" descr="Neural Network: A Complete Beginners Guide | Gadictos">
            <a:extLst>
              <a:ext uri="{FF2B5EF4-FFF2-40B4-BE49-F238E27FC236}">
                <a16:creationId xmlns:a16="http://schemas.microsoft.com/office/drawing/2014/main" id="{66690FE9-CC9B-B340-8157-34245D6D8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766" y="4008465"/>
            <a:ext cx="1334049" cy="8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Teacup Dogs for Tiny-Canine Lovers">
            <a:extLst>
              <a:ext uri="{FF2B5EF4-FFF2-40B4-BE49-F238E27FC236}">
                <a16:creationId xmlns:a16="http://schemas.microsoft.com/office/drawing/2014/main" id="{F185E2C4-751F-4148-9A3F-347D5302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047" y="5163965"/>
            <a:ext cx="720000" cy="720000"/>
          </a:xfrm>
          <a:prstGeom prst="rect">
            <a:avLst/>
          </a:prstGeom>
          <a:ln w="254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ute Mini Pig - A Funny and Cute Micro Pig Videos Compilation [BEST OF] -  YouTube">
            <a:extLst>
              <a:ext uri="{FF2B5EF4-FFF2-40B4-BE49-F238E27FC236}">
                <a16:creationId xmlns:a16="http://schemas.microsoft.com/office/drawing/2014/main" id="{5D0EF7D2-A010-BC4C-97DC-6E418E394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6424" y="5163965"/>
            <a:ext cx="720000" cy="720000"/>
          </a:xfrm>
          <a:prstGeom prst="rect">
            <a:avLst/>
          </a:prstGeom>
          <a:ln w="254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Neural Network: A Complete Beginners Guide | Gadictos">
            <a:extLst>
              <a:ext uri="{FF2B5EF4-FFF2-40B4-BE49-F238E27FC236}">
                <a16:creationId xmlns:a16="http://schemas.microsoft.com/office/drawing/2014/main" id="{D839B9F7-12A0-8748-91FD-0C42B6281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766" y="5100915"/>
            <a:ext cx="1334049" cy="8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30C390-E0F4-2243-9F99-38F2178940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070" y="4093354"/>
            <a:ext cx="723600" cy="723600"/>
          </a:xfrm>
          <a:prstGeom prst="rect">
            <a:avLst/>
          </a:prstGeom>
          <a:ln w="381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122995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DF60-B6E3-294E-A290-5BF066C4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Differentially private learning is possible with </a:t>
            </a:r>
            <a:r>
              <a:rPr lang="en-US" i="1" dirty="0">
                <a:solidFill>
                  <a:srgbClr val="7030A0"/>
                </a:solidFill>
              </a:rPr>
              <a:t>noisy</a:t>
            </a:r>
            <a:r>
              <a:rPr lang="en-US" dirty="0">
                <a:solidFill>
                  <a:srgbClr val="7030A0"/>
                </a:solidFill>
              </a:rPr>
              <a:t> gradient descent.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D19D5-E775-694C-A154-F070BB42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145473"/>
            <a:ext cx="11264348" cy="405938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Gradient descent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i="1" dirty="0"/>
              <a:t>Private</a:t>
            </a:r>
            <a:r>
              <a:rPr lang="en-US" sz="3600" dirty="0"/>
              <a:t> gradient descent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[Chaudhuri et al., ‘11], 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Bassily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‘14],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[Shokri &amp;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Shmatikov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‘15], [Abadi et al. ‘16], ...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6498-72DD-A947-BEAD-82B4CF50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66</a:t>
            </a:fld>
            <a:endParaRPr lang="en-US" sz="1600" dirty="0"/>
          </a:p>
        </p:txBody>
      </p:sp>
      <p:pic>
        <p:nvPicPr>
          <p:cNvPr id="5" name="Picture 4" descr="Visualizing the Loss Landscape of Neural Nets">
            <a:extLst>
              <a:ext uri="{FF2B5EF4-FFF2-40B4-BE49-F238E27FC236}">
                <a16:creationId xmlns:a16="http://schemas.microsoft.com/office/drawing/2014/main" id="{6A9A6EB4-BB4E-804F-92C2-B446F23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635" y="4328857"/>
            <a:ext cx="3145168" cy="23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4A08AF-D355-7448-8D02-6CD56C5FA32F}"/>
              </a:ext>
            </a:extLst>
          </p:cNvPr>
          <p:cNvSpPr/>
          <p:nvPr/>
        </p:nvSpPr>
        <p:spPr>
          <a:xfrm>
            <a:off x="8145367" y="4698207"/>
            <a:ext cx="96000" cy="9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AE5EB2-C32E-DC46-B03A-2C257EBF0C2A}"/>
              </a:ext>
            </a:extLst>
          </p:cNvPr>
          <p:cNvCxnSpPr>
            <a:cxnSpLocks/>
            <a:stCxn id="6" idx="0"/>
          </p:cNvCxnSpPr>
          <p:nvPr/>
        </p:nvCxnSpPr>
        <p:spPr>
          <a:xfrm flipH="1">
            <a:off x="8062212" y="4698208"/>
            <a:ext cx="131155" cy="66494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6B3383-EF00-FA40-AFE7-6323B18995BC}"/>
              </a:ext>
            </a:extLst>
          </p:cNvPr>
          <p:cNvCxnSpPr>
            <a:cxnSpLocks/>
          </p:cNvCxnSpPr>
          <p:nvPr/>
        </p:nvCxnSpPr>
        <p:spPr>
          <a:xfrm flipV="1">
            <a:off x="8078619" y="5247312"/>
            <a:ext cx="316116" cy="11584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Visualizing the Loss Landscape of Neural Nets">
            <a:extLst>
              <a:ext uri="{FF2B5EF4-FFF2-40B4-BE49-F238E27FC236}">
                <a16:creationId xmlns:a16="http://schemas.microsoft.com/office/drawing/2014/main" id="{3BD55A3B-2774-E54B-9E58-DAE522BA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867" y="1958457"/>
            <a:ext cx="3145168" cy="23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8C3B62-9F71-124B-9CD5-AF36E5896149}"/>
              </a:ext>
            </a:extLst>
          </p:cNvPr>
          <p:cNvSpPr/>
          <p:nvPr/>
        </p:nvSpPr>
        <p:spPr>
          <a:xfrm>
            <a:off x="6329599" y="2327807"/>
            <a:ext cx="96000" cy="96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6D2278-793D-BF48-BD82-56336F9D628F}"/>
              </a:ext>
            </a:extLst>
          </p:cNvPr>
          <p:cNvCxnSpPr>
            <a:cxnSpLocks/>
            <a:stCxn id="16" idx="0"/>
          </p:cNvCxnSpPr>
          <p:nvPr/>
        </p:nvCxnSpPr>
        <p:spPr>
          <a:xfrm flipH="1">
            <a:off x="6246445" y="2327808"/>
            <a:ext cx="131155" cy="66494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769874-C878-5144-871E-1493F4179EAE}"/>
              </a:ext>
            </a:extLst>
          </p:cNvPr>
          <p:cNvCxnSpPr>
            <a:cxnSpLocks/>
          </p:cNvCxnSpPr>
          <p:nvPr/>
        </p:nvCxnSpPr>
        <p:spPr>
          <a:xfrm>
            <a:off x="6265793" y="2992752"/>
            <a:ext cx="121008" cy="56745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CD4DDB-45FA-8B40-86A5-7A09849063BC}"/>
              </a:ext>
            </a:extLst>
          </p:cNvPr>
          <p:cNvCxnSpPr>
            <a:cxnSpLocks/>
          </p:cNvCxnSpPr>
          <p:nvPr/>
        </p:nvCxnSpPr>
        <p:spPr>
          <a:xfrm>
            <a:off x="6425600" y="3560209"/>
            <a:ext cx="446852" cy="97489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7347CB-1EFE-0D49-8B0E-0795A0951EBD}"/>
              </a:ext>
            </a:extLst>
          </p:cNvPr>
          <p:cNvCxnSpPr>
            <a:cxnSpLocks/>
          </p:cNvCxnSpPr>
          <p:nvPr/>
        </p:nvCxnSpPr>
        <p:spPr>
          <a:xfrm>
            <a:off x="8402726" y="5285147"/>
            <a:ext cx="71861" cy="531110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BDF38C-B161-1247-9CB5-22FDDB3B0BDC}"/>
              </a:ext>
            </a:extLst>
          </p:cNvPr>
          <p:cNvCxnSpPr>
            <a:cxnSpLocks/>
          </p:cNvCxnSpPr>
          <p:nvPr/>
        </p:nvCxnSpPr>
        <p:spPr>
          <a:xfrm flipV="1">
            <a:off x="8394735" y="5912257"/>
            <a:ext cx="422272" cy="11733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EB5D68-099A-494D-AB05-DE6A0A46A983}"/>
              </a:ext>
            </a:extLst>
          </p:cNvPr>
          <p:cNvCxnSpPr>
            <a:cxnSpLocks/>
          </p:cNvCxnSpPr>
          <p:nvPr/>
        </p:nvCxnSpPr>
        <p:spPr>
          <a:xfrm flipH="1">
            <a:off x="8353579" y="5835827"/>
            <a:ext cx="111213" cy="19227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B853F6-621D-B04F-952C-BDCA67A69BE0}"/>
              </a:ext>
            </a:extLst>
          </p:cNvPr>
          <p:cNvCxnSpPr>
            <a:cxnSpLocks/>
          </p:cNvCxnSpPr>
          <p:nvPr/>
        </p:nvCxnSpPr>
        <p:spPr>
          <a:xfrm flipV="1">
            <a:off x="8802663" y="5649608"/>
            <a:ext cx="0" cy="24959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Up Arrow 24">
            <a:extLst>
              <a:ext uri="{FF2B5EF4-FFF2-40B4-BE49-F238E27FC236}">
                <a16:creationId xmlns:a16="http://schemas.microsoft.com/office/drawing/2014/main" id="{B1AC6FC2-4E12-5843-95BD-442DFEDFA951}"/>
              </a:ext>
            </a:extLst>
          </p:cNvPr>
          <p:cNvSpPr/>
          <p:nvPr/>
        </p:nvSpPr>
        <p:spPr>
          <a:xfrm rot="13244820">
            <a:off x="8694125" y="4390108"/>
            <a:ext cx="465855" cy="552808"/>
          </a:xfrm>
          <a:prstGeom prst="up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99A1FB-8073-0D47-9C8F-AA417DB63761}"/>
              </a:ext>
            </a:extLst>
          </p:cNvPr>
          <p:cNvSpPr txBox="1"/>
          <p:nvPr/>
        </p:nvSpPr>
        <p:spPr>
          <a:xfrm>
            <a:off x="8605871" y="3569559"/>
            <a:ext cx="345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add noise to each step to guarantee privacy</a:t>
            </a:r>
          </a:p>
        </p:txBody>
      </p:sp>
    </p:spTree>
    <p:extLst>
      <p:ext uri="{BB962C8B-B14F-4D97-AF65-F5344CB8AC3E}">
        <p14:creationId xmlns:p14="http://schemas.microsoft.com/office/powerpoint/2010/main" val="33945178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B8C4F6-973C-8B41-943F-EC802B7F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69045"/>
            <a:ext cx="7782500" cy="39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C4C72-4C26-C643-BC37-5C833F8E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214823"/>
          </a:xfrm>
        </p:spPr>
        <p:txBody>
          <a:bodyPr>
            <a:noAutofit/>
          </a:bodyPr>
          <a:lstStyle/>
          <a:p>
            <a:r>
              <a:rPr lang="en-US" dirty="0"/>
              <a:t>Non-private deep learning can achieve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near-perfect accuracy.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39A3E-835A-954C-A4BD-DCA802F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67</a:t>
            </a:fld>
            <a:endParaRPr lang="en-US" sz="1600" dirty="0"/>
          </a:p>
        </p:txBody>
      </p:sp>
      <p:pic>
        <p:nvPicPr>
          <p:cNvPr id="6" name="Picture 2" descr="cifar10_images – MachineCurve">
            <a:extLst>
              <a:ext uri="{FF2B5EF4-FFF2-40B4-BE49-F238E27FC236}">
                <a16:creationId xmlns:a16="http://schemas.microsoft.com/office/drawing/2014/main" id="{497627B5-55E5-5F46-B7F4-2DBC147DF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0716" y="3429000"/>
            <a:ext cx="4344258" cy="9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6CE66-1A43-8B4B-B060-29A8DB09E6B8}"/>
              </a:ext>
            </a:extLst>
          </p:cNvPr>
          <p:cNvSpPr txBox="1"/>
          <p:nvPr/>
        </p:nvSpPr>
        <p:spPr>
          <a:xfrm>
            <a:off x="5999194" y="5841044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“deep learning era”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9FBD9-0387-FF44-8971-9C1F737FDDEA}"/>
              </a:ext>
            </a:extLst>
          </p:cNvPr>
          <p:cNvCxnSpPr>
            <a:cxnSpLocks/>
          </p:cNvCxnSpPr>
          <p:nvPr/>
        </p:nvCxnSpPr>
        <p:spPr>
          <a:xfrm>
            <a:off x="5061857" y="5841044"/>
            <a:ext cx="4854039" cy="0"/>
          </a:xfrm>
          <a:prstGeom prst="line">
            <a:avLst/>
          </a:prstGeom>
          <a:ln w="44450">
            <a:solidFill>
              <a:srgbClr val="7030A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66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BE7475-905A-A743-B25E-DBBA77EC9F4C}"/>
              </a:ext>
            </a:extLst>
          </p:cNvPr>
          <p:cNvSpPr txBox="1"/>
          <p:nvPr/>
        </p:nvSpPr>
        <p:spPr>
          <a:xfrm>
            <a:off x="5999194" y="5841044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“deep learning era”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C4C72-4C26-C643-BC37-5C833F8E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584276"/>
          </a:xfrm>
        </p:spPr>
        <p:txBody>
          <a:bodyPr>
            <a:normAutofit/>
          </a:bodyPr>
          <a:lstStyle/>
          <a:p>
            <a:r>
              <a:rPr lang="en-US" dirty="0"/>
              <a:t>Differentially private deep learning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lowers accuracy significantly.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39A3E-835A-954C-A4BD-DCA802F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68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563BA-2088-6841-B82E-48A8473F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69045"/>
            <a:ext cx="7782500" cy="3960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D17C1-67CC-5C45-97AA-FFD0FEB1F97F}"/>
              </a:ext>
            </a:extLst>
          </p:cNvPr>
          <p:cNvCxnSpPr>
            <a:cxnSpLocks/>
          </p:cNvCxnSpPr>
          <p:nvPr/>
        </p:nvCxnSpPr>
        <p:spPr>
          <a:xfrm>
            <a:off x="5061857" y="5841044"/>
            <a:ext cx="4854039" cy="0"/>
          </a:xfrm>
          <a:prstGeom prst="line">
            <a:avLst/>
          </a:prstGeom>
          <a:ln w="44450">
            <a:solidFill>
              <a:srgbClr val="7030A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058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B843D2-0B86-214E-A5D9-C579DFE5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69045"/>
            <a:ext cx="7782500" cy="39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5FEE23-164D-004F-953F-915ACF83A383}"/>
              </a:ext>
            </a:extLst>
          </p:cNvPr>
          <p:cNvSpPr txBox="1"/>
          <p:nvPr/>
        </p:nvSpPr>
        <p:spPr>
          <a:xfrm>
            <a:off x="5999194" y="5841044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“deep learning era”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465BC-AFF8-F042-A9E6-8421B04111A8}"/>
              </a:ext>
            </a:extLst>
          </p:cNvPr>
          <p:cNvCxnSpPr>
            <a:cxnSpLocks/>
          </p:cNvCxnSpPr>
          <p:nvPr/>
        </p:nvCxnSpPr>
        <p:spPr>
          <a:xfrm>
            <a:off x="3706168" y="3655380"/>
            <a:ext cx="605029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39A3E-835A-954C-A4BD-DCA802F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69</a:t>
            </a:fld>
            <a:endParaRPr lang="en-US" sz="1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A4ADD5-F2AB-E844-9203-CBE22A799BA3}"/>
              </a:ext>
            </a:extLst>
          </p:cNvPr>
          <p:cNvSpPr/>
          <p:nvPr/>
        </p:nvSpPr>
        <p:spPr>
          <a:xfrm>
            <a:off x="3562183" y="2625814"/>
            <a:ext cx="1807440" cy="1361109"/>
          </a:xfrm>
          <a:prstGeom prst="ellipse">
            <a:avLst/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7A9B1C53-1563-5346-AC8F-A0D7EC46AE3C}"/>
              </a:ext>
            </a:extLst>
          </p:cNvPr>
          <p:cNvSpPr/>
          <p:nvPr/>
        </p:nvSpPr>
        <p:spPr>
          <a:xfrm>
            <a:off x="8872255" y="2289325"/>
            <a:ext cx="468976" cy="1510727"/>
          </a:xfrm>
          <a:prstGeom prst="upDownArrow">
            <a:avLst>
              <a:gd name="adj1" fmla="val 20650"/>
              <a:gd name="adj2" fmla="val 52096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DC5586-4AFB-4848-8C8B-2BA401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584276"/>
          </a:xfrm>
        </p:spPr>
        <p:txBody>
          <a:bodyPr>
            <a:normAutofit/>
          </a:bodyPr>
          <a:lstStyle/>
          <a:p>
            <a:r>
              <a:rPr lang="en-US" dirty="0"/>
              <a:t>Differentially private deep learning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lowers accuracy significantly.</a:t>
            </a:r>
            <a:endParaRPr lang="en-US" sz="4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7802F9-C1CA-944A-A646-230BA7683A31}"/>
              </a:ext>
            </a:extLst>
          </p:cNvPr>
          <p:cNvSpPr/>
          <p:nvPr/>
        </p:nvSpPr>
        <p:spPr>
          <a:xfrm>
            <a:off x="9335655" y="2134025"/>
            <a:ext cx="2517569" cy="1246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−40% accuracy!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worse than pre-deep learning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0E0876-BDAA-894A-AF15-52F26EA19BE7}"/>
              </a:ext>
            </a:extLst>
          </p:cNvPr>
          <p:cNvCxnSpPr>
            <a:cxnSpLocks/>
          </p:cNvCxnSpPr>
          <p:nvPr/>
        </p:nvCxnSpPr>
        <p:spPr>
          <a:xfrm>
            <a:off x="5061857" y="5841044"/>
            <a:ext cx="4854039" cy="0"/>
          </a:xfrm>
          <a:prstGeom prst="line">
            <a:avLst/>
          </a:prstGeom>
          <a:ln w="44450">
            <a:solidFill>
              <a:srgbClr val="7030A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3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3F62-3306-4B4F-839B-2CACE134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541907" cy="1325563"/>
          </a:xfrm>
        </p:spPr>
        <p:txBody>
          <a:bodyPr/>
          <a:lstStyle/>
          <a:p>
            <a:r>
              <a:rPr lang="en-US" b="1" dirty="0"/>
              <a:t>Challenge:</a:t>
            </a:r>
            <a:r>
              <a:rPr lang="en-US" dirty="0"/>
              <a:t> understand and improve the </a:t>
            </a:r>
            <a:r>
              <a:rPr lang="en-US" dirty="0">
                <a:solidFill>
                  <a:srgbClr val="7030A0"/>
                </a:solidFill>
              </a:rPr>
              <a:t>worst-case </a:t>
            </a:r>
            <a:r>
              <a:rPr lang="en-US" dirty="0"/>
              <a:t>behavior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of machine learning (ML)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0D559-8420-DC49-AE9F-E504B44D4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2426376"/>
            <a:ext cx="5906495" cy="3929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Approach: </a:t>
            </a:r>
            <a:r>
              <a:rPr lang="en-US" sz="3600" dirty="0">
                <a:solidFill>
                  <a:srgbClr val="FF0000"/>
                </a:solidFill>
              </a:rPr>
              <a:t>I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study ML from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an adversarial perspective</a:t>
            </a:r>
          </a:p>
          <a:p>
            <a:pPr marL="0" indent="0">
              <a:buNone/>
            </a:pPr>
            <a:endParaRPr lang="en-US" sz="200" i="1" dirty="0">
              <a:solidFill>
                <a:srgbClr val="FF0000"/>
              </a:solidFill>
            </a:endParaRPr>
          </a:p>
          <a:p>
            <a:pPr marL="776700" lvl="1" indent="-571500">
              <a:buFont typeface="Wingdings" pitchFamily="2" charset="2"/>
              <a:buChar char="Ø"/>
            </a:pPr>
            <a:r>
              <a:rPr lang="en-US" sz="3600" dirty="0"/>
              <a:t>to improve robustness and privacy of ML in </a:t>
            </a:r>
            <a:r>
              <a:rPr lang="en-US" sz="3600" dirty="0">
                <a:solidFill>
                  <a:srgbClr val="0070C0"/>
                </a:solidFill>
              </a:rPr>
              <a:t>adversarial settings</a:t>
            </a:r>
          </a:p>
          <a:p>
            <a:pPr marL="719550" lvl="1" indent="-514350">
              <a:buFont typeface="Wingdings" pitchFamily="2" charset="2"/>
              <a:buChar char="Ø"/>
            </a:pPr>
            <a:endParaRPr lang="en-US" sz="500" dirty="0">
              <a:solidFill>
                <a:srgbClr val="7030A0"/>
              </a:solidFill>
            </a:endParaRPr>
          </a:p>
          <a:p>
            <a:pPr marL="776700" lvl="1" indent="-571500">
              <a:buFont typeface="Wingdings" pitchFamily="2" charset="2"/>
              <a:buChar char="Ø"/>
            </a:pPr>
            <a:r>
              <a:rPr lang="en-US" sz="3600" dirty="0"/>
              <a:t>to build ML that is </a:t>
            </a:r>
            <a:r>
              <a:rPr lang="en-US" sz="3600" i="1" dirty="0">
                <a:solidFill>
                  <a:srgbClr val="0070C0"/>
                </a:solidFill>
              </a:rPr>
              <a:t>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9EC5C-917F-B949-A791-81B944E2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</a:t>
            </a:fld>
            <a:endParaRPr lang="en-US" sz="1600" dirty="0"/>
          </a:p>
        </p:txBody>
      </p:sp>
      <p:pic>
        <p:nvPicPr>
          <p:cNvPr id="7170" name="Picture 2" descr="Russian hackers feverishly working to steal COVID-19 vaccine research,  governments say | FiercePharma">
            <a:extLst>
              <a:ext uri="{FF2B5EF4-FFF2-40B4-BE49-F238E27FC236}">
                <a16:creationId xmlns:a16="http://schemas.microsoft.com/office/drawing/2014/main" id="{0C4C4FB4-73D6-3D4D-9B96-5A137DA5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729" y="2612636"/>
            <a:ext cx="5082445" cy="3394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340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8981CC-AAAD-934D-BE80-DEBC7BBA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869045"/>
            <a:ext cx="7782500" cy="39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3C4C72-4C26-C643-BC37-5C833F8E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635426"/>
          </a:xfrm>
        </p:spPr>
        <p:txBody>
          <a:bodyPr>
            <a:normAutofit/>
          </a:bodyPr>
          <a:lstStyle/>
          <a:p>
            <a:r>
              <a:rPr lang="en-US" dirty="0"/>
              <a:t>Differential privacy </a:t>
            </a:r>
            <a:r>
              <a:rPr lang="en-US" i="1" dirty="0">
                <a:solidFill>
                  <a:srgbClr val="7030A0"/>
                </a:solidFill>
              </a:rPr>
              <a:t>without deep learning </a:t>
            </a:r>
            <a:r>
              <a:rPr lang="en-US" dirty="0"/>
              <a:t>improves accuracy.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39A3E-835A-954C-A4BD-DCA802F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70</a:t>
            </a:fld>
            <a:endParaRPr lang="en-US" sz="16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864201E-332B-0F42-B81D-CFAE9171596C}"/>
              </a:ext>
            </a:extLst>
          </p:cNvPr>
          <p:cNvSpPr/>
          <p:nvPr/>
        </p:nvSpPr>
        <p:spPr>
          <a:xfrm>
            <a:off x="8984974" y="2537140"/>
            <a:ext cx="2851215" cy="6090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i="1" dirty="0">
                <a:solidFill>
                  <a:schemeClr val="tx1"/>
                </a:solidFill>
              </a:rPr>
              <a:t>no deep learning!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841E8A-8BD7-4643-AD86-8EBE8856F320}"/>
              </a:ext>
            </a:extLst>
          </p:cNvPr>
          <p:cNvSpPr txBox="1"/>
          <p:nvPr/>
        </p:nvSpPr>
        <p:spPr>
          <a:xfrm>
            <a:off x="5999194" y="5841044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“deep learning era”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3153CF-0DDD-E44E-B080-055A54033B32}"/>
              </a:ext>
            </a:extLst>
          </p:cNvPr>
          <p:cNvCxnSpPr>
            <a:cxnSpLocks/>
          </p:cNvCxnSpPr>
          <p:nvPr/>
        </p:nvCxnSpPr>
        <p:spPr>
          <a:xfrm>
            <a:off x="3706168" y="3655380"/>
            <a:ext cx="605029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2DC77C-8336-6641-8F7B-4B802C6B6971}"/>
              </a:ext>
            </a:extLst>
          </p:cNvPr>
          <p:cNvCxnSpPr>
            <a:cxnSpLocks/>
          </p:cNvCxnSpPr>
          <p:nvPr/>
        </p:nvCxnSpPr>
        <p:spPr>
          <a:xfrm>
            <a:off x="5061857" y="5841044"/>
            <a:ext cx="4854039" cy="0"/>
          </a:xfrm>
          <a:prstGeom prst="line">
            <a:avLst/>
          </a:prstGeom>
          <a:ln w="44450">
            <a:solidFill>
              <a:srgbClr val="7030A0"/>
            </a:solidFill>
            <a:prstDash val="solid"/>
            <a:headEnd type="oval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C71E0D-1E2D-934A-8388-7B4E734B9178}"/>
              </a:ext>
            </a:extLst>
          </p:cNvPr>
          <p:cNvSpPr txBox="1"/>
          <p:nvPr/>
        </p:nvSpPr>
        <p:spPr>
          <a:xfrm>
            <a:off x="463826" y="6356350"/>
            <a:ext cx="757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Differentially private learning needs better features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2021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spotlight</a:t>
            </a:r>
          </a:p>
        </p:txBody>
      </p:sp>
    </p:spTree>
    <p:extLst>
      <p:ext uri="{BB962C8B-B14F-4D97-AF65-F5344CB8AC3E}">
        <p14:creationId xmlns:p14="http://schemas.microsoft.com/office/powerpoint/2010/main" val="5818207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E968-C7D9-D04E-92EC-371D93B3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883285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7030A0"/>
                </a:solidFill>
              </a:rPr>
              <a:t>Privacy-free features </a:t>
            </a:r>
            <a:r>
              <a:rPr lang="en-US" sz="4900" dirty="0"/>
              <a:t>from</a:t>
            </a:r>
            <a:r>
              <a:rPr lang="en-US" sz="4900" dirty="0">
                <a:solidFill>
                  <a:srgbClr val="7030A0"/>
                </a:solidFill>
              </a:rPr>
              <a:t> </a:t>
            </a:r>
            <a:r>
              <a:rPr lang="en-US" sz="4900" dirty="0"/>
              <a:t>“old-school” image recognition.</a:t>
            </a:r>
            <a:br>
              <a:rPr lang="en-US" sz="4900" dirty="0"/>
            </a:br>
            <a:br>
              <a:rPr lang="en-US" sz="900" dirty="0"/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SIFT [Lowe ‘99, ‘04],  HOG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Dalal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Triggs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‘05], SURF [Bay et al. ‘06], ORB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Rublee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‘11], ...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Scattering transforms: [Bruna &amp;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Mallat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‘11], [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Oyallon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Mallat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‘14], ...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F3E09-7ED4-7D48-AE14-1D42E14F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71</a:t>
            </a:fld>
            <a:endParaRPr lang="en-US" sz="1600" dirty="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22FA131-1B73-A447-A559-DB1DB99A932E}"/>
              </a:ext>
            </a:extLst>
          </p:cNvPr>
          <p:cNvSpPr/>
          <p:nvPr/>
        </p:nvSpPr>
        <p:spPr>
          <a:xfrm rot="19056157">
            <a:off x="6080201" y="5357547"/>
            <a:ext cx="465855" cy="544970"/>
          </a:xfrm>
          <a:prstGeom prst="up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3AA97-A583-E043-9C6E-206B187C96F4}"/>
              </a:ext>
            </a:extLst>
          </p:cNvPr>
          <p:cNvSpPr txBox="1"/>
          <p:nvPr/>
        </p:nvSpPr>
        <p:spPr>
          <a:xfrm>
            <a:off x="6552506" y="5482998"/>
            <a:ext cx="400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captures some </a:t>
            </a:r>
            <a:r>
              <a:rPr lang="en-US" sz="2400" i="1" dirty="0">
                <a:solidFill>
                  <a:srgbClr val="0070C0"/>
                </a:solidFill>
              </a:rPr>
              <a:t>prior</a:t>
            </a:r>
            <a:r>
              <a:rPr lang="en-US" sz="2400" dirty="0">
                <a:solidFill>
                  <a:srgbClr val="0070C0"/>
                </a:solidFill>
              </a:rPr>
              <a:t> about the domain: e.g., invariance under rotation &amp; scaling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24F29-A100-A54F-9250-759872B4F481}"/>
              </a:ext>
            </a:extLst>
          </p:cNvPr>
          <p:cNvSpPr/>
          <p:nvPr/>
        </p:nvSpPr>
        <p:spPr>
          <a:xfrm>
            <a:off x="2653926" y="4454042"/>
            <a:ext cx="4769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“</a:t>
            </a:r>
            <a:r>
              <a:rPr lang="en-US" sz="2400" b="1" i="1" dirty="0"/>
              <a:t>handcrafted</a:t>
            </a:r>
            <a:r>
              <a:rPr lang="en-US" sz="2400" b="1" dirty="0"/>
              <a:t> </a:t>
            </a:r>
            <a:r>
              <a:rPr lang="en-US" sz="2400" b="1" i="1" dirty="0"/>
              <a:t>features”</a:t>
            </a:r>
          </a:p>
          <a:p>
            <a:pPr algn="ctr"/>
            <a:r>
              <a:rPr lang="en-US" sz="2400" dirty="0"/>
              <a:t>(no learning involved)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986184AF-37CA-D34D-B7DC-561DC55ECC32}"/>
              </a:ext>
            </a:extLst>
          </p:cNvPr>
          <p:cNvSpPr/>
          <p:nvPr/>
        </p:nvSpPr>
        <p:spPr>
          <a:xfrm rot="2397255">
            <a:off x="3489666" y="5374376"/>
            <a:ext cx="465855" cy="532642"/>
          </a:xfrm>
          <a:prstGeom prst="up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C611A-E752-8542-807E-20B0F0A97889}"/>
              </a:ext>
            </a:extLst>
          </p:cNvPr>
          <p:cNvSpPr/>
          <p:nvPr/>
        </p:nvSpPr>
        <p:spPr>
          <a:xfrm>
            <a:off x="1075711" y="5621497"/>
            <a:ext cx="2709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6"/>
                </a:solidFill>
              </a:rPr>
              <a:t>privacy free</a:t>
            </a:r>
          </a:p>
        </p:txBody>
      </p:sp>
      <p:pic>
        <p:nvPicPr>
          <p:cNvPr id="11" name="Picture 2" descr="The process of building a single SIFT keypoint descriptor: (a) A Single...  | Download Scientific Diagram">
            <a:extLst>
              <a:ext uri="{FF2B5EF4-FFF2-40B4-BE49-F238E27FC236}">
                <a16:creationId xmlns:a16="http://schemas.microsoft.com/office/drawing/2014/main" id="{277267CF-154B-F540-8B67-2DF268517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251" y="2494453"/>
            <a:ext cx="6960469" cy="19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lotting the decision boundary of a logistic regression model">
            <a:extLst>
              <a:ext uri="{FF2B5EF4-FFF2-40B4-BE49-F238E27FC236}">
                <a16:creationId xmlns:a16="http://schemas.microsoft.com/office/drawing/2014/main" id="{57C590BA-EC3B-D147-A527-261F3690C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8203" y="2547183"/>
            <a:ext cx="2582749" cy="192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34CF9E-38FC-7D45-8817-A10DD518CA84}"/>
              </a:ext>
            </a:extLst>
          </p:cNvPr>
          <p:cNvSpPr/>
          <p:nvPr/>
        </p:nvSpPr>
        <p:spPr>
          <a:xfrm>
            <a:off x="7489974" y="4454042"/>
            <a:ext cx="4579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simple classifier</a:t>
            </a:r>
            <a:br>
              <a:rPr lang="en-US" sz="2400" b="1" dirty="0"/>
            </a:br>
            <a:r>
              <a:rPr lang="en-US" sz="2400" dirty="0"/>
              <a:t>(e.g., logistic regression)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9B0195-4D29-9447-94A2-0442519D0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65" y="2543389"/>
            <a:ext cx="1836913" cy="183691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A7BCD83-11D4-AE43-980E-BF4563330F47}"/>
              </a:ext>
            </a:extLst>
          </p:cNvPr>
          <p:cNvSpPr>
            <a:spLocks noChangeAspect="1"/>
          </p:cNvSpPr>
          <p:nvPr/>
        </p:nvSpPr>
        <p:spPr>
          <a:xfrm>
            <a:off x="1706110" y="3053851"/>
            <a:ext cx="662017" cy="66201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84D4B8-285A-6B48-88CD-CF73EE1DA07A}"/>
              </a:ext>
            </a:extLst>
          </p:cNvPr>
          <p:cNvCxnSpPr>
            <a:cxnSpLocks/>
          </p:cNvCxnSpPr>
          <p:nvPr/>
        </p:nvCxnSpPr>
        <p:spPr>
          <a:xfrm flipV="1">
            <a:off x="2153026" y="2620359"/>
            <a:ext cx="1741641" cy="4183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444389-4122-C54C-B0AB-932C2B9646A3}"/>
              </a:ext>
            </a:extLst>
          </p:cNvPr>
          <p:cNvCxnSpPr>
            <a:cxnSpLocks/>
          </p:cNvCxnSpPr>
          <p:nvPr/>
        </p:nvCxnSpPr>
        <p:spPr>
          <a:xfrm>
            <a:off x="2024131" y="3755705"/>
            <a:ext cx="1742771" cy="615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03F4570-E4C6-0B48-B122-9554329E2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4840" y="3401918"/>
            <a:ext cx="546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2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051096-1437-774A-9795-DEB615D5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767" y="1847576"/>
            <a:ext cx="6830207" cy="439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AC356-BC1A-104B-99CA-89AEB7C5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Handcrafted features lead to a </a:t>
            </a:r>
            <a:r>
              <a:rPr lang="en-US" dirty="0">
                <a:solidFill>
                  <a:srgbClr val="7030A0"/>
                </a:solidFill>
              </a:rPr>
              <a:t>better tradeoff between accuracy and privacy</a:t>
            </a:r>
            <a:r>
              <a:rPr lang="en-US" dirty="0"/>
              <a:t>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8C2B8-94F2-6E4A-9A3C-D8645779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72</a:t>
            </a:fld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B8C4A-D23E-8C42-B6A2-6B0AC7328E0B}"/>
              </a:ext>
            </a:extLst>
          </p:cNvPr>
          <p:cNvSpPr txBox="1"/>
          <p:nvPr/>
        </p:nvSpPr>
        <p:spPr>
          <a:xfrm>
            <a:off x="463826" y="6356350"/>
            <a:ext cx="757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Differentially private learning needs better features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2021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spotlight</a:t>
            </a:r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B298089F-648A-B841-85F7-3034D011533B}"/>
              </a:ext>
            </a:extLst>
          </p:cNvPr>
          <p:cNvSpPr/>
          <p:nvPr/>
        </p:nvSpPr>
        <p:spPr>
          <a:xfrm rot="2700000">
            <a:off x="8015642" y="1960263"/>
            <a:ext cx="612000" cy="1226153"/>
          </a:xfrm>
          <a:prstGeom prst="upArrow">
            <a:avLst>
              <a:gd name="adj1" fmla="val 63007"/>
              <a:gd name="adj2" fmla="val 5118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Ins="9000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8939048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22C9-8F6D-C84F-86D6-D1A82990B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Handcrafted features lead to an </a:t>
            </a:r>
            <a:r>
              <a:rPr lang="en-US" i="1" dirty="0">
                <a:solidFill>
                  <a:srgbClr val="7030A0"/>
                </a:solidFill>
              </a:rPr>
              <a:t>easier</a:t>
            </a:r>
            <a:r>
              <a:rPr lang="en-US" dirty="0"/>
              <a:t> learning task </a:t>
            </a:r>
            <a:r>
              <a:rPr lang="en-US" sz="3600" dirty="0">
                <a:solidFill>
                  <a:srgbClr val="0070C0"/>
                </a:solidFill>
              </a:rPr>
              <a:t>(for noisy gradient descent).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1ECC1-57FB-FF4E-B0BC-AEB9EE2B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73</a:t>
            </a:fld>
            <a:endParaRPr lang="en-US" sz="1600" dirty="0"/>
          </a:p>
        </p:txBody>
      </p:sp>
      <p:pic>
        <p:nvPicPr>
          <p:cNvPr id="5" name="Picture 2" descr="The Kernel Trick in Support Vector Classification | by Drew Wilimitis |  Towards Data Science">
            <a:extLst>
              <a:ext uri="{FF2B5EF4-FFF2-40B4-BE49-F238E27FC236}">
                <a16:creationId xmlns:a16="http://schemas.microsoft.com/office/drawing/2014/main" id="{10B3B7F8-1223-3640-946F-8F3D8C29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277" y="2327760"/>
            <a:ext cx="4878983" cy="27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24500F0-2A6F-264B-940F-EBF59F28FF90}"/>
              </a:ext>
            </a:extLst>
          </p:cNvPr>
          <p:cNvSpPr>
            <a:spLocks noChangeAspect="1"/>
          </p:cNvSpPr>
          <p:nvPr/>
        </p:nvSpPr>
        <p:spPr>
          <a:xfrm>
            <a:off x="7219953" y="3237292"/>
            <a:ext cx="108000" cy="108000"/>
          </a:xfrm>
          <a:prstGeom prst="ellipse">
            <a:avLst/>
          </a:prstGeom>
          <a:solidFill>
            <a:srgbClr val="C30000"/>
          </a:solidFill>
          <a:ln w="9525">
            <a:solidFill>
              <a:schemeClr val="tx1"/>
            </a:solidFill>
          </a:ln>
          <a:effectLst>
            <a:innerShdw blurRad="63500" dist="254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1C80CA-2FDB-1A4A-A3F7-3CE3D4D40175}"/>
              </a:ext>
            </a:extLst>
          </p:cNvPr>
          <p:cNvSpPr>
            <a:spLocks noChangeAspect="1"/>
          </p:cNvSpPr>
          <p:nvPr/>
        </p:nvSpPr>
        <p:spPr>
          <a:xfrm>
            <a:off x="7750092" y="3373566"/>
            <a:ext cx="108000" cy="108000"/>
          </a:xfrm>
          <a:prstGeom prst="ellipse">
            <a:avLst/>
          </a:prstGeom>
          <a:solidFill>
            <a:srgbClr val="302FF3">
              <a:alpha val="20000"/>
            </a:srgbClr>
          </a:solidFill>
          <a:ln w="9525">
            <a:solidFill>
              <a:schemeClr val="tx1">
                <a:alpha val="20000"/>
              </a:schemeClr>
            </a:solidFill>
          </a:ln>
          <a:effectLst>
            <a:innerShdw blurRad="63500" dist="254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8AA2579B-2C06-7A48-A9D2-129D699D219A}"/>
              </a:ext>
            </a:extLst>
          </p:cNvPr>
          <p:cNvSpPr/>
          <p:nvPr/>
        </p:nvSpPr>
        <p:spPr>
          <a:xfrm>
            <a:off x="1815625" y="4716905"/>
            <a:ext cx="465855" cy="618599"/>
          </a:xfrm>
          <a:prstGeom prst="up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3184B-1F30-1241-B450-9AF63E034E3F}"/>
              </a:ext>
            </a:extLst>
          </p:cNvPr>
          <p:cNvSpPr/>
          <p:nvPr/>
        </p:nvSpPr>
        <p:spPr>
          <a:xfrm>
            <a:off x="685800" y="5357904"/>
            <a:ext cx="2710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6"/>
                </a:solidFill>
              </a:rPr>
              <a:t>bad for privacy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B5A1DB-8BE0-F14B-8F4F-FA94C08B9E20}"/>
              </a:ext>
            </a:extLst>
          </p:cNvPr>
          <p:cNvSpPr/>
          <p:nvPr/>
        </p:nvSpPr>
        <p:spPr>
          <a:xfrm>
            <a:off x="8483169" y="2680915"/>
            <a:ext cx="3245005" cy="193675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 feature space, </a:t>
            </a:r>
            <a:r>
              <a:rPr lang="en-US" sz="2400" dirty="0">
                <a:solidFill>
                  <a:schemeClr val="accent6"/>
                </a:solidFill>
              </a:rPr>
              <a:t>maximal accuracy is reduced </a:t>
            </a:r>
            <a:r>
              <a:rPr lang="en-US" sz="2400" dirty="0">
                <a:solidFill>
                  <a:schemeClr val="tx1"/>
                </a:solidFill>
              </a:rPr>
              <a:t>but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9051"/>
                </a:solidFill>
              </a:rPr>
              <a:t>learning progresses faster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FDACC8C-13F1-0C4B-963D-B9D26A9A77B3}"/>
              </a:ext>
            </a:extLst>
          </p:cNvPr>
          <p:cNvSpPr/>
          <p:nvPr/>
        </p:nvSpPr>
        <p:spPr>
          <a:xfrm>
            <a:off x="463826" y="2693959"/>
            <a:ext cx="3183693" cy="193675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051"/>
                </a:solidFill>
              </a:rPr>
              <a:t>high accuracy classifier exists </a:t>
            </a:r>
            <a:r>
              <a:rPr lang="en-US" sz="2400" dirty="0">
                <a:solidFill>
                  <a:schemeClr val="tx1"/>
                </a:solidFill>
              </a:rPr>
              <a:t>but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</a:rPr>
              <a:t>learning takes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i="1" dirty="0">
                <a:solidFill>
                  <a:schemeClr val="accent6"/>
                </a:solidFill>
              </a:rPr>
              <a:t>many gradient steps</a:t>
            </a:r>
          </a:p>
        </p:txBody>
      </p:sp>
      <p:pic>
        <p:nvPicPr>
          <p:cNvPr id="16" name="Picture 2" descr="The process of building a single SIFT keypoint descriptor: (a) A Single...  | Download Scientific Diagram">
            <a:extLst>
              <a:ext uri="{FF2B5EF4-FFF2-40B4-BE49-F238E27FC236}">
                <a16:creationId xmlns:a16="http://schemas.microsoft.com/office/drawing/2014/main" id="{B61566E6-DAD0-7A4D-9465-5B9ABAB49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3033" y="4779755"/>
            <a:ext cx="1273511" cy="115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2D5516-92A8-8D46-82B8-BE7304889C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050" y="5026204"/>
            <a:ext cx="805169" cy="8051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B674A9-E129-BA4A-90C3-BDDBD1081594}"/>
              </a:ext>
            </a:extLst>
          </p:cNvPr>
          <p:cNvSpPr txBox="1"/>
          <p:nvPr/>
        </p:nvSpPr>
        <p:spPr>
          <a:xfrm>
            <a:off x="463826" y="6356350"/>
            <a:ext cx="757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Differentially private learning needs better features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2021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spotlight</a:t>
            </a: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858A1BD3-DC2C-7341-A452-F195EEC78738}"/>
              </a:ext>
            </a:extLst>
          </p:cNvPr>
          <p:cNvSpPr/>
          <p:nvPr/>
        </p:nvSpPr>
        <p:spPr>
          <a:xfrm>
            <a:off x="10061297" y="4728709"/>
            <a:ext cx="465855" cy="618599"/>
          </a:xfrm>
          <a:prstGeom prst="upArrow">
            <a:avLst/>
          </a:prstGeom>
          <a:solidFill>
            <a:srgbClr val="009051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3DA28A-76F7-3144-9500-7D606DF4115A}"/>
              </a:ext>
            </a:extLst>
          </p:cNvPr>
          <p:cNvSpPr/>
          <p:nvPr/>
        </p:nvSpPr>
        <p:spPr>
          <a:xfrm>
            <a:off x="8931472" y="5369708"/>
            <a:ext cx="2710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9051"/>
                </a:solidFill>
              </a:rPr>
              <a:t>good for privacy</a:t>
            </a:r>
          </a:p>
        </p:txBody>
      </p:sp>
    </p:spTree>
    <p:extLst>
      <p:ext uri="{BB962C8B-B14F-4D97-AF65-F5344CB8AC3E}">
        <p14:creationId xmlns:p14="http://schemas.microsoft.com/office/powerpoint/2010/main" val="3895201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0764-8A85-B44F-9AA0-248B2D57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0264045" cy="1325563"/>
          </a:xfrm>
        </p:spPr>
        <p:txBody>
          <a:bodyPr/>
          <a:lstStyle/>
          <a:p>
            <a:r>
              <a:rPr lang="en-US" dirty="0"/>
              <a:t>Learning better privacy-free features from </a:t>
            </a:r>
            <a:r>
              <a:rPr lang="en-US" dirty="0">
                <a:solidFill>
                  <a:srgbClr val="7030A0"/>
                </a:solidFill>
              </a:rPr>
              <a:t>public data.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6D91-98CB-1F4B-A864-B1F3B404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74</a:t>
            </a:fld>
            <a:endParaRPr lang="en-US" sz="1600" dirty="0"/>
          </a:p>
        </p:txBody>
      </p:sp>
      <p:pic>
        <p:nvPicPr>
          <p:cNvPr id="5" name="Picture 2" descr="Neural Network: A Complete Beginners Guide | Gadictos">
            <a:extLst>
              <a:ext uri="{FF2B5EF4-FFF2-40B4-BE49-F238E27FC236}">
                <a16:creationId xmlns:a16="http://schemas.microsoft.com/office/drawing/2014/main" id="{1D7CCB53-FFED-834E-924E-2726D024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119" y="1667649"/>
            <a:ext cx="2867501" cy="191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pare the ImageNet dataset — gluoncv 0.10.0 documentation">
            <a:extLst>
              <a:ext uri="{FF2B5EF4-FFF2-40B4-BE49-F238E27FC236}">
                <a16:creationId xmlns:a16="http://schemas.microsoft.com/office/drawing/2014/main" id="{1038EBEE-F789-1147-8A78-ED31EFD2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596" y="2024490"/>
            <a:ext cx="3019877" cy="12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2606F8-0FC8-B94D-907F-A4668031299B}"/>
              </a:ext>
            </a:extLst>
          </p:cNvPr>
          <p:cNvSpPr/>
          <p:nvPr/>
        </p:nvSpPr>
        <p:spPr>
          <a:xfrm>
            <a:off x="7729764" y="1662845"/>
            <a:ext cx="506437" cy="1917357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558E234F-95EB-994A-9012-CEF8D1D77522}"/>
              </a:ext>
            </a:extLst>
          </p:cNvPr>
          <p:cNvSpPr/>
          <p:nvPr/>
        </p:nvSpPr>
        <p:spPr>
          <a:xfrm rot="5400000">
            <a:off x="5261395" y="2236667"/>
            <a:ext cx="465855" cy="78359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4" descr="NIH Chest X-ray Dataset of 14 Common Thorax Disease Categories - Academic  Torrents">
            <a:extLst>
              <a:ext uri="{FF2B5EF4-FFF2-40B4-BE49-F238E27FC236}">
                <a16:creationId xmlns:a16="http://schemas.microsoft.com/office/drawing/2014/main" id="{67034036-79D6-FC4E-B6A8-2D4F72533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4596" y="4507092"/>
            <a:ext cx="3010676" cy="7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Up Arrow 10">
            <a:extLst>
              <a:ext uri="{FF2B5EF4-FFF2-40B4-BE49-F238E27FC236}">
                <a16:creationId xmlns:a16="http://schemas.microsoft.com/office/drawing/2014/main" id="{456814B0-2B67-4D41-80A9-4466237CF215}"/>
              </a:ext>
            </a:extLst>
          </p:cNvPr>
          <p:cNvSpPr/>
          <p:nvPr/>
        </p:nvSpPr>
        <p:spPr>
          <a:xfrm rot="5400000">
            <a:off x="5261395" y="4552951"/>
            <a:ext cx="465855" cy="78359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4" descr="Plotting the decision boundary of a logistic regression model">
            <a:extLst>
              <a:ext uri="{FF2B5EF4-FFF2-40B4-BE49-F238E27FC236}">
                <a16:creationId xmlns:a16="http://schemas.microsoft.com/office/drawing/2014/main" id="{E39161B2-FAFB-6C41-9CCB-C8F8D8958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62059" y="4166772"/>
            <a:ext cx="2065503" cy="15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86E93EFE-302C-ED46-AF9D-E179952F677A}"/>
              </a:ext>
            </a:extLst>
          </p:cNvPr>
          <p:cNvSpPr/>
          <p:nvPr/>
        </p:nvSpPr>
        <p:spPr>
          <a:xfrm rot="5400000">
            <a:off x="8364833" y="4569305"/>
            <a:ext cx="465855" cy="78359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309984-774D-F14F-8C49-30DE7F4CA178}"/>
              </a:ext>
            </a:extLst>
          </p:cNvPr>
          <p:cNvSpPr/>
          <p:nvPr/>
        </p:nvSpPr>
        <p:spPr>
          <a:xfrm>
            <a:off x="8699791" y="2120990"/>
            <a:ext cx="3349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train a feature extractor on public data...</a:t>
            </a:r>
            <a:endParaRPr lang="en-US" sz="2400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2DA250-573C-C84B-9D6D-D3AA6D059EDB}"/>
              </a:ext>
            </a:extLst>
          </p:cNvPr>
          <p:cNvSpPr/>
          <p:nvPr/>
        </p:nvSpPr>
        <p:spPr>
          <a:xfrm>
            <a:off x="8604549" y="3337046"/>
            <a:ext cx="3313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70C0"/>
                </a:solidFill>
              </a:rPr>
              <a:t>...transfer and fine-tune on private data</a:t>
            </a:r>
            <a:endParaRPr lang="en-US" sz="2400" i="1" dirty="0"/>
          </a:p>
        </p:txBody>
      </p:sp>
      <p:pic>
        <p:nvPicPr>
          <p:cNvPr id="18" name="Picture 2" descr="Neural Network: A Complete Beginners Guide | Gadictos">
            <a:extLst>
              <a:ext uri="{FF2B5EF4-FFF2-40B4-BE49-F238E27FC236}">
                <a16:creationId xmlns:a16="http://schemas.microsoft.com/office/drawing/2014/main" id="{08BDAFFC-1F51-4548-8404-1E0DE072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6119" y="4005302"/>
            <a:ext cx="2096218" cy="1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1E49401-9F34-FA46-9701-3101D7D4F972}"/>
              </a:ext>
            </a:extLst>
          </p:cNvPr>
          <p:cNvSpPr>
            <a:spLocks noChangeAspect="1"/>
          </p:cNvSpPr>
          <p:nvPr/>
        </p:nvSpPr>
        <p:spPr>
          <a:xfrm>
            <a:off x="7927329" y="5290597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2CFF7E-1840-9240-9D13-253464B155D9}"/>
              </a:ext>
            </a:extLst>
          </p:cNvPr>
          <p:cNvSpPr>
            <a:spLocks noChangeAspect="1"/>
          </p:cNvSpPr>
          <p:nvPr/>
        </p:nvSpPr>
        <p:spPr>
          <a:xfrm>
            <a:off x="7925466" y="4780657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B78701-BE41-4145-B86E-A68E62734E89}"/>
              </a:ext>
            </a:extLst>
          </p:cNvPr>
          <p:cNvSpPr>
            <a:spLocks noChangeAspect="1"/>
          </p:cNvSpPr>
          <p:nvPr/>
        </p:nvSpPr>
        <p:spPr>
          <a:xfrm>
            <a:off x="7925463" y="5543388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8E05C1-1306-B64F-A381-4E18B5E7454B}"/>
              </a:ext>
            </a:extLst>
          </p:cNvPr>
          <p:cNvSpPr>
            <a:spLocks noChangeAspect="1"/>
          </p:cNvSpPr>
          <p:nvPr/>
        </p:nvSpPr>
        <p:spPr>
          <a:xfrm>
            <a:off x="7925465" y="4270717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5BF59B-795C-814F-9A89-A29AA278668E}"/>
              </a:ext>
            </a:extLst>
          </p:cNvPr>
          <p:cNvSpPr>
            <a:spLocks noChangeAspect="1"/>
          </p:cNvSpPr>
          <p:nvPr/>
        </p:nvSpPr>
        <p:spPr>
          <a:xfrm>
            <a:off x="7925464" y="5037806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287012A-B41A-4548-98BA-052939B86B89}"/>
              </a:ext>
            </a:extLst>
          </p:cNvPr>
          <p:cNvSpPr>
            <a:spLocks noChangeAspect="1"/>
          </p:cNvSpPr>
          <p:nvPr/>
        </p:nvSpPr>
        <p:spPr>
          <a:xfrm>
            <a:off x="7925463" y="4526727"/>
            <a:ext cx="108000" cy="1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5C76D-99B5-C24A-A724-2B53603B1F0F}"/>
              </a:ext>
            </a:extLst>
          </p:cNvPr>
          <p:cNvSpPr txBox="1"/>
          <p:nvPr/>
        </p:nvSpPr>
        <p:spPr>
          <a:xfrm>
            <a:off x="2536433" y="3234159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260F23-EEB0-9A40-BECF-931C11BECE34}"/>
              </a:ext>
            </a:extLst>
          </p:cNvPr>
          <p:cNvSpPr txBox="1"/>
          <p:nvPr/>
        </p:nvSpPr>
        <p:spPr>
          <a:xfrm>
            <a:off x="2491549" y="5265891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private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C29B9E-40A9-0D47-82C6-17FF4C057450}"/>
              </a:ext>
            </a:extLst>
          </p:cNvPr>
          <p:cNvSpPr/>
          <p:nvPr/>
        </p:nvSpPr>
        <p:spPr>
          <a:xfrm>
            <a:off x="5758761" y="5719145"/>
            <a:ext cx="2709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6"/>
                </a:solidFill>
              </a:rPr>
              <a:t>privacy free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17B14-E910-654B-AA49-51156DDD243E}"/>
              </a:ext>
            </a:extLst>
          </p:cNvPr>
          <p:cNvSpPr txBox="1"/>
          <p:nvPr/>
        </p:nvSpPr>
        <p:spPr>
          <a:xfrm>
            <a:off x="463826" y="6356350"/>
            <a:ext cx="757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Differentially private learning needs better features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2021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spotlight</a:t>
            </a:r>
          </a:p>
        </p:txBody>
      </p:sp>
    </p:spTree>
    <p:extLst>
      <p:ext uri="{BB962C8B-B14F-4D97-AF65-F5344CB8AC3E}">
        <p14:creationId xmlns:p14="http://schemas.microsoft.com/office/powerpoint/2010/main" val="32212130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5631E-4662-3B44-AD36-F6A0A8F60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00" y="1819378"/>
            <a:ext cx="8490000" cy="43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D0764-8A85-B44F-9AA0-248B2D57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264348" cy="1794950"/>
          </a:xfrm>
        </p:spPr>
        <p:txBody>
          <a:bodyPr>
            <a:normAutofit/>
          </a:bodyPr>
          <a:lstStyle/>
          <a:p>
            <a:r>
              <a:rPr lang="en-US" dirty="0"/>
              <a:t>With access to a public dataset, </a:t>
            </a: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privacy comes almost for free!</a:t>
            </a:r>
            <a:br>
              <a:rPr lang="en-US" dirty="0">
                <a:solidFill>
                  <a:srgbClr val="7030A0"/>
                </a:solidFill>
              </a:rPr>
            </a:b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6D91-98CB-1F4B-A864-B1F3B404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75</a:t>
            </a:fld>
            <a:endParaRPr lang="en-US" sz="1600" dirty="0"/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03306A2E-1979-F54C-A45D-A835400943BE}"/>
              </a:ext>
            </a:extLst>
          </p:cNvPr>
          <p:cNvSpPr/>
          <p:nvPr/>
        </p:nvSpPr>
        <p:spPr>
          <a:xfrm rot="2397255">
            <a:off x="9300008" y="2212964"/>
            <a:ext cx="360560" cy="653800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BB1402-B5A0-8242-9613-B98002C75AFF}"/>
              </a:ext>
            </a:extLst>
          </p:cNvPr>
          <p:cNvSpPr/>
          <p:nvPr/>
        </p:nvSpPr>
        <p:spPr>
          <a:xfrm>
            <a:off x="6096000" y="2796216"/>
            <a:ext cx="3230844" cy="1246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108000" rtlCol="0" anchor="ctr"/>
          <a:lstStyle/>
          <a:p>
            <a:pPr algn="r"/>
            <a:r>
              <a:rPr lang="en-US" sz="2800" b="1" i="1" dirty="0">
                <a:solidFill>
                  <a:schemeClr val="tx1"/>
                </a:solidFill>
              </a:rPr>
              <a:t>5% gap!</a:t>
            </a:r>
          </a:p>
          <a:p>
            <a:pPr algn="r"/>
            <a:r>
              <a:rPr lang="en-US" sz="2000" i="1" dirty="0">
                <a:solidFill>
                  <a:schemeClr val="tx1"/>
                </a:solidFill>
              </a:rPr>
              <a:t>with </a:t>
            </a:r>
            <a:r>
              <a:rPr lang="en-US" sz="2000" b="1" i="1" dirty="0">
                <a:solidFill>
                  <a:schemeClr val="tx1"/>
                </a:solidFill>
              </a:rPr>
              <a:t>unlabeled</a:t>
            </a:r>
            <a:r>
              <a:rPr lang="en-US" sz="2000" i="1" dirty="0">
                <a:solidFill>
                  <a:schemeClr val="tx1"/>
                </a:solidFill>
              </a:rPr>
              <a:t> ImageNet as the public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1F06D-ADE1-F449-911B-F2FB670EB69A}"/>
              </a:ext>
            </a:extLst>
          </p:cNvPr>
          <p:cNvSpPr txBox="1"/>
          <p:nvPr/>
        </p:nvSpPr>
        <p:spPr>
          <a:xfrm>
            <a:off x="463826" y="6356350"/>
            <a:ext cx="7579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Differentially private learning needs better features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2021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spotlight</a:t>
            </a:r>
          </a:p>
        </p:txBody>
      </p:sp>
    </p:spTree>
    <p:extLst>
      <p:ext uri="{BB962C8B-B14F-4D97-AF65-F5344CB8AC3E}">
        <p14:creationId xmlns:p14="http://schemas.microsoft.com/office/powerpoint/2010/main" val="2364342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84A4-176A-C749-94A4-FFE8A046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485719" cy="1325563"/>
          </a:xfrm>
        </p:spPr>
        <p:txBody>
          <a:bodyPr/>
          <a:lstStyle/>
          <a:p>
            <a:r>
              <a:rPr lang="en-US" dirty="0"/>
              <a:t>Differential private learning in </a:t>
            </a:r>
            <a:r>
              <a:rPr lang="en-US" dirty="0">
                <a:solidFill>
                  <a:srgbClr val="7030A0"/>
                </a:solidFill>
              </a:rPr>
              <a:t>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5151C-CB7E-D34F-B9F1-0C7ED633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76</a:t>
            </a:fld>
            <a:endParaRPr lang="en-US" sz="1600" dirty="0"/>
          </a:p>
        </p:txBody>
      </p:sp>
      <p:pic>
        <p:nvPicPr>
          <p:cNvPr id="2054" name="Picture 6" descr="Opacus · Train PyTorch models with Differential Privacy">
            <a:extLst>
              <a:ext uri="{FF2B5EF4-FFF2-40B4-BE49-F238E27FC236}">
                <a16:creationId xmlns:a16="http://schemas.microsoft.com/office/drawing/2014/main" id="{986AFAC2-0B23-944F-980B-E9866D11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08" y="3264123"/>
            <a:ext cx="3207027" cy="112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ebook Share Button: How to Add to Your Website - ShareThis">
            <a:extLst>
              <a:ext uri="{FF2B5EF4-FFF2-40B4-BE49-F238E27FC236}">
                <a16:creationId xmlns:a16="http://schemas.microsoft.com/office/drawing/2014/main" id="{345AB325-8144-654E-90BD-6B720443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950" y="2023004"/>
            <a:ext cx="1408944" cy="14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037D5-002A-F94C-9CB8-13CE7E654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973" y="3672435"/>
            <a:ext cx="4487571" cy="467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64195-A1DD-BF4C-A237-2D5ED68AF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441" y="3672435"/>
            <a:ext cx="3013858" cy="467364"/>
          </a:xfrm>
          <a:prstGeom prst="rect">
            <a:avLst/>
          </a:prstGeom>
        </p:spPr>
      </p:pic>
      <p:pic>
        <p:nvPicPr>
          <p:cNvPr id="2064" name="Picture 16" descr="List of mergers and acquisitions by IBM - Wikipedia">
            <a:extLst>
              <a:ext uri="{FF2B5EF4-FFF2-40B4-BE49-F238E27FC236}">
                <a16:creationId xmlns:a16="http://schemas.microsoft.com/office/drawing/2014/main" id="{2BF8E183-77DD-624C-AC66-6CD1C5C1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1014" y="2522422"/>
            <a:ext cx="2273813" cy="9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oogle">
            <a:extLst>
              <a:ext uri="{FF2B5EF4-FFF2-40B4-BE49-F238E27FC236}">
                <a16:creationId xmlns:a16="http://schemas.microsoft.com/office/drawing/2014/main" id="{12010D12-5D3D-A141-BAA7-60271212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609" y="2264274"/>
            <a:ext cx="2820690" cy="158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4CA0310E-4F67-834D-BA5D-9AA7E9E832A7}"/>
              </a:ext>
            </a:extLst>
          </p:cNvPr>
          <p:cNvSpPr/>
          <p:nvPr/>
        </p:nvSpPr>
        <p:spPr>
          <a:xfrm rot="5400000">
            <a:off x="1677526" y="3156644"/>
            <a:ext cx="337846" cy="2492749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38BE58D9-8D05-0341-8B17-06D065BA92FD}"/>
              </a:ext>
            </a:extLst>
          </p:cNvPr>
          <p:cNvSpPr/>
          <p:nvPr/>
        </p:nvSpPr>
        <p:spPr>
          <a:xfrm rot="5400000">
            <a:off x="7712274" y="556043"/>
            <a:ext cx="337845" cy="7693953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AF4A0-E6C8-E44D-B3A3-4CFBAA44EB95}"/>
              </a:ext>
            </a:extLst>
          </p:cNvPr>
          <p:cNvSpPr txBox="1"/>
          <p:nvPr/>
        </p:nvSpPr>
        <p:spPr>
          <a:xfrm>
            <a:off x="1" y="4598894"/>
            <a:ext cx="395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 added batching support for private gradient descent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E67F6D-F58A-2B4D-9B7C-00C93A4399DE}"/>
              </a:ext>
            </a:extLst>
          </p:cNvPr>
          <p:cNvSpPr txBox="1"/>
          <p:nvPr/>
        </p:nvSpPr>
        <p:spPr>
          <a:xfrm>
            <a:off x="5905395" y="4598894"/>
            <a:ext cx="3951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 identified and fixed incorrect privacy analyzes</a:t>
            </a:r>
          </a:p>
        </p:txBody>
      </p:sp>
    </p:spTree>
    <p:extLst>
      <p:ext uri="{BB962C8B-B14F-4D97-AF65-F5344CB8AC3E}">
        <p14:creationId xmlns:p14="http://schemas.microsoft.com/office/powerpoint/2010/main" val="3803515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237FD3-5EEA-4B4E-B31E-FECE730CC5C6}"/>
              </a:ext>
            </a:extLst>
          </p:cNvPr>
          <p:cNvSpPr/>
          <p:nvPr/>
        </p:nvSpPr>
        <p:spPr>
          <a:xfrm>
            <a:off x="3135083" y="4144412"/>
            <a:ext cx="6593117" cy="593392"/>
          </a:xfrm>
          <a:prstGeom prst="roundRect">
            <a:avLst/>
          </a:prstGeom>
          <a:solidFill>
            <a:srgbClr val="92D050">
              <a:alpha val="3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77</a:t>
            </a:fld>
            <a:endParaRPr lang="en-US" sz="1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Extracting private data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(IEEE S&amp;P ‘21)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0CA5868-BA53-1F43-8FEF-3F6629118A64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Foundations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02E07-0228-E24F-8995-0EB3029483E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Stealing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(USENIX ‘16)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Threat models for evasion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(ICML ‘20)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CF28FC-2A83-1D49-B987-748456F3D11B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1C074-CE22-0643-B5AE-CE118716A4C8}"/>
              </a:ext>
            </a:extLst>
          </p:cNvPr>
          <p:cNvSpPr/>
          <p:nvPr/>
        </p:nvSpPr>
        <p:spPr>
          <a:xfrm>
            <a:off x="3135083" y="3121977"/>
            <a:ext cx="8902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pPr lvl="0"/>
            <a:r>
              <a:rPr lang="en-US" sz="2800" b="1" dirty="0">
                <a:solidFill>
                  <a:srgbClr val="5E5E5E">
                    <a:lumMod val="20000"/>
                    <a:lumOff val="80000"/>
                  </a:srgbClr>
                </a:solidFill>
              </a:rPr>
              <a:t>Training robust models 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(</a:t>
            </a:r>
            <a:r>
              <a:rPr lang="en-US" sz="2400" dirty="0" err="1">
                <a:solidFill>
                  <a:srgbClr val="5E5E5E">
                    <a:lumMod val="20000"/>
                    <a:lumOff val="80000"/>
                  </a:srgbClr>
                </a:solidFill>
              </a:rPr>
              <a:t>NeurIPS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rgbClr val="5E5E5E">
                    <a:lumMod val="20000"/>
                    <a:lumOff val="80000"/>
                  </a:srgbClr>
                </a:solidFill>
              </a:rPr>
              <a:t>) (ICLR ‘18)</a:t>
            </a:r>
            <a:endParaRPr lang="en-US" sz="800" dirty="0">
              <a:solidFill>
                <a:srgbClr val="5E5E5E">
                  <a:lumMod val="20000"/>
                  <a:lumOff val="80000"/>
                </a:srgbClr>
              </a:solidFill>
            </a:endParaRPr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34198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6" descr="Free Transparent Horn Cliparts, Download Free Clip Art, Free Clip Art on  Clipart Library">
            <a:extLst>
              <a:ext uri="{FF2B5EF4-FFF2-40B4-BE49-F238E27FC236}">
                <a16:creationId xmlns:a16="http://schemas.microsoft.com/office/drawing/2014/main" id="{AAF9DF8B-89AD-0341-A8ED-7ADECEADD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7868" y="996000"/>
            <a:ext cx="984540" cy="36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6" descr="Free Transparent Horn Cliparts, Download Free Clip Art, Free Clip Art on  Clipart Library">
            <a:extLst>
              <a:ext uri="{FF2B5EF4-FFF2-40B4-BE49-F238E27FC236}">
                <a16:creationId xmlns:a16="http://schemas.microsoft.com/office/drawing/2014/main" id="{28421D5D-DDE6-F547-8AD1-761A26058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21007" y="996000"/>
            <a:ext cx="1101832" cy="36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2A162FB6-115F-E847-9FD3-58142DBC55A9}"/>
              </a:ext>
            </a:extLst>
          </p:cNvPr>
          <p:cNvSpPr/>
          <p:nvPr/>
        </p:nvSpPr>
        <p:spPr>
          <a:xfrm>
            <a:off x="3013798" y="2007283"/>
            <a:ext cx="7997215" cy="3521870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A1E39-F8AB-E241-8794-29340056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437229" cy="1325563"/>
          </a:xfrm>
        </p:spPr>
        <p:txBody>
          <a:bodyPr>
            <a:normAutofit/>
          </a:bodyPr>
          <a:lstStyle/>
          <a:p>
            <a:r>
              <a:rPr lang="en-US" dirty="0"/>
              <a:t>Can we </a:t>
            </a:r>
            <a:r>
              <a:rPr lang="en-US" i="1" dirty="0">
                <a:solidFill>
                  <a:srgbClr val="7030A0"/>
                </a:solidFill>
              </a:rPr>
              <a:t>evaluate</a:t>
            </a:r>
            <a:r>
              <a:rPr lang="en-US" i="1" dirty="0"/>
              <a:t> </a:t>
            </a:r>
            <a:r>
              <a:rPr lang="en-US" dirty="0"/>
              <a:t>neural networks privately?</a:t>
            </a:r>
            <a:br>
              <a:rPr lang="en-US" dirty="0"/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[Gilad-Bachrach et al. ‘16], 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Mohassel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‘17], [Liu et al. ‘17], [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Juvekar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et al. ‘18], [Hunt et al. ‘18],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[Grover et al. ‘18],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C4214-C1A1-BC4F-B1EE-E85B60DA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78</a:t>
            </a:fld>
            <a:endParaRPr lang="en-US" sz="1600" dirty="0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DF709D6D-952E-9F47-8054-103204CAA04C}"/>
              </a:ext>
            </a:extLst>
          </p:cNvPr>
          <p:cNvSpPr/>
          <p:nvPr/>
        </p:nvSpPr>
        <p:spPr>
          <a:xfrm>
            <a:off x="8278592" y="4303004"/>
            <a:ext cx="3258942" cy="12496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the cloud provider sees all your data!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9CD5382A-F511-814D-BE67-6D5873D4BF60}"/>
              </a:ext>
            </a:extLst>
          </p:cNvPr>
          <p:cNvCxnSpPr>
            <a:cxnSpLocks/>
          </p:cNvCxnSpPr>
          <p:nvPr/>
        </p:nvCxnSpPr>
        <p:spPr>
          <a:xfrm>
            <a:off x="2532531" y="2176195"/>
            <a:ext cx="2822574" cy="483724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DA5C39B4-C0F5-3644-A593-65ECA4A8F93D}"/>
              </a:ext>
            </a:extLst>
          </p:cNvPr>
          <p:cNvCxnSpPr>
            <a:cxnSpLocks/>
          </p:cNvCxnSpPr>
          <p:nvPr/>
        </p:nvCxnSpPr>
        <p:spPr>
          <a:xfrm rot="5400000">
            <a:off x="3698340" y="3490676"/>
            <a:ext cx="490959" cy="2822572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hest x-ray interpretations proves crucial for EMS providers">
            <a:extLst>
              <a:ext uri="{FF2B5EF4-FFF2-40B4-BE49-F238E27FC236}">
                <a16:creationId xmlns:a16="http://schemas.microsoft.com/office/drawing/2014/main" id="{C3BB098D-EDCA-0E47-8106-9D4A20C1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947" y="2603798"/>
            <a:ext cx="976423" cy="8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Medical Record Medical History Medicine Health Care Hospital, PNG,  1024x1024px, Medical Record, Area, Brand, Electronic Health">
            <a:extLst>
              <a:ext uri="{FF2B5EF4-FFF2-40B4-BE49-F238E27FC236}">
                <a16:creationId xmlns:a16="http://schemas.microsoft.com/office/drawing/2014/main" id="{58226249-8956-A247-8797-FC6B43712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0077" y="4363228"/>
            <a:ext cx="696363" cy="10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844DAF-0E5B-5B47-BE0E-479DBA257999}"/>
                  </a:ext>
                </a:extLst>
              </p:cNvPr>
              <p:cNvSpPr txBox="1"/>
              <p:nvPr/>
            </p:nvSpPr>
            <p:spPr>
              <a:xfrm>
                <a:off x="1012818" y="2121586"/>
                <a:ext cx="1110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844DAF-0E5B-5B47-BE0E-479DBA257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18" y="2121586"/>
                <a:ext cx="1110882" cy="461665"/>
              </a:xfrm>
              <a:prstGeom prst="rect">
                <a:avLst/>
              </a:prstGeom>
              <a:blipFill>
                <a:blip r:embed="rId9"/>
                <a:stretch>
                  <a:fillRect l="-7865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052FB9-11B8-6543-9B40-BEE5748279DB}"/>
                  </a:ext>
                </a:extLst>
              </p:cNvPr>
              <p:cNvSpPr txBox="1"/>
              <p:nvPr/>
            </p:nvSpPr>
            <p:spPr>
              <a:xfrm>
                <a:off x="910955" y="4020352"/>
                <a:ext cx="1302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052FB9-11B8-6543-9B40-BEE574827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5" y="4020352"/>
                <a:ext cx="1302408" cy="461665"/>
              </a:xfrm>
              <a:prstGeom prst="rect">
                <a:avLst/>
              </a:prstGeom>
              <a:blipFill>
                <a:blip r:embed="rId10"/>
                <a:stretch>
                  <a:fillRect l="-6731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8D111304-311E-9A49-9544-7E5529889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0778" y="3000373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Neural Network: A Complete Beginners Guide | Gadictos">
            <a:extLst>
              <a:ext uri="{FF2B5EF4-FFF2-40B4-BE49-F238E27FC236}">
                <a16:creationId xmlns:a16="http://schemas.microsoft.com/office/drawing/2014/main" id="{1BCD5A38-657D-DE43-822A-20B7D8EB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670" y="3233957"/>
            <a:ext cx="1768066" cy="11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9EA0412-F724-8043-B5B6-54EC4DCCB90B}"/>
                  </a:ext>
                </a:extLst>
              </p:cNvPr>
              <p:cNvSpPr/>
              <p:nvPr/>
            </p:nvSpPr>
            <p:spPr>
              <a:xfrm>
                <a:off x="3760378" y="3445052"/>
                <a:ext cx="5721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9EA0412-F724-8043-B5B6-54EC4DCCB9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378" y="3445052"/>
                <a:ext cx="572143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24ECF7D-0AFE-BB44-81AE-4269BFED05EB}"/>
                  </a:ext>
                </a:extLst>
              </p:cNvPr>
              <p:cNvSpPr/>
              <p:nvPr/>
            </p:nvSpPr>
            <p:spPr>
              <a:xfrm>
                <a:off x="6235397" y="3374021"/>
                <a:ext cx="5788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24ECF7D-0AFE-BB44-81AE-4269BFED0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397" y="3374021"/>
                <a:ext cx="578876" cy="646331"/>
              </a:xfrm>
              <a:prstGeom prst="rect">
                <a:avLst/>
              </a:prstGeom>
              <a:blipFill>
                <a:blip r:embed="rId15"/>
                <a:stretch>
                  <a:fillRect l="-217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48F1C770-AD5C-0746-BCF0-F9BC897A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956" y="5608986"/>
            <a:ext cx="1177407" cy="99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D60D4-DBD0-934D-817D-5A8CFF66F85A}"/>
              </a:ext>
            </a:extLst>
          </p:cNvPr>
          <p:cNvSpPr txBox="1"/>
          <p:nvPr/>
        </p:nvSpPr>
        <p:spPr>
          <a:xfrm>
            <a:off x="2213362" y="5772421"/>
            <a:ext cx="660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sensitive applications (e.g., in healthcare) must abide by strict data confidentiality regulations</a:t>
            </a:r>
          </a:p>
        </p:txBody>
      </p:sp>
    </p:spTree>
    <p:extLst>
      <p:ext uri="{BB962C8B-B14F-4D97-AF65-F5344CB8AC3E}">
        <p14:creationId xmlns:p14="http://schemas.microsoft.com/office/powerpoint/2010/main" val="177121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1E39-F8AB-E241-8794-29340056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Slalom: secure cloud deployment of ML</a:t>
            </a:r>
            <a:br>
              <a:rPr lang="en-US" dirty="0"/>
            </a:br>
            <a:r>
              <a:rPr lang="en-US" sz="2400" b="1" dirty="0"/>
              <a:t>T</a:t>
            </a:r>
            <a:r>
              <a:rPr lang="en-US" sz="2200" dirty="0"/>
              <a:t> </a:t>
            </a:r>
            <a:r>
              <a:rPr lang="en-US" sz="2000" dirty="0"/>
              <a:t>&amp; </a:t>
            </a:r>
            <a:r>
              <a:rPr lang="en-US" sz="2000" dirty="0" err="1"/>
              <a:t>Boneh</a:t>
            </a:r>
            <a:r>
              <a:rPr lang="en-US" sz="2000" dirty="0"/>
              <a:t> (ICLR 2019 </a:t>
            </a:r>
            <a:r>
              <a:rPr lang="en-US" sz="2000" i="1" dirty="0"/>
              <a:t>oral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C4214-C1A1-BC4F-B1EE-E85B60DA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79</a:t>
            </a:fld>
            <a:endParaRPr lang="en-US" sz="16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92CDB74-6A19-4746-9126-360BBCBC6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379961"/>
            <a:ext cx="11423374" cy="3738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System goals:</a:t>
            </a:r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Confidentiality:</a:t>
            </a:r>
            <a:r>
              <a:rPr lang="en-US" sz="2800" b="1" dirty="0"/>
              <a:t> </a:t>
            </a:r>
            <a:r>
              <a:rPr lang="en-US" sz="2800" dirty="0"/>
              <a:t>cloud provider does not learn user inputs</a:t>
            </a:r>
            <a:endParaRPr lang="en-US" sz="2800" b="1" dirty="0"/>
          </a:p>
          <a:p>
            <a:pPr lvl="1"/>
            <a:r>
              <a:rPr lang="en-US" sz="2800" b="1" dirty="0">
                <a:solidFill>
                  <a:srgbClr val="0070C0"/>
                </a:solidFill>
              </a:rPr>
              <a:t>Integrity: </a:t>
            </a:r>
            <a:r>
              <a:rPr lang="en-US" sz="2800" dirty="0"/>
              <a:t>cloud provider cannot tamper with computation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4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combines ideas from</a:t>
            </a:r>
            <a:r>
              <a:rPr lang="en-US" sz="3200" i="1" dirty="0"/>
              <a:t> </a:t>
            </a:r>
            <a:r>
              <a:rPr lang="en-US" sz="3200" i="1" dirty="0">
                <a:solidFill>
                  <a:srgbClr val="7030A0"/>
                </a:solidFill>
              </a:rPr>
              <a:t>ML systems</a:t>
            </a:r>
            <a:r>
              <a:rPr lang="en-US" sz="3200" dirty="0"/>
              <a:t>, </a:t>
            </a:r>
            <a:r>
              <a:rPr lang="en-US" sz="3200" i="1" dirty="0">
                <a:solidFill>
                  <a:srgbClr val="7030A0"/>
                </a:solidFill>
              </a:rPr>
              <a:t>hardware security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and </a:t>
            </a:r>
            <a:br>
              <a:rPr lang="en-US" sz="3200" dirty="0"/>
            </a:br>
            <a:r>
              <a:rPr lang="en-US" sz="3200" dirty="0"/>
              <a:t>  </a:t>
            </a:r>
            <a:r>
              <a:rPr lang="en-US" sz="3200" i="1" dirty="0">
                <a:solidFill>
                  <a:srgbClr val="7030A0"/>
                </a:solidFill>
              </a:rPr>
              <a:t>cryptography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/>
              <a:t>to protect user data from a malicious cloud.</a:t>
            </a:r>
          </a:p>
          <a:p>
            <a:pPr>
              <a:buFontTx/>
              <a:buChar char="-"/>
            </a:pPr>
            <a:endParaRPr lang="en-US" sz="10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maximizes use of cloud’s </a:t>
            </a:r>
            <a:r>
              <a:rPr lang="en-US" sz="3200" i="1" dirty="0">
                <a:solidFill>
                  <a:srgbClr val="7030A0"/>
                </a:solidFill>
              </a:rPr>
              <a:t>special-purpose hardware.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35E53145-23FD-164C-8790-5E0A354E8E2F}"/>
              </a:ext>
            </a:extLst>
          </p:cNvPr>
          <p:cNvSpPr/>
          <p:nvPr/>
        </p:nvSpPr>
        <p:spPr>
          <a:xfrm>
            <a:off x="4087905" y="1368751"/>
            <a:ext cx="5957047" cy="1210235"/>
          </a:xfrm>
          <a:prstGeom prst="wedgeRectCallout">
            <a:avLst>
              <a:gd name="adj1" fmla="val -56679"/>
              <a:gd name="adj2" fmla="val 77081"/>
            </a:avLst>
          </a:prstGeom>
          <a:solidFill>
            <a:srgbClr val="FFF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Different from differential privacy!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here, the model is already trained and we want to protect the </a:t>
            </a:r>
            <a:r>
              <a:rPr lang="en-US" sz="2400" i="1" dirty="0">
                <a:solidFill>
                  <a:schemeClr val="accent6"/>
                </a:solidFill>
              </a:rPr>
              <a:t>test data</a:t>
            </a:r>
            <a:r>
              <a:rPr lang="en-US" sz="2400" dirty="0">
                <a:solidFill>
                  <a:schemeClr val="tx1"/>
                </a:solidFill>
              </a:rPr>
              <a:t> of users</a:t>
            </a:r>
          </a:p>
        </p:txBody>
      </p:sp>
    </p:spTree>
    <p:extLst>
      <p:ext uri="{BB962C8B-B14F-4D97-AF65-F5344CB8AC3E}">
        <p14:creationId xmlns:p14="http://schemas.microsoft.com/office/powerpoint/2010/main" val="182660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</a:t>
            </a:fld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6E862B-3EB4-FE4E-924B-C586B3693BC0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Foundations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B438B0-64DA-414D-83E5-43E58BFD50D2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726CF5-4321-6B43-B63D-9FCEED598BE4}"/>
              </a:ext>
            </a:extLst>
          </p:cNvPr>
          <p:cNvSpPr/>
          <p:nvPr/>
        </p:nvSpPr>
        <p:spPr>
          <a:xfrm>
            <a:off x="3135083" y="3121977"/>
            <a:ext cx="89020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r>
              <a:rPr lang="en-US" sz="2800" b="1" dirty="0"/>
              <a:t>Training robust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‘19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 (ICLR ‘18)</a:t>
            </a:r>
            <a:endParaRPr lang="en-US" sz="800" dirty="0"/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C11C7-3E78-E54E-907B-227C48FE2BA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Stealing ML models </a:t>
            </a:r>
            <a:r>
              <a:rPr lang="en-US" sz="2400" dirty="0"/>
              <a:t>(USENIX ‘16)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/>
              <a:t>Threat models for evasion </a:t>
            </a:r>
            <a:r>
              <a:rPr lang="en-US" sz="2400" dirty="0"/>
              <a:t>(ICML ‘20)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‘20) (ACM CCS 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r>
              <a:rPr lang="en-US" sz="2800" b="1" dirty="0"/>
              <a:t>Extracting private data </a:t>
            </a:r>
            <a:r>
              <a:rPr lang="en-US" sz="2400" dirty="0"/>
              <a:t>(IEEE S&amp;P ‘21)</a:t>
            </a:r>
          </a:p>
        </p:txBody>
      </p:sp>
    </p:spTree>
    <p:extLst>
      <p:ext uri="{BB962C8B-B14F-4D97-AF65-F5344CB8AC3E}">
        <p14:creationId xmlns:p14="http://schemas.microsoft.com/office/powerpoint/2010/main" val="17360167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loud 29">
            <a:extLst>
              <a:ext uri="{FF2B5EF4-FFF2-40B4-BE49-F238E27FC236}">
                <a16:creationId xmlns:a16="http://schemas.microsoft.com/office/drawing/2014/main" id="{A06F5E73-FED3-7D4D-8EDF-0F9B90A242BF}"/>
              </a:ext>
            </a:extLst>
          </p:cNvPr>
          <p:cNvSpPr/>
          <p:nvPr/>
        </p:nvSpPr>
        <p:spPr>
          <a:xfrm>
            <a:off x="3013798" y="1774843"/>
            <a:ext cx="7997215" cy="3521870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B11A4D86-9474-1145-980D-2D50A866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1376" y="2703416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E867CC48-DB70-2B4C-9840-8ACBC814C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0882" y="2997273"/>
            <a:ext cx="941659" cy="8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Neural Network: A Complete Beginners Guide | Gadictos">
            <a:extLst>
              <a:ext uri="{FF2B5EF4-FFF2-40B4-BE49-F238E27FC236}">
                <a16:creationId xmlns:a16="http://schemas.microsoft.com/office/drawing/2014/main" id="{AE9521CD-A1D1-1349-88A1-61B8563C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670" y="3001517"/>
            <a:ext cx="1768066" cy="11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2CBB50F-6B23-FD4F-9F78-F915FCFE646C}"/>
                  </a:ext>
                </a:extLst>
              </p:cNvPr>
              <p:cNvSpPr/>
              <p:nvPr/>
            </p:nvSpPr>
            <p:spPr>
              <a:xfrm>
                <a:off x="3760378" y="3212612"/>
                <a:ext cx="5721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2CBB50F-6B23-FD4F-9F78-F915FCFE64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378" y="3212612"/>
                <a:ext cx="572143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9473BD-DA0C-A24D-9C7B-3C26828328D6}"/>
                  </a:ext>
                </a:extLst>
              </p:cNvPr>
              <p:cNvSpPr/>
              <p:nvPr/>
            </p:nvSpPr>
            <p:spPr>
              <a:xfrm>
                <a:off x="6235397" y="3141581"/>
                <a:ext cx="5788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9473BD-DA0C-A24D-9C7B-3C2682832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397" y="3141581"/>
                <a:ext cx="578876" cy="646331"/>
              </a:xfrm>
              <a:prstGeom prst="rect">
                <a:avLst/>
              </a:prstGeom>
              <a:blipFill>
                <a:blip r:embed="rId10"/>
                <a:stretch>
                  <a:fillRect l="-217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Curved Connector 71">
            <a:extLst>
              <a:ext uri="{FF2B5EF4-FFF2-40B4-BE49-F238E27FC236}">
                <a16:creationId xmlns:a16="http://schemas.microsoft.com/office/drawing/2014/main" id="{F89613CE-69FF-6846-9ECD-D77E7C9E352A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2532531" y="1943755"/>
            <a:ext cx="2822574" cy="454898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D390CBEC-9BB8-654A-B4EB-CD47EFDE5BED}"/>
              </a:ext>
            </a:extLst>
          </p:cNvPr>
          <p:cNvCxnSpPr>
            <a:cxnSpLocks/>
            <a:stCxn id="75" idx="2"/>
          </p:cNvCxnSpPr>
          <p:nvPr/>
        </p:nvCxnSpPr>
        <p:spPr>
          <a:xfrm rot="5400000">
            <a:off x="3698341" y="3258237"/>
            <a:ext cx="490959" cy="2822570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ame 74">
            <a:extLst>
              <a:ext uri="{FF2B5EF4-FFF2-40B4-BE49-F238E27FC236}">
                <a16:creationId xmlns:a16="http://schemas.microsoft.com/office/drawing/2014/main" id="{8D87462E-9092-EB48-8884-38B564A3E78C}"/>
              </a:ext>
            </a:extLst>
          </p:cNvPr>
          <p:cNvSpPr>
            <a:spLocks noChangeAspect="1"/>
          </p:cNvSpPr>
          <p:nvPr/>
        </p:nvSpPr>
        <p:spPr>
          <a:xfrm>
            <a:off x="3401148" y="2398653"/>
            <a:ext cx="3907914" cy="2025390"/>
          </a:xfrm>
          <a:prstGeom prst="frame">
            <a:avLst>
              <a:gd name="adj1" fmla="val 10495"/>
            </a:avLst>
          </a:prstGeom>
          <a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hardware enclave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E444D-9FEB-EC44-9C55-1CD349C9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/>
          <a:lstStyle/>
          <a:p>
            <a:r>
              <a:rPr lang="en-US" dirty="0"/>
              <a:t>Baseline: security with slow CPU enclaves.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89609-2A31-F848-A213-4904E07C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80</a:t>
            </a:fld>
            <a:endParaRPr lang="en-US" sz="1600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59318E0-DE84-2A48-B5CD-2ED709B649E1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10069105" y="2119978"/>
            <a:ext cx="312041" cy="5834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B261B41-FB09-9C46-9455-C4DA58766E0D}"/>
              </a:ext>
            </a:extLst>
          </p:cNvPr>
          <p:cNvCxnSpPr>
            <a:cxnSpLocks/>
            <a:endCxn id="32" idx="2"/>
          </p:cNvCxnSpPr>
          <p:nvPr/>
        </p:nvCxnSpPr>
        <p:spPr>
          <a:xfrm flipH="1" flipV="1">
            <a:off x="7841712" y="3825264"/>
            <a:ext cx="426102" cy="9823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12A0E736-9B4B-894F-8777-7136ACAD6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30" y="3892534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" descr="Chest x-ray interpretations proves crucial for EMS providers">
            <a:extLst>
              <a:ext uri="{FF2B5EF4-FFF2-40B4-BE49-F238E27FC236}">
                <a16:creationId xmlns:a16="http://schemas.microsoft.com/office/drawing/2014/main" id="{C9384297-C85A-9A47-8C6A-32961688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947" y="2371358"/>
            <a:ext cx="976423" cy="8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6" descr="Medical Record Medical History Medicine Health Care Hospital, PNG,  1024x1024px, Medical Record, Area, Brand, Electronic Health">
            <a:extLst>
              <a:ext uri="{FF2B5EF4-FFF2-40B4-BE49-F238E27FC236}">
                <a16:creationId xmlns:a16="http://schemas.microsoft.com/office/drawing/2014/main" id="{29F05FE1-97E6-594B-B3B4-0903A41D4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0077" y="4130788"/>
            <a:ext cx="696363" cy="10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512D1B3-8915-674F-8FBB-AAD6DF852C37}"/>
                  </a:ext>
                </a:extLst>
              </p:cNvPr>
              <p:cNvSpPr txBox="1"/>
              <p:nvPr/>
            </p:nvSpPr>
            <p:spPr>
              <a:xfrm>
                <a:off x="1012818" y="1889146"/>
                <a:ext cx="1110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512D1B3-8915-674F-8FBB-AAD6DF852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18" y="1889146"/>
                <a:ext cx="1110882" cy="461665"/>
              </a:xfrm>
              <a:prstGeom prst="rect">
                <a:avLst/>
              </a:prstGeom>
              <a:blipFill>
                <a:blip r:embed="rId15"/>
                <a:stretch>
                  <a:fillRect l="-7865" t="-10526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23E888F-978B-D34C-966F-5F4AA2CAB5C0}"/>
                  </a:ext>
                </a:extLst>
              </p:cNvPr>
              <p:cNvSpPr txBox="1"/>
              <p:nvPr/>
            </p:nvSpPr>
            <p:spPr>
              <a:xfrm>
                <a:off x="910955" y="3787912"/>
                <a:ext cx="1302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23E888F-978B-D34C-966F-5F4AA2CAB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5" y="3787912"/>
                <a:ext cx="1302408" cy="461665"/>
              </a:xfrm>
              <a:prstGeom prst="rect">
                <a:avLst/>
              </a:prstGeom>
              <a:blipFill>
                <a:blip r:embed="rId16"/>
                <a:stretch>
                  <a:fillRect l="-6731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Frame 141">
            <a:extLst>
              <a:ext uri="{FF2B5EF4-FFF2-40B4-BE49-F238E27FC236}">
                <a16:creationId xmlns:a16="http://schemas.microsoft.com/office/drawing/2014/main" id="{279F168F-A55D-CF41-80CA-397256693CE7}"/>
              </a:ext>
            </a:extLst>
          </p:cNvPr>
          <p:cNvSpPr>
            <a:spLocks noChangeAspect="1"/>
          </p:cNvSpPr>
          <p:nvPr/>
        </p:nvSpPr>
        <p:spPr>
          <a:xfrm>
            <a:off x="780011" y="1765148"/>
            <a:ext cx="1576496" cy="1656286"/>
          </a:xfrm>
          <a:prstGeom prst="frame">
            <a:avLst>
              <a:gd name="adj1" fmla="val 10495"/>
            </a:avLst>
          </a:prstGeom>
          <a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Frame 142">
            <a:extLst>
              <a:ext uri="{FF2B5EF4-FFF2-40B4-BE49-F238E27FC236}">
                <a16:creationId xmlns:a16="http://schemas.microsoft.com/office/drawing/2014/main" id="{638A8174-392B-5246-9EE8-84AE47301A90}"/>
              </a:ext>
            </a:extLst>
          </p:cNvPr>
          <p:cNvSpPr>
            <a:spLocks noChangeAspect="1"/>
          </p:cNvSpPr>
          <p:nvPr/>
        </p:nvSpPr>
        <p:spPr>
          <a:xfrm>
            <a:off x="780011" y="3664934"/>
            <a:ext cx="1576496" cy="1656286"/>
          </a:xfrm>
          <a:prstGeom prst="frame">
            <a:avLst>
              <a:gd name="adj1" fmla="val 10495"/>
            </a:avLst>
          </a:prstGeom>
          <a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60B4CC9-983B-3F4E-9D6F-479CE57DA937}"/>
              </a:ext>
            </a:extLst>
          </p:cNvPr>
          <p:cNvSpPr/>
          <p:nvPr/>
        </p:nvSpPr>
        <p:spPr>
          <a:xfrm>
            <a:off x="7657766" y="4362605"/>
            <a:ext cx="4354940" cy="14561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chemeClr val="tx1"/>
                </a:solidFill>
              </a:rPr>
              <a:t>general purpose CPU with enclave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</a:rPr>
              <a:t>SGX (Intel)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</a:rPr>
              <a:t>Sanctum, Keystone (RISC-V)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</a:rPr>
              <a:t>Trustzone</a:t>
            </a:r>
            <a:r>
              <a:rPr lang="en-US" sz="2000" i="1" dirty="0">
                <a:solidFill>
                  <a:schemeClr val="tx1"/>
                </a:solidFill>
              </a:rPr>
              <a:t> (ARM)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27B9187-3F48-BE43-B753-CC2FD6439CD6}"/>
              </a:ext>
            </a:extLst>
          </p:cNvPr>
          <p:cNvSpPr/>
          <p:nvPr/>
        </p:nvSpPr>
        <p:spPr>
          <a:xfrm>
            <a:off x="9015160" y="1374101"/>
            <a:ext cx="2997546" cy="1030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special purpose hardware (e.g., GPU) provides no security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AB5D79-13F4-8747-AF76-653022A90B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03429" y="2778526"/>
            <a:ext cx="1171814" cy="1402248"/>
          </a:xfrm>
          <a:prstGeom prst="rect">
            <a:avLst/>
          </a:prstGeom>
        </p:spPr>
      </p:pic>
      <p:pic>
        <p:nvPicPr>
          <p:cNvPr id="29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8138E1F6-8CDE-6643-A543-A8289877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97" y="2919032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E29EFA38-B665-0748-9A4F-502A6D12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97" y="4807575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452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1191-DB10-8B4B-8FA5-8884D2EA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/>
          <a:lstStyle/>
          <a:p>
            <a:r>
              <a:rPr lang="en-US" b="1" dirty="0"/>
              <a:t>Slalom: </a:t>
            </a:r>
            <a:r>
              <a:rPr lang="en-US" dirty="0">
                <a:solidFill>
                  <a:srgbClr val="7030A0"/>
                </a:solidFill>
              </a:rPr>
              <a:t>security with fast custom hardware</a:t>
            </a:r>
            <a:br>
              <a:rPr lang="en-US" dirty="0">
                <a:solidFill>
                  <a:srgbClr val="7030A0"/>
                </a:solidFill>
              </a:rPr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DBB67-38E1-764C-9201-7AC239E6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81</a:t>
            </a:fld>
            <a:endParaRPr lang="en-US" sz="1600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E3517C5-14E8-E347-8269-F63E4AD603C3}"/>
              </a:ext>
            </a:extLst>
          </p:cNvPr>
          <p:cNvSpPr/>
          <p:nvPr/>
        </p:nvSpPr>
        <p:spPr>
          <a:xfrm>
            <a:off x="3013798" y="1774843"/>
            <a:ext cx="7997215" cy="3521870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Chest x-ray interpretations proves crucial for EMS providers">
            <a:extLst>
              <a:ext uri="{FF2B5EF4-FFF2-40B4-BE49-F238E27FC236}">
                <a16:creationId xmlns:a16="http://schemas.microsoft.com/office/drawing/2014/main" id="{C58ADEB4-64A5-0547-BC02-B204C2EA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947" y="2371358"/>
            <a:ext cx="976423" cy="8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edical Record Medical History Medicine Health Care Hospital, PNG,  1024x1024px, Medical Record, Area, Brand, Electronic Health">
            <a:extLst>
              <a:ext uri="{FF2B5EF4-FFF2-40B4-BE49-F238E27FC236}">
                <a16:creationId xmlns:a16="http://schemas.microsoft.com/office/drawing/2014/main" id="{674549AE-5D04-9744-BD13-87FD2E71A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0077" y="4130788"/>
            <a:ext cx="696363" cy="10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99FA91-60D5-614E-B925-8EC533147AA7}"/>
                  </a:ext>
                </a:extLst>
              </p:cNvPr>
              <p:cNvSpPr txBox="1"/>
              <p:nvPr/>
            </p:nvSpPr>
            <p:spPr>
              <a:xfrm>
                <a:off x="1012818" y="1889146"/>
                <a:ext cx="1110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input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99FA91-60D5-614E-B925-8EC533147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18" y="1889146"/>
                <a:ext cx="1110882" cy="461665"/>
              </a:xfrm>
              <a:prstGeom prst="rect">
                <a:avLst/>
              </a:prstGeom>
              <a:blipFill>
                <a:blip r:embed="rId7"/>
                <a:stretch>
                  <a:fillRect l="-7865" t="-10526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996376-F39D-974E-A2D0-4894919C3573}"/>
                  </a:ext>
                </a:extLst>
              </p:cNvPr>
              <p:cNvSpPr txBox="1"/>
              <p:nvPr/>
            </p:nvSpPr>
            <p:spPr>
              <a:xfrm>
                <a:off x="910955" y="3787912"/>
                <a:ext cx="1302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996376-F39D-974E-A2D0-4894919C3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5" y="3787912"/>
                <a:ext cx="1302408" cy="461665"/>
              </a:xfrm>
              <a:prstGeom prst="rect">
                <a:avLst/>
              </a:prstGeom>
              <a:blipFill>
                <a:blip r:embed="rId8"/>
                <a:stretch>
                  <a:fillRect l="-6731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ame 17">
            <a:extLst>
              <a:ext uri="{FF2B5EF4-FFF2-40B4-BE49-F238E27FC236}">
                <a16:creationId xmlns:a16="http://schemas.microsoft.com/office/drawing/2014/main" id="{058711E2-9BB9-914F-ABC9-36A18A57B242}"/>
              </a:ext>
            </a:extLst>
          </p:cNvPr>
          <p:cNvSpPr>
            <a:spLocks noChangeAspect="1"/>
          </p:cNvSpPr>
          <p:nvPr/>
        </p:nvSpPr>
        <p:spPr>
          <a:xfrm>
            <a:off x="780011" y="1765148"/>
            <a:ext cx="1576496" cy="1656286"/>
          </a:xfrm>
          <a:prstGeom prst="frame">
            <a:avLst>
              <a:gd name="adj1" fmla="val 10495"/>
            </a:avLst>
          </a:prstGeom>
          <a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D01BAC74-2C9E-384F-831F-3C5FE2BC0154}"/>
              </a:ext>
            </a:extLst>
          </p:cNvPr>
          <p:cNvSpPr>
            <a:spLocks noChangeAspect="1"/>
          </p:cNvSpPr>
          <p:nvPr/>
        </p:nvSpPr>
        <p:spPr>
          <a:xfrm>
            <a:off x="780011" y="3664934"/>
            <a:ext cx="1576496" cy="1656286"/>
          </a:xfrm>
          <a:prstGeom prst="frame">
            <a:avLst>
              <a:gd name="adj1" fmla="val 10495"/>
            </a:avLst>
          </a:prstGeom>
          <a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9A16C4-7FF3-F742-83AC-E481D1AFEFF1}"/>
              </a:ext>
            </a:extLst>
          </p:cNvPr>
          <p:cNvCxnSpPr>
            <a:cxnSpLocks/>
          </p:cNvCxnSpPr>
          <p:nvPr/>
        </p:nvCxnSpPr>
        <p:spPr>
          <a:xfrm>
            <a:off x="8383176" y="3053408"/>
            <a:ext cx="108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108EF4-9A3A-1948-8693-460226AE459F}"/>
              </a:ext>
            </a:extLst>
          </p:cNvPr>
          <p:cNvCxnSpPr>
            <a:cxnSpLocks/>
          </p:cNvCxnSpPr>
          <p:nvPr/>
        </p:nvCxnSpPr>
        <p:spPr>
          <a:xfrm>
            <a:off x="8383176" y="3289147"/>
            <a:ext cx="108000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8282AE2-DDF7-6D4F-A4CA-D5351E42667D}"/>
              </a:ext>
            </a:extLst>
          </p:cNvPr>
          <p:cNvCxnSpPr>
            <a:cxnSpLocks/>
          </p:cNvCxnSpPr>
          <p:nvPr/>
        </p:nvCxnSpPr>
        <p:spPr>
          <a:xfrm>
            <a:off x="8383176" y="3527041"/>
            <a:ext cx="108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CD6AD7-57D2-9841-ABEF-AD46218E5356}"/>
              </a:ext>
            </a:extLst>
          </p:cNvPr>
          <p:cNvCxnSpPr>
            <a:cxnSpLocks/>
          </p:cNvCxnSpPr>
          <p:nvPr/>
        </p:nvCxnSpPr>
        <p:spPr>
          <a:xfrm>
            <a:off x="8383176" y="3764641"/>
            <a:ext cx="108000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2599375-D930-2042-8F3A-66B30661B178}"/>
              </a:ext>
            </a:extLst>
          </p:cNvPr>
          <p:cNvSpPr txBox="1"/>
          <p:nvPr/>
        </p:nvSpPr>
        <p:spPr>
          <a:xfrm>
            <a:off x="8281013" y="2499904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6"/>
                </a:solidFill>
              </a:rPr>
              <a:t>crypto</a:t>
            </a:r>
            <a:endParaRPr lang="en-US" b="1" i="1" dirty="0">
              <a:solidFill>
                <a:schemeClr val="accent6"/>
              </a:solidFill>
            </a:endParaRPr>
          </a:p>
        </p:txBody>
      </p:sp>
      <p:pic>
        <p:nvPicPr>
          <p:cNvPr id="44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FDFE3907-6F64-0A47-95AD-17A948580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1376" y="2703416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0E623F-65ED-E34C-BF02-4E9BAA4F0310}"/>
              </a:ext>
            </a:extLst>
          </p:cNvPr>
          <p:cNvCxnSpPr>
            <a:cxnSpLocks/>
            <a:stCxn id="45" idx="2"/>
            <a:endCxn id="36" idx="0"/>
          </p:cNvCxnSpPr>
          <p:nvPr/>
        </p:nvCxnSpPr>
        <p:spPr>
          <a:xfrm flipH="1">
            <a:off x="8923176" y="2162926"/>
            <a:ext cx="477661" cy="3369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4201717-DC64-E849-9C3E-B67DF58C8800}"/>
              </a:ext>
            </a:extLst>
          </p:cNvPr>
          <p:cNvSpPr/>
          <p:nvPr/>
        </p:nvSpPr>
        <p:spPr>
          <a:xfrm>
            <a:off x="8700587" y="1540520"/>
            <a:ext cx="1400500" cy="6224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Slalom</a:t>
            </a:r>
            <a:endParaRPr lang="en-US" b="1" i="1" dirty="0">
              <a:solidFill>
                <a:schemeClr val="tx1"/>
              </a:solidFill>
            </a:endParaRPr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EEC72A49-4568-8B49-9759-C09F5B1B7E79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2532531" y="1943755"/>
            <a:ext cx="2822574" cy="454898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DC79FEEB-2B64-BC48-A234-94DF8315197F}"/>
              </a:ext>
            </a:extLst>
          </p:cNvPr>
          <p:cNvCxnSpPr>
            <a:cxnSpLocks/>
          </p:cNvCxnSpPr>
          <p:nvPr/>
        </p:nvCxnSpPr>
        <p:spPr>
          <a:xfrm rot="5400000">
            <a:off x="3698340" y="3258236"/>
            <a:ext cx="490959" cy="2822572"/>
          </a:xfrm>
          <a:prstGeom prst="curvedConnector2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Neural Network: A Complete Beginners Guide | Gadictos">
            <a:extLst>
              <a:ext uri="{FF2B5EF4-FFF2-40B4-BE49-F238E27FC236}">
                <a16:creationId xmlns:a16="http://schemas.microsoft.com/office/drawing/2014/main" id="{69E9614A-1A1C-A741-9D33-68E4464D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178" y="4001871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0E3E67CA-C4AC-6449-91E1-75BA47391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0882" y="2997273"/>
            <a:ext cx="941659" cy="8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Neural Network: A Complete Beginners Guide | Gadictos">
            <a:extLst>
              <a:ext uri="{FF2B5EF4-FFF2-40B4-BE49-F238E27FC236}">
                <a16:creationId xmlns:a16="http://schemas.microsoft.com/office/drawing/2014/main" id="{33C0FE1E-F17C-C649-9D5C-50566BB3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670" y="3001517"/>
            <a:ext cx="1768066" cy="11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1706B0E-FD00-AA4C-8049-FD4E9CB89B19}"/>
                  </a:ext>
                </a:extLst>
              </p:cNvPr>
              <p:cNvSpPr/>
              <p:nvPr/>
            </p:nvSpPr>
            <p:spPr>
              <a:xfrm>
                <a:off x="3760378" y="3212612"/>
                <a:ext cx="5721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1706B0E-FD00-AA4C-8049-FD4E9CB89B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378" y="3212612"/>
                <a:ext cx="572143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00056E1-99EF-854A-B0AF-1DBAE0222622}"/>
                  </a:ext>
                </a:extLst>
              </p:cNvPr>
              <p:cNvSpPr/>
              <p:nvPr/>
            </p:nvSpPr>
            <p:spPr>
              <a:xfrm>
                <a:off x="6235397" y="3141581"/>
                <a:ext cx="5788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00056E1-99EF-854A-B0AF-1DBAE0222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397" y="3141581"/>
                <a:ext cx="578876" cy="646331"/>
              </a:xfrm>
              <a:prstGeom prst="rect">
                <a:avLst/>
              </a:prstGeom>
              <a:blipFill>
                <a:blip r:embed="rId17"/>
                <a:stretch>
                  <a:fillRect l="-217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Frame 55">
            <a:extLst>
              <a:ext uri="{FF2B5EF4-FFF2-40B4-BE49-F238E27FC236}">
                <a16:creationId xmlns:a16="http://schemas.microsoft.com/office/drawing/2014/main" id="{8D9DCCF5-C279-9147-9C27-46E6623101A0}"/>
              </a:ext>
            </a:extLst>
          </p:cNvPr>
          <p:cNvSpPr>
            <a:spLocks noChangeAspect="1"/>
          </p:cNvSpPr>
          <p:nvPr/>
        </p:nvSpPr>
        <p:spPr>
          <a:xfrm>
            <a:off x="3401148" y="2398653"/>
            <a:ext cx="3907914" cy="2025390"/>
          </a:xfrm>
          <a:prstGeom prst="frame">
            <a:avLst>
              <a:gd name="adj1" fmla="val 10495"/>
            </a:avLst>
          </a:prstGeom>
          <a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hardware enclave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5F2F01-4E25-EA4F-83AD-F99A37025CBB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  <p:pic>
        <p:nvPicPr>
          <p:cNvPr id="38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E9D23A89-F7BF-CB4A-BC0F-76FB1A8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630" y="3892534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E415B620-58A2-4340-95E5-1E973978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97" y="2919032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Padlock Clipart Key - Clip Art Lock , Transparent Cartoon - Jing.fm">
            <a:extLst>
              <a:ext uri="{FF2B5EF4-FFF2-40B4-BE49-F238E27FC236}">
                <a16:creationId xmlns:a16="http://schemas.microsoft.com/office/drawing/2014/main" id="{9D050E6B-0A8D-C844-9A6E-F9433F2C2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97" y="4807575"/>
            <a:ext cx="433720" cy="6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94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BB9-C588-B34F-980F-889F121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2988" cy="1325563"/>
          </a:xfrm>
        </p:spPr>
        <p:txBody>
          <a:bodyPr/>
          <a:lstStyle/>
          <a:p>
            <a:r>
              <a:rPr lang="en-US" dirty="0"/>
              <a:t>Secure outsourcing of </a:t>
            </a:r>
            <a:r>
              <a:rPr lang="en-US" i="1" dirty="0">
                <a:solidFill>
                  <a:srgbClr val="7030A0"/>
                </a:solidFill>
              </a:rPr>
              <a:t>matrix products.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2BE6-9DE6-0F41-815C-14B866A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82</a:t>
            </a:fld>
            <a:endParaRPr lang="en-US" sz="1600" dirty="0"/>
          </a:p>
        </p:txBody>
      </p:sp>
      <p:pic>
        <p:nvPicPr>
          <p:cNvPr id="7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478E9EE3-044B-4B46-93BF-1B7AE6F1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70" y="1468118"/>
            <a:ext cx="1773118" cy="15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5700F6-3D49-5143-9EB0-47DDA370C62B}"/>
                  </a:ext>
                </a:extLst>
              </p:cNvPr>
              <p:cNvSpPr/>
              <p:nvPr/>
            </p:nvSpPr>
            <p:spPr>
              <a:xfrm>
                <a:off x="2547288" y="1869612"/>
                <a:ext cx="6223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5700F6-3D49-5143-9EB0-47DDA370C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8" y="1869612"/>
                <a:ext cx="62235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840662-710D-8042-9086-7A608F8F6705}"/>
                  </a:ext>
                </a:extLst>
              </p:cNvPr>
              <p:cNvSpPr/>
              <p:nvPr/>
            </p:nvSpPr>
            <p:spPr>
              <a:xfrm>
                <a:off x="9773748" y="1869611"/>
                <a:ext cx="77014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840662-710D-8042-9086-7A608F8F6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748" y="1869611"/>
                <a:ext cx="770147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1F14F-A5F7-DF4E-B246-FC3AA3B65B16}"/>
              </a:ext>
            </a:extLst>
          </p:cNvPr>
          <p:cNvCxnSpPr>
            <a:cxnSpLocks/>
          </p:cNvCxnSpPr>
          <p:nvPr/>
        </p:nvCxnSpPr>
        <p:spPr>
          <a:xfrm>
            <a:off x="3641271" y="4546731"/>
            <a:ext cx="4947558" cy="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/>
              <p:nvPr/>
            </p:nvSpPr>
            <p:spPr>
              <a:xfrm>
                <a:off x="5831109" y="3904795"/>
                <a:ext cx="6223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109" y="3904795"/>
                <a:ext cx="62235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CF591D-8C3A-1447-A91E-7C1710F36464}"/>
              </a:ext>
            </a:extLst>
          </p:cNvPr>
          <p:cNvCxnSpPr>
            <a:cxnSpLocks/>
          </p:cNvCxnSpPr>
          <p:nvPr/>
        </p:nvCxnSpPr>
        <p:spPr>
          <a:xfrm>
            <a:off x="3641271" y="5368602"/>
            <a:ext cx="4947558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/>
              <p:nvPr/>
            </p:nvSpPr>
            <p:spPr>
              <a:xfrm>
                <a:off x="5590315" y="4722271"/>
                <a:ext cx="10615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315" y="4722271"/>
                <a:ext cx="1061573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01FCF9D-CC6A-014C-BEDF-2A2265CC0EEE}"/>
              </a:ext>
            </a:extLst>
          </p:cNvPr>
          <p:cNvSpPr/>
          <p:nvPr/>
        </p:nvSpPr>
        <p:spPr>
          <a:xfrm>
            <a:off x="4261460" y="2961188"/>
            <a:ext cx="3669076" cy="74120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 confidentiality</a:t>
            </a:r>
          </a:p>
        </p:txBody>
      </p:sp>
      <p:pic>
        <p:nvPicPr>
          <p:cNvPr id="17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BB5AC80E-B6B1-B646-BD33-C128BD065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7871" y="1635625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Neural Network: A Complete Beginners Guide | Gadictos">
            <a:extLst>
              <a:ext uri="{FF2B5EF4-FFF2-40B4-BE49-F238E27FC236}">
                <a16:creationId xmlns:a16="http://schemas.microsoft.com/office/drawing/2014/main" id="{8B6FC596-C8D4-0B4D-885D-E092AD7AD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3895" y="2961188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B4E4580-9104-544F-BE23-DA505335DB20}"/>
              </a:ext>
            </a:extLst>
          </p:cNvPr>
          <p:cNvSpPr/>
          <p:nvPr/>
        </p:nvSpPr>
        <p:spPr>
          <a:xfrm>
            <a:off x="2889860" y="1256963"/>
            <a:ext cx="2743199" cy="612648"/>
          </a:xfrm>
          <a:prstGeom prst="wedgeRoundRectCallout">
            <a:avLst>
              <a:gd name="adj1" fmla="val -41666"/>
              <a:gd name="adj2" fmla="val 1024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user input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81D9D176-E46E-144D-B46E-5A902D8EB42A}"/>
              </a:ext>
            </a:extLst>
          </p:cNvPr>
          <p:cNvSpPr/>
          <p:nvPr/>
        </p:nvSpPr>
        <p:spPr>
          <a:xfrm>
            <a:off x="7004958" y="1256963"/>
            <a:ext cx="2960564" cy="612648"/>
          </a:xfrm>
          <a:prstGeom prst="wedgeRoundRectCallout">
            <a:avLst>
              <a:gd name="adj1" fmla="val 43453"/>
              <a:gd name="adj2" fmla="val 1024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model weights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EFD88F-3A22-ED4E-A3B8-493DFF4878C4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7008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BB9-C588-B34F-980F-889F121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2988" cy="1325563"/>
          </a:xfrm>
        </p:spPr>
        <p:txBody>
          <a:bodyPr/>
          <a:lstStyle/>
          <a:p>
            <a:r>
              <a:rPr lang="en-US" dirty="0"/>
              <a:t>Secure outsourcing of </a:t>
            </a:r>
            <a:r>
              <a:rPr lang="en-US" i="1" dirty="0">
                <a:solidFill>
                  <a:srgbClr val="7030A0"/>
                </a:solidFill>
              </a:rPr>
              <a:t>matrix products.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2BE6-9DE6-0F41-815C-14B866A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83</a:t>
            </a:fld>
            <a:endParaRPr lang="en-US" sz="1600" dirty="0"/>
          </a:p>
        </p:txBody>
      </p:sp>
      <p:pic>
        <p:nvPicPr>
          <p:cNvPr id="5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5257F40E-677A-C340-B46F-5BE52CA81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7871" y="1635625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478E9EE3-044B-4B46-93BF-1B7AE6F1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70" y="1468118"/>
            <a:ext cx="1773118" cy="15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5700F6-3D49-5143-9EB0-47DDA370C62B}"/>
                  </a:ext>
                </a:extLst>
              </p:cNvPr>
              <p:cNvSpPr/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baseline="-25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75700F6-3D49-5143-9EB0-47DDA370C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  <a:blipFill>
                <a:blip r:embed="rId9"/>
                <a:stretch>
                  <a:fillRect l="-5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840662-710D-8042-9086-7A608F8F6705}"/>
                  </a:ext>
                </a:extLst>
              </p:cNvPr>
              <p:cNvSpPr/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6840662-710D-8042-9086-7A608F8F6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Neural Network: A Complete Beginners Guide | Gadictos">
            <a:extLst>
              <a:ext uri="{FF2B5EF4-FFF2-40B4-BE49-F238E27FC236}">
                <a16:creationId xmlns:a16="http://schemas.microsoft.com/office/drawing/2014/main" id="{6670B90A-5C71-614B-B67D-76A97CAA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3895" y="2961188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/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3600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  <a:blipFill>
                <a:blip r:embed="rId12"/>
                <a:stretch>
                  <a:fillRect l="-409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/>
              <p:nvPr/>
            </p:nvSpPr>
            <p:spPr>
              <a:xfrm>
                <a:off x="4888458" y="4732193"/>
                <a:ext cx="23171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36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58" y="4732193"/>
                <a:ext cx="2317108" cy="646331"/>
              </a:xfrm>
              <a:prstGeom prst="rect">
                <a:avLst/>
              </a:prstGeom>
              <a:blipFill>
                <a:blip r:embed="rId13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E8BA9C6-26D6-814C-99DC-F4B21A6BB38F}"/>
              </a:ext>
            </a:extLst>
          </p:cNvPr>
          <p:cNvSpPr/>
          <p:nvPr/>
        </p:nvSpPr>
        <p:spPr>
          <a:xfrm>
            <a:off x="4655948" y="1415462"/>
            <a:ext cx="3735311" cy="1641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quantization!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(compute on integers modulo prime)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CA4D7AB-3FE4-FB4A-AFC4-7A12E3C444C6}"/>
              </a:ext>
            </a:extLst>
          </p:cNvPr>
          <p:cNvSpPr/>
          <p:nvPr/>
        </p:nvSpPr>
        <p:spPr>
          <a:xfrm>
            <a:off x="6447489" y="3275356"/>
            <a:ext cx="2743199" cy="612648"/>
          </a:xfrm>
          <a:prstGeom prst="wedgeRoundRectCallout">
            <a:avLst>
              <a:gd name="adj1" fmla="val -41666"/>
              <a:gd name="adj2" fmla="val 10247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random mask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0E122664-6584-8E48-AD84-CED8F0B4E912}"/>
              </a:ext>
            </a:extLst>
          </p:cNvPr>
          <p:cNvSpPr/>
          <p:nvPr/>
        </p:nvSpPr>
        <p:spPr>
          <a:xfrm>
            <a:off x="8797471" y="4444467"/>
            <a:ext cx="2743200" cy="1546605"/>
          </a:xfrm>
          <a:prstGeom prst="wedgeRoundRectCallout">
            <a:avLst>
              <a:gd name="adj1" fmla="val -110076"/>
              <a:gd name="adj2" fmla="val -86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precomputed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(independent of input)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3D8881-E647-7749-AC36-07AEFDD50E82}"/>
              </a:ext>
            </a:extLst>
          </p:cNvPr>
          <p:cNvCxnSpPr>
            <a:cxnSpLocks/>
          </p:cNvCxnSpPr>
          <p:nvPr/>
        </p:nvCxnSpPr>
        <p:spPr>
          <a:xfrm>
            <a:off x="3641271" y="4546731"/>
            <a:ext cx="4947558" cy="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0194A2-72B3-A844-B546-BDADDE4F95CE}"/>
              </a:ext>
            </a:extLst>
          </p:cNvPr>
          <p:cNvCxnSpPr>
            <a:cxnSpLocks/>
          </p:cNvCxnSpPr>
          <p:nvPr/>
        </p:nvCxnSpPr>
        <p:spPr>
          <a:xfrm>
            <a:off x="3641271" y="5368602"/>
            <a:ext cx="4947558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985D18-0946-3A48-A835-A57FACC0E0C4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4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6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BB9-C588-B34F-980F-889F121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2988" cy="1325563"/>
          </a:xfrm>
        </p:spPr>
        <p:txBody>
          <a:bodyPr/>
          <a:lstStyle/>
          <a:p>
            <a:r>
              <a:rPr lang="en-US" dirty="0"/>
              <a:t>Secure outsourcing of </a:t>
            </a:r>
            <a:r>
              <a:rPr lang="en-US" i="1" dirty="0">
                <a:solidFill>
                  <a:srgbClr val="7030A0"/>
                </a:solidFill>
              </a:rPr>
              <a:t>matrix products.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2BE6-9DE6-0F41-815C-14B866A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84</a:t>
            </a:fld>
            <a:endParaRPr lang="en-US" sz="1600" dirty="0"/>
          </a:p>
        </p:txBody>
      </p:sp>
      <p:pic>
        <p:nvPicPr>
          <p:cNvPr id="7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478E9EE3-044B-4B46-93BF-1B7AE6F1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70" y="1468118"/>
            <a:ext cx="1773118" cy="15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/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3600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  <a:blipFill>
                <a:blip r:embed="rId6"/>
                <a:stretch>
                  <a:fillRect l="-409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30285623-C9BE-B949-87DF-7B6AA0E30749}"/>
              </a:ext>
            </a:extLst>
          </p:cNvPr>
          <p:cNvSpPr/>
          <p:nvPr/>
        </p:nvSpPr>
        <p:spPr>
          <a:xfrm>
            <a:off x="5108295" y="4732193"/>
            <a:ext cx="1877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chemeClr val="accent6"/>
                </a:solidFill>
              </a:rPr>
              <a:t>garbage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AB3A4F6-A790-3245-ABA5-1BD6DF51FC83}"/>
              </a:ext>
            </a:extLst>
          </p:cNvPr>
          <p:cNvSpPr/>
          <p:nvPr/>
        </p:nvSpPr>
        <p:spPr>
          <a:xfrm>
            <a:off x="4261460" y="2961188"/>
            <a:ext cx="3669076" cy="74120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no integrity!</a:t>
            </a:r>
          </a:p>
        </p:txBody>
      </p:sp>
      <p:pic>
        <p:nvPicPr>
          <p:cNvPr id="4098" name="Picture 2" descr="Free Trash Clipart Transparent, Download Free Clip Art, Free Clip Art on  Clipart Library">
            <a:extLst>
              <a:ext uri="{FF2B5EF4-FFF2-40B4-BE49-F238E27FC236}">
                <a16:creationId xmlns:a16="http://schemas.microsoft.com/office/drawing/2014/main" id="{B0B56CDC-D7F3-484E-9A15-BB8F9B5A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340" y="4254972"/>
            <a:ext cx="1809895" cy="18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C65155D1-F4F7-EA42-B95B-EA9FC681E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7871" y="1635625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B3AFBA-9BBC-E640-9078-FAF8F348CD19}"/>
                  </a:ext>
                </a:extLst>
              </p:cNvPr>
              <p:cNvSpPr/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baseline="-250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B3AFBA-9BBC-E640-9078-FAF8F348CD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  <a:blipFill>
                <a:blip r:embed="rId10"/>
                <a:stretch>
                  <a:fillRect l="-5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C7A76D-AFAF-D048-B05F-2187B615C831}"/>
                  </a:ext>
                </a:extLst>
              </p:cNvPr>
              <p:cNvSpPr/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6C7A76D-AFAF-D048-B05F-2187B615C8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Neural Network: A Complete Beginners Guide | Gadictos">
            <a:extLst>
              <a:ext uri="{FF2B5EF4-FFF2-40B4-BE49-F238E27FC236}">
                <a16:creationId xmlns:a16="http://schemas.microsoft.com/office/drawing/2014/main" id="{A9F6ABD1-57DB-E841-B401-DB41A51F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3895" y="2961188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87B961-F66D-214C-8B81-F948BB7F14DA}"/>
              </a:ext>
            </a:extLst>
          </p:cNvPr>
          <p:cNvCxnSpPr>
            <a:cxnSpLocks/>
          </p:cNvCxnSpPr>
          <p:nvPr/>
        </p:nvCxnSpPr>
        <p:spPr>
          <a:xfrm>
            <a:off x="3641271" y="4546731"/>
            <a:ext cx="4947558" cy="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0769DE-80DF-AE4E-A821-B0424F936389}"/>
              </a:ext>
            </a:extLst>
          </p:cNvPr>
          <p:cNvCxnSpPr>
            <a:cxnSpLocks/>
          </p:cNvCxnSpPr>
          <p:nvPr/>
        </p:nvCxnSpPr>
        <p:spPr>
          <a:xfrm>
            <a:off x="3641271" y="5368602"/>
            <a:ext cx="4947558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F3E774-E486-8C4D-BBBD-557F2CC3C52A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</p:spTree>
    <p:extLst>
      <p:ext uri="{BB962C8B-B14F-4D97-AF65-F5344CB8AC3E}">
        <p14:creationId xmlns:p14="http://schemas.microsoft.com/office/powerpoint/2010/main" val="10652631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BB9-C588-B34F-980F-889F121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2988" cy="1325563"/>
          </a:xfrm>
        </p:spPr>
        <p:txBody>
          <a:bodyPr/>
          <a:lstStyle/>
          <a:p>
            <a:r>
              <a:rPr lang="en-US" dirty="0"/>
              <a:t>Secure outsourcing of </a:t>
            </a:r>
            <a:r>
              <a:rPr lang="en-US" i="1" dirty="0">
                <a:solidFill>
                  <a:srgbClr val="7030A0"/>
                </a:solidFill>
              </a:rPr>
              <a:t>matrix products.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2BE6-9DE6-0F41-815C-14B866A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85</a:t>
            </a:fld>
            <a:endParaRPr lang="en-US" sz="1600" dirty="0"/>
          </a:p>
        </p:txBody>
      </p:sp>
      <p:pic>
        <p:nvPicPr>
          <p:cNvPr id="7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478E9EE3-044B-4B46-93BF-1B7AE6F1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70" y="1468118"/>
            <a:ext cx="1773118" cy="15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/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3600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  <a:blipFill>
                <a:blip r:embed="rId6"/>
                <a:stretch>
                  <a:fillRect l="-409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/>
              <p:nvPr/>
            </p:nvSpPr>
            <p:spPr>
              <a:xfrm>
                <a:off x="5764189" y="4748522"/>
                <a:ext cx="5983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89" y="4748522"/>
                <a:ext cx="598305" cy="646331"/>
              </a:xfrm>
              <a:prstGeom prst="rect">
                <a:avLst/>
              </a:prstGeom>
              <a:blipFill>
                <a:blip r:embed="rId7"/>
                <a:stretch>
                  <a:fillRect l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946E23A-0101-8A49-B425-AF0EA4F69660}"/>
                  </a:ext>
                </a:extLst>
              </p:cNvPr>
              <p:cNvSpPr/>
              <p:nvPr/>
            </p:nvSpPr>
            <p:spPr>
              <a:xfrm>
                <a:off x="185057" y="3542639"/>
                <a:ext cx="3456214" cy="263770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800" u="sng" dirty="0">
                    <a:solidFill>
                      <a:schemeClr val="tx1"/>
                    </a:solidFill>
                  </a:rPr>
                  <a:t>Probabilistic check</a:t>
                </a:r>
              </a:p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H" sz="28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CH" sz="2800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2800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≟</m:t>
                      </m:r>
                      <m:r>
                        <a:rPr lang="fr-CH" sz="28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H" sz="2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CH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400" b="1" i="1" baseline="30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instead of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fr-CH" sz="2400" b="1" i="1" baseline="30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946E23A-0101-8A49-B425-AF0EA4F69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57" y="3542639"/>
                <a:ext cx="3456214" cy="2637708"/>
              </a:xfrm>
              <a:prstGeom prst="roundRect">
                <a:avLst/>
              </a:prstGeom>
              <a:blipFill>
                <a:blip r:embed="rId8"/>
                <a:stretch>
                  <a:fillRect l="-364" r="-3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2C2B3948-D94B-D24B-B88D-8835C6BD1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7871" y="1635625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BEEADF-4BBF-564F-83AC-4D462F270EAD}"/>
                  </a:ext>
                </a:extLst>
              </p:cNvPr>
              <p:cNvSpPr/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baseline="-25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BEEADF-4BBF-564F-83AC-4D462F27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  <a:blipFill>
                <a:blip r:embed="rId11"/>
                <a:stretch>
                  <a:fillRect l="-5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62B73A-965D-1543-9A32-025EF276D03C}"/>
                  </a:ext>
                </a:extLst>
              </p:cNvPr>
              <p:cNvSpPr/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62B73A-965D-1543-9A32-025EF276D0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Neural Network: A Complete Beginners Guide | Gadictos">
            <a:extLst>
              <a:ext uri="{FF2B5EF4-FFF2-40B4-BE49-F238E27FC236}">
                <a16:creationId xmlns:a16="http://schemas.microsoft.com/office/drawing/2014/main" id="{C3B40C74-D628-AA42-A5B2-105DFD1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3895" y="2961188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5C6301-B28C-4E4A-A6CA-4FE1369A4E41}"/>
              </a:ext>
            </a:extLst>
          </p:cNvPr>
          <p:cNvCxnSpPr>
            <a:cxnSpLocks/>
          </p:cNvCxnSpPr>
          <p:nvPr/>
        </p:nvCxnSpPr>
        <p:spPr>
          <a:xfrm>
            <a:off x="3641271" y="4546731"/>
            <a:ext cx="4947558" cy="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843630-C730-D445-AC08-096ACF4EA6D4}"/>
              </a:ext>
            </a:extLst>
          </p:cNvPr>
          <p:cNvCxnSpPr>
            <a:cxnSpLocks/>
          </p:cNvCxnSpPr>
          <p:nvPr/>
        </p:nvCxnSpPr>
        <p:spPr>
          <a:xfrm>
            <a:off x="3641271" y="5368602"/>
            <a:ext cx="4947558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9ACCA9-480F-7340-9EA9-07FEE5FE05C9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</p:spTree>
    <p:extLst>
      <p:ext uri="{BB962C8B-B14F-4D97-AF65-F5344CB8AC3E}">
        <p14:creationId xmlns:p14="http://schemas.microsoft.com/office/powerpoint/2010/main" val="2275024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BB9-C588-B34F-980F-889F121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602988" cy="1325563"/>
          </a:xfrm>
        </p:spPr>
        <p:txBody>
          <a:bodyPr/>
          <a:lstStyle/>
          <a:p>
            <a:r>
              <a:rPr lang="en-US" dirty="0"/>
              <a:t>Secure outsourcing of </a:t>
            </a:r>
            <a:r>
              <a:rPr lang="en-US" i="1" dirty="0">
                <a:solidFill>
                  <a:srgbClr val="7030A0"/>
                </a:solidFill>
              </a:rPr>
              <a:t>matrix products.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2BE6-9DE6-0F41-815C-14B866AC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86</a:t>
            </a:fld>
            <a:endParaRPr lang="en-US" sz="1600" dirty="0"/>
          </a:p>
        </p:txBody>
      </p:sp>
      <p:pic>
        <p:nvPicPr>
          <p:cNvPr id="7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478E9EE3-044B-4B46-93BF-1B7AE6F16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170" y="1468118"/>
            <a:ext cx="1773118" cy="15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/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H" sz="3600" b="0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36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923C377-937B-E241-95C7-5379FA61E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74" y="3931807"/>
                <a:ext cx="1539652" cy="646331"/>
              </a:xfrm>
              <a:prstGeom prst="rect">
                <a:avLst/>
              </a:prstGeom>
              <a:blipFill>
                <a:blip r:embed="rId6"/>
                <a:stretch>
                  <a:fillRect l="-409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/>
              <p:nvPr/>
            </p:nvSpPr>
            <p:spPr>
              <a:xfrm>
                <a:off x="5764189" y="4748522"/>
                <a:ext cx="5983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0285623-C9BE-B949-87DF-7B6AA0E30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89" y="4748522"/>
                <a:ext cx="598305" cy="646331"/>
              </a:xfrm>
              <a:prstGeom prst="rect">
                <a:avLst/>
              </a:prstGeom>
              <a:blipFill>
                <a:blip r:embed="rId7"/>
                <a:stretch>
                  <a:fillRect l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946E23A-0101-8A49-B425-AF0EA4F69660}"/>
                  </a:ext>
                </a:extLst>
              </p:cNvPr>
              <p:cNvSpPr/>
              <p:nvPr/>
            </p:nvSpPr>
            <p:spPr>
              <a:xfrm>
                <a:off x="185057" y="3542639"/>
                <a:ext cx="3456214" cy="2637708"/>
              </a:xfrm>
              <a:prstGeom prst="roundRect">
                <a:avLst/>
              </a:prstGeom>
              <a:solidFill>
                <a:srgbClr val="FFF3CC">
                  <a:alpha val="30000"/>
                </a:srgbClr>
              </a:solidFill>
              <a:ln>
                <a:solidFill>
                  <a:schemeClr val="tx1">
                    <a:alpha val="3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2800" u="sng" dirty="0">
                    <a:solidFill>
                      <a:schemeClr val="tx1">
                        <a:alpha val="30000"/>
                      </a:schemeClr>
                    </a:solidFill>
                  </a:rPr>
                  <a:t>Probabilistic check</a:t>
                </a:r>
              </a:p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H" sz="2800" i="1" dirty="0" smtClean="0">
                          <a:solidFill>
                            <a:schemeClr val="accent6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CH" sz="2800" i="1" dirty="0" smtClean="0">
                          <a:solidFill>
                            <a:srgbClr val="0070C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2800" i="1" dirty="0" smtClean="0">
                          <a:solidFill>
                            <a:schemeClr val="accent3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80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 dirty="0" smtClean="0">
                          <a:solidFill>
                            <a:srgbClr val="7030A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≟</m:t>
                      </m:r>
                      <m:r>
                        <a:rPr lang="fr-CH" sz="2800" b="0" i="1" dirty="0" smtClean="0">
                          <a:solidFill>
                            <a:schemeClr val="accent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2800" b="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H" sz="2800" b="0" i="1" dirty="0" smtClean="0">
                          <a:solidFill>
                            <a:srgbClr val="00B05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2800" b="0" i="1" dirty="0" smtClean="0">
                          <a:solidFill>
                            <a:srgbClr val="7030A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CH" sz="2800" b="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400" b="1" i="1" baseline="30000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b="1" dirty="0">
                    <a:solidFill>
                      <a:srgbClr val="00B050">
                        <a:alpha val="30000"/>
                      </a:srgbClr>
                    </a:solidFill>
                  </a:rPr>
                  <a:t>instead of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 dirty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fr-CH" sz="2400" b="1" i="1" baseline="30000" dirty="0" smtClean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dirty="0">
                        <a:solidFill>
                          <a:srgbClr val="00B050">
                            <a:alpha val="30000"/>
                          </a:srgb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rgbClr val="00B050">
                      <a:alpha val="3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8946E23A-0101-8A49-B425-AF0EA4F69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57" y="3542639"/>
                <a:ext cx="3456214" cy="2637708"/>
              </a:xfrm>
              <a:prstGeom prst="roundRect">
                <a:avLst/>
              </a:prstGeom>
              <a:blipFill>
                <a:blip r:embed="rId8"/>
                <a:stretch>
                  <a:fillRect l="-364" r="-364"/>
                </a:stretch>
              </a:blipFill>
              <a:ln>
                <a:solidFill>
                  <a:schemeClr val="tx1">
                    <a:alpha val="3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2C2B3948-D94B-D24B-B88D-8835C6BD1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87871" y="1635625"/>
            <a:ext cx="1135458" cy="12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BEEADF-4BBF-564F-83AC-4D462F270EAD}"/>
                  </a:ext>
                </a:extLst>
              </p:cNvPr>
              <p:cNvSpPr/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B05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3600" b="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b="0" i="1" dirty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b="0" i="1" dirty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b="0" i="1" dirty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b="0" i="1" dirty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b="0" i="1" dirty="0" smtClean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baseline="-25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0BEEADF-4BBF-564F-83AC-4D462F270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8" y="1869612"/>
                <a:ext cx="2111797" cy="689099"/>
              </a:xfrm>
              <a:prstGeom prst="rect">
                <a:avLst/>
              </a:prstGeom>
              <a:blipFill>
                <a:blip r:embed="rId11"/>
                <a:stretch>
                  <a:fillRect l="-5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62B73A-965D-1543-9A32-025EF276D03C}"/>
                  </a:ext>
                </a:extLst>
              </p:cNvPr>
              <p:cNvSpPr/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3600" b="0" i="1" dirty="0" smtClean="0">
                          <a:solidFill>
                            <a:srgbClr val="0070C0">
                              <a:alpha val="30000"/>
                            </a:srgb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CH" sz="3600" i="1" dirty="0" smtClean="0">
                          <a:solidFill>
                            <a:schemeClr val="tx1">
                              <a:alpha val="3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CH" sz="3600" i="1" dirty="0">
                              <a:solidFill>
                                <a:schemeClr val="tx1">
                                  <a:alpha val="3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62B73A-965D-1543-9A32-025EF276D0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937" y="1868702"/>
                <a:ext cx="2302875" cy="689099"/>
              </a:xfrm>
              <a:prstGeom prst="rect">
                <a:avLst/>
              </a:prstGeom>
              <a:blipFill>
                <a:blip r:embed="rId1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 descr="Neural Network: A Complete Beginners Guide | Gadictos">
            <a:extLst>
              <a:ext uri="{FF2B5EF4-FFF2-40B4-BE49-F238E27FC236}">
                <a16:creationId xmlns:a16="http://schemas.microsoft.com/office/drawing/2014/main" id="{C3B40C74-D628-AA42-A5B2-105DFD1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3895" y="2961188"/>
            <a:ext cx="1265924" cy="8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5C6301-B28C-4E4A-A6CA-4FE1369A4E41}"/>
              </a:ext>
            </a:extLst>
          </p:cNvPr>
          <p:cNvCxnSpPr>
            <a:cxnSpLocks/>
          </p:cNvCxnSpPr>
          <p:nvPr/>
        </p:nvCxnSpPr>
        <p:spPr>
          <a:xfrm>
            <a:off x="3641271" y="4546731"/>
            <a:ext cx="4947558" cy="4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843630-C730-D445-AC08-096ACF4EA6D4}"/>
              </a:ext>
            </a:extLst>
          </p:cNvPr>
          <p:cNvCxnSpPr>
            <a:cxnSpLocks/>
          </p:cNvCxnSpPr>
          <p:nvPr/>
        </p:nvCxnSpPr>
        <p:spPr>
          <a:xfrm>
            <a:off x="3641271" y="5368602"/>
            <a:ext cx="4947558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E4C1612C-DA3A-D746-BB33-3ECCD2D92D69}"/>
                  </a:ext>
                </a:extLst>
              </p:cNvPr>
              <p:cNvSpPr/>
              <p:nvPr/>
            </p:nvSpPr>
            <p:spPr>
              <a:xfrm>
                <a:off x="2507005" y="3203205"/>
                <a:ext cx="7099245" cy="2498874"/>
              </a:xfrm>
              <a:prstGeom prst="roundRect">
                <a:avLst/>
              </a:prstGeom>
              <a:solidFill>
                <a:srgbClr val="FFF3CC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spcBef>
                    <a:spcPts val="2400"/>
                  </a:spcBef>
                </a:pPr>
                <a:r>
                  <a:rPr lang="en-US" sz="2800" b="1" i="1" u="sng" dirty="0">
                    <a:solidFill>
                      <a:schemeClr val="dk1"/>
                    </a:solidFill>
                    <a:latin typeface="Cambria" panose="02040503050406030204" pitchFamily="18" charset="0"/>
                  </a:rPr>
                  <a:t>Theorem (informal):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800" i="1" dirty="0">
                    <a:solidFill>
                      <a:schemeClr val="dk1"/>
                    </a:solidFill>
                    <a:latin typeface="Cambria" panose="02040503050406030204" pitchFamily="18" charset="0"/>
                  </a:rPr>
                  <a:t>Assuming a secure PRNG, Slalom guarantees confidentiality and integrity (with soundness error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dk1"/>
                    </a:solidFill>
                    <a:latin typeface="Cambria" panose="02040503050406030204" pitchFamily="18" charset="0"/>
                  </a:rPr>
                  <a:t> for a </a:t>
                </a:r>
                <a14:m>
                  <m:oMath xmlns:m="http://schemas.openxmlformats.org/officeDocument/2006/math">
                    <m:r>
                      <a:rPr lang="en-US" sz="2800" b="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i="1" dirty="0">
                    <a:solidFill>
                      <a:schemeClr val="dk1"/>
                    </a:solidFill>
                    <a:latin typeface="Cambria" panose="02040503050406030204" pitchFamily="18" charset="0"/>
                  </a:rPr>
                  <a:t>-layer neural network).</a:t>
                </a: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E4C1612C-DA3A-D746-BB33-3ECCD2D92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05" y="3203205"/>
                <a:ext cx="7099245" cy="2498874"/>
              </a:xfrm>
              <a:prstGeom prst="roundRect">
                <a:avLst/>
              </a:prstGeom>
              <a:blipFill>
                <a:blip r:embed="rId14"/>
                <a:stretch>
                  <a:fillRect r="-178" b="-32338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37CB0FF-2CAD-2248-A5E9-B3E4697B7D36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</p:spTree>
    <p:extLst>
      <p:ext uri="{BB962C8B-B14F-4D97-AF65-F5344CB8AC3E}">
        <p14:creationId xmlns:p14="http://schemas.microsoft.com/office/powerpoint/2010/main" val="13568219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5D04AB-9F24-4C44-B0E2-7FD1A80B73C4}"/>
              </a:ext>
            </a:extLst>
          </p:cNvPr>
          <p:cNvSpPr/>
          <p:nvPr/>
        </p:nvSpPr>
        <p:spPr>
          <a:xfrm>
            <a:off x="4575575" y="5469666"/>
            <a:ext cx="3040849" cy="578360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3B548-93EE-B14D-8B1C-EBA99F8E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410368"/>
            <a:ext cx="11728174" cy="1325563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Slalom improves </a:t>
            </a:r>
            <a:r>
              <a:rPr lang="en-US" sz="4900" dirty="0">
                <a:solidFill>
                  <a:srgbClr val="7030A0"/>
                </a:solidFill>
              </a:rPr>
              <a:t>secure inference throughput.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4E5D-ACBE-324E-87E8-514686B13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735931"/>
            <a:ext cx="11264348" cy="45821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Intel SGX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dirty="0"/>
              <a:t>⬌</a:t>
            </a:r>
            <a:r>
              <a:rPr lang="en-US" sz="2800" dirty="0"/>
              <a:t> Nvidia Titan XP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ImageNet inference throughput (images per second)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Goal: Slalom (</a:t>
            </a:r>
            <a:r>
              <a:rPr lang="en-US" sz="2800" b="1" dirty="0" err="1"/>
              <a:t>Enclave⬌GPU</a:t>
            </a:r>
            <a:r>
              <a:rPr lang="en-US" sz="2800" b="1" dirty="0"/>
              <a:t>) ≫ </a:t>
            </a:r>
            <a:r>
              <a:rPr lang="en-US" sz="2800" b="1" dirty="0" err="1"/>
              <a:t>Enclave</a:t>
            </a:r>
            <a:r>
              <a:rPr lang="en-US" sz="2800" b="1" baseline="-25000" dirty="0" err="1"/>
              <a:t>baseline</a:t>
            </a:r>
            <a:endParaRPr lang="en-US" sz="2800" b="1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02500-B373-C14C-A572-94AC224A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87</a:t>
            </a:fld>
            <a:endParaRPr lang="en-US" sz="16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CE1BA1B-7180-F648-99C2-F9FF1739DD26}"/>
              </a:ext>
            </a:extLst>
          </p:cNvPr>
          <p:cNvGraphicFramePr/>
          <p:nvPr/>
        </p:nvGraphicFramePr>
        <p:xfrm>
          <a:off x="2104588" y="3597147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84B6227-6C10-5345-A1D8-F80B8F6ADBB1}"/>
              </a:ext>
            </a:extLst>
          </p:cNvPr>
          <p:cNvGraphicFramePr/>
          <p:nvPr/>
        </p:nvGraphicFramePr>
        <p:xfrm>
          <a:off x="4892674" y="3596509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BE87AB6-4FFC-E849-9F99-CEC2538BB2E6}"/>
              </a:ext>
            </a:extLst>
          </p:cNvPr>
          <p:cNvSpPr/>
          <p:nvPr/>
        </p:nvSpPr>
        <p:spPr>
          <a:xfrm>
            <a:off x="4865279" y="5675844"/>
            <a:ext cx="180000" cy="1800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90111A-26CD-D24B-92FB-26BDC3E11B48}"/>
              </a:ext>
            </a:extLst>
          </p:cNvPr>
          <p:cNvSpPr txBox="1"/>
          <p:nvPr/>
        </p:nvSpPr>
        <p:spPr>
          <a:xfrm>
            <a:off x="5045279" y="5554905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Slalom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622F1-DCC1-654D-AB02-00C9BC97A038}"/>
              </a:ext>
            </a:extLst>
          </p:cNvPr>
          <p:cNvSpPr txBox="1"/>
          <p:nvPr/>
        </p:nvSpPr>
        <p:spPr>
          <a:xfrm>
            <a:off x="254752" y="3850242"/>
            <a:ext cx="1849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throughput relative to baseline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D976F3D-1BEA-C04D-8F66-22694CBA834E}"/>
              </a:ext>
            </a:extLst>
          </p:cNvPr>
          <p:cNvGraphicFramePr/>
          <p:nvPr/>
        </p:nvGraphicFramePr>
        <p:xfrm>
          <a:off x="7680761" y="3596782"/>
          <a:ext cx="25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Up Arrow 15">
            <a:extLst>
              <a:ext uri="{FF2B5EF4-FFF2-40B4-BE49-F238E27FC236}">
                <a16:creationId xmlns:a16="http://schemas.microsoft.com/office/drawing/2014/main" id="{35612C7B-B6A6-5249-B64A-28DC654048FA}"/>
              </a:ext>
            </a:extLst>
          </p:cNvPr>
          <p:cNvSpPr/>
          <p:nvPr/>
        </p:nvSpPr>
        <p:spPr>
          <a:xfrm>
            <a:off x="10555504" y="3850242"/>
            <a:ext cx="653630" cy="1119864"/>
          </a:xfrm>
          <a:prstGeom prst="upArrow">
            <a:avLst>
              <a:gd name="adj1" fmla="val 63007"/>
              <a:gd name="adj2" fmla="val 5118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Ins="36000" rtlCol="0" anchor="ctr" anchorCtr="1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Better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615FC725-DE9B-E149-90EE-4B2A03C1EC29}"/>
              </a:ext>
            </a:extLst>
          </p:cNvPr>
          <p:cNvSpPr/>
          <p:nvPr/>
        </p:nvSpPr>
        <p:spPr>
          <a:xfrm rot="14665370">
            <a:off x="9165197" y="2364303"/>
            <a:ext cx="323187" cy="1045630"/>
          </a:xfrm>
          <a:prstGeom prst="upArrow">
            <a:avLst/>
          </a:prstGeom>
          <a:solidFill>
            <a:srgbClr val="2F79A1"/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F5E0A94-1C8E-3C41-BA76-0D01F77837A9}"/>
              </a:ext>
            </a:extLst>
          </p:cNvPr>
          <p:cNvSpPr/>
          <p:nvPr/>
        </p:nvSpPr>
        <p:spPr>
          <a:xfrm>
            <a:off x="9326791" y="1899984"/>
            <a:ext cx="2610457" cy="1325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execute entire model in secure enclave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43905E-2CBE-2440-87FC-4135E2BB2C88}"/>
              </a:ext>
            </a:extLst>
          </p:cNvPr>
          <p:cNvSpPr/>
          <p:nvPr/>
        </p:nvSpPr>
        <p:spPr>
          <a:xfrm>
            <a:off x="6106896" y="5659288"/>
            <a:ext cx="180000" cy="180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44C2F-465F-C14E-A6AF-7B6D15A1F91A}"/>
              </a:ext>
            </a:extLst>
          </p:cNvPr>
          <p:cNvSpPr txBox="1"/>
          <p:nvPr/>
        </p:nvSpPr>
        <p:spPr>
          <a:xfrm>
            <a:off x="6286896" y="5554905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baseline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A7CB1-5AEF-1642-826D-4FFFDA6FE0B9}"/>
              </a:ext>
            </a:extLst>
          </p:cNvPr>
          <p:cNvSpPr txBox="1"/>
          <p:nvPr/>
        </p:nvSpPr>
        <p:spPr>
          <a:xfrm>
            <a:off x="463826" y="6356350"/>
            <a:ext cx="108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Slalom: Fast, Verifiable and Private Execution of Neural Networks in Trusted Hardware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”, ICLR 2019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oral</a:t>
            </a:r>
          </a:p>
        </p:txBody>
      </p:sp>
      <p:pic>
        <p:nvPicPr>
          <p:cNvPr id="19" name="Picture 2" descr="Anjuna Security | Secure Enclaves | Enterprise Data and Cloud Security">
            <a:extLst>
              <a:ext uri="{FF2B5EF4-FFF2-40B4-BE49-F238E27FC236}">
                <a16:creationId xmlns:a16="http://schemas.microsoft.com/office/drawing/2014/main" id="{8A29A321-0CCA-F94C-B95F-7FB0F2D83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9670" y="1210617"/>
            <a:ext cx="597430" cy="5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Amazon.in: Buy Hydra IV 10 GPU Frame Rack Mining Rig Case, Dual PSU Ready  Online at Low Prices in India | Nanoxia Reviews &amp; Ratings">
            <a:extLst>
              <a:ext uri="{FF2B5EF4-FFF2-40B4-BE49-F238E27FC236}">
                <a16:creationId xmlns:a16="http://schemas.microsoft.com/office/drawing/2014/main" id="{C0B26C14-7224-C849-8F06-E392BBBD5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73" b="98579" l="3146" r="97279">
                        <a14:foregroundMark x1="16327" y1="22731" x2="16412" y2="24388"/>
                        <a14:foregroundMark x1="24745" y1="1342" x2="66412" y2="4815"/>
                        <a14:foregroundMark x1="66412" y1="4815" x2="86990" y2="35517"/>
                        <a14:foregroundMark x1="86990" y1="35517" x2="82653" y2="19495"/>
                        <a14:foregroundMark x1="69898" y1="3315" x2="71173" y2="2841"/>
                        <a14:foregroundMark x1="72109" y1="17758" x2="72109" y2="21310"/>
                        <a14:foregroundMark x1="71854" y1="1973" x2="28486" y2="2447"/>
                        <a14:foregroundMark x1="10034" y1="42778" x2="50255" y2="38358"/>
                        <a14:foregroundMark x1="50255" y1="38358" x2="87755" y2="38516"/>
                        <a14:foregroundMark x1="87755" y1="38516" x2="97364" y2="50434"/>
                        <a14:foregroundMark x1="24745" y1="32202" x2="48554" y2="37096"/>
                        <a14:foregroundMark x1="3231" y1="47356" x2="10289" y2="62510"/>
                        <a14:foregroundMark x1="11820" y1="61168" x2="12245" y2="63615"/>
                        <a14:foregroundMark x1="14031" y1="49566" x2="50850" y2="50908"/>
                        <a14:foregroundMark x1="50850" y1="50908" x2="41922" y2="50671"/>
                        <a14:foregroundMark x1="72619" y1="51302" x2="67432" y2="51066"/>
                        <a14:foregroundMark x1="21599" y1="29361" x2="58929" y2="30308"/>
                        <a14:foregroundMark x1="58929" y1="30308" x2="67177" y2="33544"/>
                        <a14:foregroundMark x1="23044" y1="25020" x2="50085" y2="27624"/>
                        <a14:foregroundMark x1="76531" y1="55485" x2="79252" y2="67324"/>
                        <a14:foregroundMark x1="79507" y1="76322" x2="82398" y2="84373"/>
                        <a14:foregroundMark x1="15731" y1="90134" x2="18197" y2="96922"/>
                        <a14:foregroundMark x1="15731" y1="96922" x2="81548" y2="97711"/>
                        <a14:foregroundMark x1="69133" y1="40331" x2="74575" y2="42541"/>
                        <a14:foregroundMark x1="20578" y1="96685" x2="42432" y2="96922"/>
                        <a14:foregroundMark x1="44388" y1="97080" x2="75340" y2="97080"/>
                        <a14:foregroundMark x1="78741" y1="96448" x2="81207" y2="98658"/>
                        <a14:foregroundMark x1="77721" y1="94712" x2="83418" y2="98421"/>
                        <a14:foregroundMark x1="15986" y1="98027" x2="18878" y2="98027"/>
                        <a14:foregroundMark x1="19898" y1="96685" x2="17432" y2="98658"/>
                        <a14:foregroundMark x1="16412" y1="98027" x2="24065" y2="97790"/>
                        <a14:foregroundMark x1="11565" y1="94712" x2="20578" y2="98421"/>
                        <a14:foregroundMark x1="14966" y1="94949" x2="15731" y2="98027"/>
                        <a14:backgroundMark x1="14711" y1="13418" x2="16922" y2="17522"/>
                        <a14:backgroundMark x1="15221" y1="16259" x2="15476" y2="20837"/>
                        <a14:backgroundMark x1="12755" y1="19968" x2="15476" y2="21468"/>
                        <a14:backgroundMark x1="11054" y1="21942" x2="14711" y2="22415"/>
                        <a14:backgroundMark x1="15986" y1="17522" x2="14966" y2="22573"/>
                        <a14:backgroundMark x1="87330" y1="98185" x2="85374" y2="98421"/>
                        <a14:backgroundMark x1="90306" y1="98027" x2="86054" y2="98185"/>
                        <a14:backgroundMark x1="89541" y1="97790" x2="85884" y2="98027"/>
                        <a14:backgroundMark x1="86054" y1="94238" x2="84864" y2="97553"/>
                        <a14:backgroundMark x1="89031" y1="98027" x2="85119" y2="98185"/>
                        <a14:backgroundMark x1="14201" y1="19732" x2="14966" y2="21942"/>
                        <a14:backgroundMark x1="12755" y1="21705" x2="16241" y2="22810"/>
                        <a14:backgroundMark x1="10799" y1="20600" x2="14456" y2="25414"/>
                        <a14:backgroundMark x1="92687" y1="98421" x2="83759" y2="98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1298" y="1142467"/>
            <a:ext cx="513517" cy="5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5998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88</a:t>
            </a:fld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6E862B-3EB4-FE4E-924B-C586B3693BC0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Foundations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B438B0-64DA-414D-83E5-43E58BFD50D2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726CF5-4321-6B43-B63D-9FCEED598BE4}"/>
              </a:ext>
            </a:extLst>
          </p:cNvPr>
          <p:cNvSpPr/>
          <p:nvPr/>
        </p:nvSpPr>
        <p:spPr>
          <a:xfrm>
            <a:off x="3135083" y="3121977"/>
            <a:ext cx="89020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Training private models </a:t>
            </a:r>
            <a:r>
              <a:rPr lang="en-US" sz="2400" dirty="0"/>
              <a:t>(ICLR ‘21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</a:t>
            </a:r>
          </a:p>
          <a:p>
            <a:endParaRPr lang="en-US" sz="600" b="1" dirty="0"/>
          </a:p>
          <a:p>
            <a:r>
              <a:rPr lang="en-US" sz="2800" b="1" dirty="0"/>
              <a:t>Training robust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‘19 </a:t>
            </a:r>
            <a:r>
              <a:rPr lang="en-US" sz="2400" i="1" dirty="0">
                <a:solidFill>
                  <a:srgbClr val="0070C0"/>
                </a:solidFill>
              </a:rPr>
              <a:t>spotlight</a:t>
            </a:r>
            <a:r>
              <a:rPr lang="en-US" sz="2400" dirty="0"/>
              <a:t>) (ICLR ‘18)</a:t>
            </a:r>
            <a:endParaRPr lang="en-US" sz="800" dirty="0"/>
          </a:p>
          <a:p>
            <a:endParaRPr lang="en-US" sz="600" dirty="0"/>
          </a:p>
          <a:p>
            <a:r>
              <a:rPr lang="en-US" sz="2800" b="1" dirty="0"/>
              <a:t>Deploying private models </a:t>
            </a:r>
            <a:r>
              <a:rPr lang="en-US" sz="2400" dirty="0"/>
              <a:t>(ICLR ‘19 </a:t>
            </a:r>
            <a:r>
              <a:rPr lang="en-US" sz="2400" i="1" dirty="0">
                <a:solidFill>
                  <a:srgbClr val="0070C0"/>
                </a:solidFill>
              </a:rPr>
              <a:t>oral</a:t>
            </a:r>
            <a:r>
              <a:rPr lang="en-US" sz="2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C11C7-3E78-E54E-907B-227C48FE2BA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Stealing ML models </a:t>
            </a:r>
            <a:r>
              <a:rPr lang="en-US" sz="2400" dirty="0"/>
              <a:t>(USENIX ‘16)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/>
              <a:t>Threat models for evasion </a:t>
            </a:r>
            <a:r>
              <a:rPr lang="en-US" sz="2400" dirty="0"/>
              <a:t>(ICML ‘20)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Evading ML models </a:t>
            </a:r>
            <a:r>
              <a:rPr lang="en-US" sz="2400" dirty="0"/>
              <a:t>(</a:t>
            </a:r>
            <a:r>
              <a:rPr lang="en-US" sz="2400" dirty="0" err="1"/>
              <a:t>NeurIPS</a:t>
            </a:r>
            <a:r>
              <a:rPr lang="en-US" sz="2400" dirty="0"/>
              <a:t> ‘20</a:t>
            </a:r>
            <a:r>
              <a:rPr lang="en-US" sz="2400"/>
              <a:t>) (ACM CCS </a:t>
            </a:r>
            <a:r>
              <a:rPr lang="en-US" sz="2400" dirty="0"/>
              <a:t>‘19)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Influenced design changes in </a:t>
            </a:r>
            <a:r>
              <a:rPr lang="en-US" sz="2400" dirty="0" err="1">
                <a:solidFill>
                  <a:srgbClr val="7030A0"/>
                </a:solidFill>
              </a:rPr>
              <a:t>Adblock</a:t>
            </a:r>
            <a:r>
              <a:rPr lang="en-US" sz="2400" dirty="0">
                <a:solidFill>
                  <a:srgbClr val="7030A0"/>
                </a:solidFill>
              </a:rPr>
              <a:t> Plus</a:t>
            </a:r>
            <a:endParaRPr lang="en-US" sz="2400" dirty="0"/>
          </a:p>
          <a:p>
            <a:endParaRPr lang="en-US" sz="600" dirty="0"/>
          </a:p>
          <a:p>
            <a:r>
              <a:rPr lang="en-US" sz="2800" b="1" dirty="0"/>
              <a:t>Extracting private data </a:t>
            </a:r>
            <a:r>
              <a:rPr lang="en-US" sz="2400" dirty="0"/>
              <a:t>(IEEE S&amp;P ‘21)</a:t>
            </a:r>
          </a:p>
        </p:txBody>
      </p:sp>
    </p:spTree>
    <p:extLst>
      <p:ext uri="{BB962C8B-B14F-4D97-AF65-F5344CB8AC3E}">
        <p14:creationId xmlns:p14="http://schemas.microsoft.com/office/powerpoint/2010/main" val="30453329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5C98-CFE3-3C43-B0BE-FA8E7625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work</a:t>
            </a:r>
            <a:br>
              <a:rPr lang="en-US" dirty="0"/>
            </a:br>
            <a:r>
              <a:rPr lang="en-US" sz="4000" dirty="0">
                <a:solidFill>
                  <a:srgbClr val="0070C0"/>
                </a:solidFill>
              </a:rPr>
              <a:t>ML security is a critical challenge for our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9879C-526D-9F4E-A86C-BA3322E4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89</a:t>
            </a:fld>
            <a:endParaRPr lang="en-US" sz="16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C8509F-AA0D-7B4B-B0CB-545D6A606387}"/>
              </a:ext>
            </a:extLst>
          </p:cNvPr>
          <p:cNvSpPr/>
          <p:nvPr/>
        </p:nvSpPr>
        <p:spPr>
          <a:xfrm>
            <a:off x="463824" y="5288650"/>
            <a:ext cx="2440800" cy="1107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Foundations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FCEC08-3076-6342-9A06-6D4ACE147E26}"/>
              </a:ext>
            </a:extLst>
          </p:cNvPr>
          <p:cNvSpPr/>
          <p:nvPr/>
        </p:nvSpPr>
        <p:spPr>
          <a:xfrm>
            <a:off x="463824" y="3797091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Defenses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EC010B-2F41-A743-9537-479CB3DC0945}"/>
              </a:ext>
            </a:extLst>
          </p:cNvPr>
          <p:cNvSpPr/>
          <p:nvPr/>
        </p:nvSpPr>
        <p:spPr>
          <a:xfrm>
            <a:off x="488650" y="2305532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6DE4E-4491-C741-AB6A-3BAA08367DE5}"/>
              </a:ext>
            </a:extLst>
          </p:cNvPr>
          <p:cNvSpPr txBox="1"/>
          <p:nvPr/>
        </p:nvSpPr>
        <p:spPr>
          <a:xfrm>
            <a:off x="3708539" y="5001082"/>
            <a:ext cx="8019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Formal foundations for trustworthy ML.</a:t>
            </a:r>
            <a:br>
              <a:rPr lang="en-US" sz="3200" b="1" dirty="0"/>
            </a:br>
            <a:r>
              <a:rPr lang="en-US" sz="2800" dirty="0"/>
              <a:t>A framework as beautiful as differential privacy for other critical safety properties</a:t>
            </a:r>
            <a:endParaRPr lang="en-US" sz="3200" b="1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D122E1E-EDCA-7D49-9DA2-BE9AB5B72880}"/>
              </a:ext>
            </a:extLst>
          </p:cNvPr>
          <p:cNvSpPr/>
          <p:nvPr/>
        </p:nvSpPr>
        <p:spPr>
          <a:xfrm>
            <a:off x="9104243" y="2026354"/>
            <a:ext cx="2526551" cy="27008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D8128CC-DF70-C546-8730-020B6FF82355}"/>
              </a:ext>
            </a:extLst>
          </p:cNvPr>
          <p:cNvSpPr/>
          <p:nvPr/>
        </p:nvSpPr>
        <p:spPr>
          <a:xfrm>
            <a:off x="6310758" y="2026354"/>
            <a:ext cx="2526551" cy="27008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BC90D5A-6679-A249-A2DC-7E4523988AE2}"/>
              </a:ext>
            </a:extLst>
          </p:cNvPr>
          <p:cNvSpPr/>
          <p:nvPr/>
        </p:nvSpPr>
        <p:spPr>
          <a:xfrm>
            <a:off x="3522680" y="2026354"/>
            <a:ext cx="2526551" cy="270088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7030A0"/>
              </a:solidFill>
            </a:endParaRPr>
          </a:p>
        </p:txBody>
      </p:sp>
      <p:pic>
        <p:nvPicPr>
          <p:cNvPr id="1032" name="Picture 8" descr="Leadership Element 4 – Fairness | weizechuanblog">
            <a:extLst>
              <a:ext uri="{FF2B5EF4-FFF2-40B4-BE49-F238E27FC236}">
                <a16:creationId xmlns:a16="http://schemas.microsoft.com/office/drawing/2014/main" id="{91DBBC39-EB7F-DE45-9553-06F6A107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789" y="2132574"/>
            <a:ext cx="1885476" cy="1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497C3-5EFF-2144-9707-4D22A65A8435}"/>
              </a:ext>
            </a:extLst>
          </p:cNvPr>
          <p:cNvSpPr txBox="1"/>
          <p:nvPr/>
        </p:nvSpPr>
        <p:spPr>
          <a:xfrm>
            <a:off x="6824590" y="3916761"/>
            <a:ext cx="1572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fairness</a:t>
            </a:r>
            <a:br>
              <a:rPr lang="en-US" sz="2400" i="1" dirty="0"/>
            </a:br>
            <a:r>
              <a:rPr lang="en-US" sz="2400" dirty="0">
                <a:solidFill>
                  <a:schemeClr val="accent6"/>
                </a:solidFill>
              </a:rPr>
              <a:t>[</a:t>
            </a:r>
            <a:r>
              <a:rPr lang="en-US" sz="2400" b="1" dirty="0">
                <a:solidFill>
                  <a:schemeClr val="accent6"/>
                </a:solidFill>
              </a:rPr>
              <a:t>T</a:t>
            </a:r>
            <a:r>
              <a:rPr lang="en-US" sz="2000" dirty="0">
                <a:solidFill>
                  <a:schemeClr val="accent6"/>
                </a:solidFill>
              </a:rPr>
              <a:t> et al. ‘17</a:t>
            </a:r>
            <a:r>
              <a:rPr lang="en-US" sz="2400" dirty="0">
                <a:solidFill>
                  <a:schemeClr val="accent6"/>
                </a:solidFill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982860-B4C3-5D4B-BEDB-C1BDDAC5D572}"/>
              </a:ext>
            </a:extLst>
          </p:cNvPr>
          <p:cNvSpPr txBox="1"/>
          <p:nvPr/>
        </p:nvSpPr>
        <p:spPr>
          <a:xfrm>
            <a:off x="9366232" y="3911432"/>
            <a:ext cx="210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interpretability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58FEE7-5F42-2F44-ADB4-9982BBC61EC9}"/>
              </a:ext>
            </a:extLst>
          </p:cNvPr>
          <p:cNvSpPr txBox="1"/>
          <p:nvPr/>
        </p:nvSpPr>
        <p:spPr>
          <a:xfrm>
            <a:off x="3953167" y="3916761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robustness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0475F3-C312-FD47-9A58-71209F05E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96" y="2196866"/>
            <a:ext cx="1719639" cy="17196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D0CF052-34B0-744F-AFBA-85B61D4E1D42}"/>
              </a:ext>
            </a:extLst>
          </p:cNvPr>
          <p:cNvGrpSpPr/>
          <p:nvPr/>
        </p:nvGrpSpPr>
        <p:grpSpPr>
          <a:xfrm>
            <a:off x="9127378" y="2290764"/>
            <a:ext cx="2458392" cy="1672217"/>
            <a:chOff x="8886531" y="2477340"/>
            <a:chExt cx="2458392" cy="1672217"/>
          </a:xfrm>
        </p:grpSpPr>
        <p:pic>
          <p:nvPicPr>
            <p:cNvPr id="1038" name="Picture 14" descr="Open Box Icon Vector , Png Download - Box Icon Black Transparent, Png  Download , Transparent Png Image - PNGitem">
              <a:extLst>
                <a:ext uri="{FF2B5EF4-FFF2-40B4-BE49-F238E27FC236}">
                  <a16:creationId xmlns:a16="http://schemas.microsoft.com/office/drawing/2014/main" id="{154AD09A-FC11-E64D-B07F-9EFE5CB1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442" y1="64274" x2="45581" y2="75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531" y="2477340"/>
              <a:ext cx="2458392" cy="167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ree Gear Combo By Mark W-p Clip Art at Clker.com - vector clip art  online, royalty free &amp; public domain">
              <a:extLst>
                <a:ext uri="{FF2B5EF4-FFF2-40B4-BE49-F238E27FC236}">
                  <a16:creationId xmlns:a16="http://schemas.microsoft.com/office/drawing/2014/main" id="{8101F40F-F969-6047-9C47-EFE1B77AA1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99397" y="2675711"/>
              <a:ext cx="881303" cy="599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C4B610-97F5-5841-99EF-D7567A77EB54}"/>
                </a:ext>
              </a:extLst>
            </p:cNvPr>
            <p:cNvSpPr/>
            <p:nvPr/>
          </p:nvSpPr>
          <p:spPr>
            <a:xfrm rot="20587037">
              <a:off x="10082655" y="3157473"/>
              <a:ext cx="675685" cy="16682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4C10EA52-A467-7449-ACF1-7F1CC37C0AD9}"/>
                </a:ext>
              </a:extLst>
            </p:cNvPr>
            <p:cNvSpPr/>
            <p:nvPr/>
          </p:nvSpPr>
          <p:spPr>
            <a:xfrm rot="6919317">
              <a:off x="9830644" y="3155737"/>
              <a:ext cx="97002" cy="165187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E2E850F8-19F8-7C4A-BCED-C97170B49C9D}"/>
                </a:ext>
              </a:extLst>
            </p:cNvPr>
            <p:cNvSpPr/>
            <p:nvPr/>
          </p:nvSpPr>
          <p:spPr>
            <a:xfrm rot="3617987">
              <a:off x="10053831" y="3187577"/>
              <a:ext cx="82247" cy="171985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975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1BC7-704A-EE4B-89C0-022EAD55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410368"/>
            <a:ext cx="11728175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My work: measuring and enhancing ML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697C9-87D4-B242-A61A-6CCF3651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9</a:t>
            </a:fld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6E862B-3EB4-FE4E-924B-C586B3693BC0}"/>
              </a:ext>
            </a:extLst>
          </p:cNvPr>
          <p:cNvSpPr/>
          <p:nvPr/>
        </p:nvSpPr>
        <p:spPr>
          <a:xfrm>
            <a:off x="463825" y="4970304"/>
            <a:ext cx="2442661" cy="14157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Foundations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B438B0-64DA-414D-83E5-43E58BFD50D2}"/>
              </a:ext>
            </a:extLst>
          </p:cNvPr>
          <p:cNvSpPr/>
          <p:nvPr/>
        </p:nvSpPr>
        <p:spPr>
          <a:xfrm>
            <a:off x="463824" y="3157892"/>
            <a:ext cx="2442661" cy="14519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Defenses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C6A5E6C-9E7A-554F-B335-B77FBE92A108}"/>
              </a:ext>
            </a:extLst>
          </p:cNvPr>
          <p:cNvSpPr/>
          <p:nvPr/>
        </p:nvSpPr>
        <p:spPr>
          <a:xfrm>
            <a:off x="463824" y="1406582"/>
            <a:ext cx="2442661" cy="14157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Evaluations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726CF5-4321-6B43-B63D-9FCEED598BE4}"/>
              </a:ext>
            </a:extLst>
          </p:cNvPr>
          <p:cNvSpPr/>
          <p:nvPr/>
        </p:nvSpPr>
        <p:spPr>
          <a:xfrm>
            <a:off x="3135083" y="3121977"/>
            <a:ext cx="89020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private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(ICLR ‘21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sz="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robust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NeurIPS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‘19 </a:t>
            </a:r>
            <a:r>
              <a:rPr lang="en-US" sz="2400" i="1" dirty="0">
                <a:solidFill>
                  <a:srgbClr val="CFE3F3"/>
                </a:solidFill>
              </a:rPr>
              <a:t>spotlight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 (ICLR ‘18)</a:t>
            </a:r>
            <a:endParaRPr lang="en-US" sz="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Deploying private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(ICLR ‘19 </a:t>
            </a:r>
            <a:r>
              <a:rPr lang="en-US" sz="2400" i="1" dirty="0">
                <a:solidFill>
                  <a:srgbClr val="CFE3F3"/>
                </a:solidFill>
              </a:rPr>
              <a:t>oral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C11C7-3E78-E54E-907B-227C48FE2BAF}"/>
              </a:ext>
            </a:extLst>
          </p:cNvPr>
          <p:cNvSpPr txBox="1"/>
          <p:nvPr/>
        </p:nvSpPr>
        <p:spPr>
          <a:xfrm>
            <a:off x="3135084" y="4970304"/>
            <a:ext cx="89020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Stealing ML models </a:t>
            </a:r>
            <a:r>
              <a:rPr lang="en-US" sz="2400" dirty="0"/>
              <a:t>(USENIX ‘16)</a:t>
            </a:r>
          </a:p>
          <a:p>
            <a:r>
              <a:rPr lang="en-US" sz="2400" dirty="0">
                <a:solidFill>
                  <a:srgbClr val="7030A0"/>
                </a:solidFill>
              </a:rPr>
              <a:t>Microsoft’s top 3 threats to AI systems</a:t>
            </a:r>
          </a:p>
          <a:p>
            <a:endParaRPr lang="en-US" sz="600" dirty="0">
              <a:solidFill>
                <a:srgbClr val="7030A0"/>
              </a:solidFill>
            </a:endParaRPr>
          </a:p>
          <a:p>
            <a:r>
              <a:rPr lang="en-US" sz="2800" b="1" dirty="0"/>
              <a:t>Threat models for evasion </a:t>
            </a:r>
            <a:r>
              <a:rPr lang="en-US" sz="2400" dirty="0"/>
              <a:t>(ICML ‘20)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2F1C4-9EE0-724C-AB71-8DD8460530F5}"/>
              </a:ext>
            </a:extLst>
          </p:cNvPr>
          <p:cNvSpPr/>
          <p:nvPr/>
        </p:nvSpPr>
        <p:spPr>
          <a:xfrm>
            <a:off x="3135083" y="1473705"/>
            <a:ext cx="90569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Evading ML models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NeurIPS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‘20) (ACM CCS ‘19)</a:t>
            </a:r>
          </a:p>
          <a:p>
            <a:r>
              <a:rPr lang="en-US" sz="2400" dirty="0">
                <a:solidFill>
                  <a:srgbClr val="C7A4D4"/>
                </a:solidFill>
              </a:rPr>
              <a:t>Influenced design changes in </a:t>
            </a:r>
            <a:r>
              <a:rPr lang="en-US" sz="2400" dirty="0" err="1">
                <a:solidFill>
                  <a:srgbClr val="C7A4D4"/>
                </a:solidFill>
              </a:rPr>
              <a:t>Adblock</a:t>
            </a:r>
            <a:r>
              <a:rPr lang="en-US" sz="2400" dirty="0">
                <a:solidFill>
                  <a:srgbClr val="C7A4D4"/>
                </a:solidFill>
              </a:rPr>
              <a:t> Plus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Extracting private data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(IEEE S&amp;P ‘21)</a:t>
            </a:r>
          </a:p>
        </p:txBody>
      </p:sp>
    </p:spTree>
    <p:extLst>
      <p:ext uri="{BB962C8B-B14F-4D97-AF65-F5344CB8AC3E}">
        <p14:creationId xmlns:p14="http://schemas.microsoft.com/office/powerpoint/2010/main" val="3154350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5C98-CFE3-3C43-B0BE-FA8E7625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Future work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ML security is a critical challenge for our society.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9879C-526D-9F4E-A86C-BA3322E4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90</a:t>
            </a:fld>
            <a:endParaRPr lang="en-US" sz="16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FCEC08-3076-6342-9A06-6D4ACE147E26}"/>
              </a:ext>
            </a:extLst>
          </p:cNvPr>
          <p:cNvSpPr/>
          <p:nvPr/>
        </p:nvSpPr>
        <p:spPr>
          <a:xfrm>
            <a:off x="463825" y="3797091"/>
            <a:ext cx="2440799" cy="1107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Defenses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E87DA-E1B1-9F47-A0AF-88C6A1B3F7C3}"/>
              </a:ext>
            </a:extLst>
          </p:cNvPr>
          <p:cNvSpPr txBox="1"/>
          <p:nvPr/>
        </p:nvSpPr>
        <p:spPr>
          <a:xfrm>
            <a:off x="3708540" y="5001082"/>
            <a:ext cx="67852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Cryptography for ML.</a:t>
            </a:r>
          </a:p>
          <a:p>
            <a:r>
              <a:rPr lang="en-US" sz="2800" dirty="0"/>
              <a:t>Making machine learning secure against </a:t>
            </a:r>
            <a:r>
              <a:rPr lang="en-US" sz="2800" b="1" i="1" dirty="0"/>
              <a:t>computationally-bounded</a:t>
            </a:r>
            <a:r>
              <a:rPr lang="en-US" sz="2800" dirty="0"/>
              <a:t> adversaries</a:t>
            </a:r>
            <a:endParaRPr lang="en-US" sz="3200" dirty="0"/>
          </a:p>
        </p:txBody>
      </p:sp>
      <p:pic>
        <p:nvPicPr>
          <p:cNvPr id="17" name="Picture 2" descr="Neural Network: A Complete Beginners Guide | Gadictos">
            <a:extLst>
              <a:ext uri="{FF2B5EF4-FFF2-40B4-BE49-F238E27FC236}">
                <a16:creationId xmlns:a16="http://schemas.microsoft.com/office/drawing/2014/main" id="{9CC1447E-D80B-B045-9240-7EE51791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063" y="1769017"/>
            <a:ext cx="4778366" cy="31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adlock-PNG-Transparent-Image - Security State Bank South Texas">
            <a:extLst>
              <a:ext uri="{FF2B5EF4-FFF2-40B4-BE49-F238E27FC236}">
                <a16:creationId xmlns:a16="http://schemas.microsoft.com/office/drawing/2014/main" id="{3BB60370-6580-6143-BB61-FCB8A2B7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13" y="2208300"/>
            <a:ext cx="2067739" cy="206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5D1D4C5-A0E5-2E40-8844-F83BA4B07C58}"/>
              </a:ext>
            </a:extLst>
          </p:cNvPr>
          <p:cNvSpPr/>
          <p:nvPr/>
        </p:nvSpPr>
        <p:spPr>
          <a:xfrm>
            <a:off x="488650" y="2305532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Evaluations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04AD931-5ED7-5645-AC61-778D514EB38B}"/>
              </a:ext>
            </a:extLst>
          </p:cNvPr>
          <p:cNvSpPr/>
          <p:nvPr/>
        </p:nvSpPr>
        <p:spPr>
          <a:xfrm>
            <a:off x="463824" y="5288650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Foundations</a:t>
            </a:r>
          </a:p>
        </p:txBody>
      </p:sp>
    </p:spTree>
    <p:extLst>
      <p:ext uri="{BB962C8B-B14F-4D97-AF65-F5344CB8AC3E}">
        <p14:creationId xmlns:p14="http://schemas.microsoft.com/office/powerpoint/2010/main" val="2447078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5C98-CFE3-3C43-B0BE-FA8E7625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Future work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ML security is a critical challenge for our society.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9879C-526D-9F4E-A86C-BA3322E4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91</a:t>
            </a:fld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41721-8763-E946-A77F-D6570D5B62CF}"/>
              </a:ext>
            </a:extLst>
          </p:cNvPr>
          <p:cNvSpPr txBox="1"/>
          <p:nvPr/>
        </p:nvSpPr>
        <p:spPr>
          <a:xfrm>
            <a:off x="3708540" y="5001082"/>
            <a:ext cx="80196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Vetting ML safety in critical applications.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2800" dirty="0"/>
              <a:t>Evaluating the failure modes of models once they reach 99.999% accuracy</a:t>
            </a:r>
            <a:endParaRPr lang="en-US" sz="3200" dirty="0"/>
          </a:p>
        </p:txBody>
      </p:sp>
      <p:pic>
        <p:nvPicPr>
          <p:cNvPr id="11" name="Picture 6" descr="Artificial Intelligence In Cars: 10 Examples Of AI Automotive | Built In">
            <a:extLst>
              <a:ext uri="{FF2B5EF4-FFF2-40B4-BE49-F238E27FC236}">
                <a16:creationId xmlns:a16="http://schemas.microsoft.com/office/drawing/2014/main" id="{45824185-C210-524D-80C2-DC0FB74E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647" y="2251558"/>
            <a:ext cx="3491527" cy="19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le of Machine Learning and AI in Healthcare Sector">
            <a:extLst>
              <a:ext uri="{FF2B5EF4-FFF2-40B4-BE49-F238E27FC236}">
                <a16:creationId xmlns:a16="http://schemas.microsoft.com/office/drawing/2014/main" id="{75B43E71-3D42-E14A-89D0-4664BF6F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476" y="2251558"/>
            <a:ext cx="3945881" cy="1962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67490E-DC09-294C-9DC3-B22F06D16693}"/>
              </a:ext>
            </a:extLst>
          </p:cNvPr>
          <p:cNvSpPr/>
          <p:nvPr/>
        </p:nvSpPr>
        <p:spPr>
          <a:xfrm>
            <a:off x="463824" y="5288650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Foundations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47BEDD6-425C-2649-AF04-EA192AAF2D73}"/>
              </a:ext>
            </a:extLst>
          </p:cNvPr>
          <p:cNvSpPr/>
          <p:nvPr/>
        </p:nvSpPr>
        <p:spPr>
          <a:xfrm>
            <a:off x="463824" y="3797091"/>
            <a:ext cx="2440800" cy="11079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Defenses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8403C1-9FCF-BF49-BE5C-498EADDA91CB}"/>
              </a:ext>
            </a:extLst>
          </p:cNvPr>
          <p:cNvSpPr/>
          <p:nvPr/>
        </p:nvSpPr>
        <p:spPr>
          <a:xfrm>
            <a:off x="488650" y="2305532"/>
            <a:ext cx="2440800" cy="1107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1813305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2907-AC10-5849-96B5-DBDAB5AC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25F1-25BA-5A48-AD0D-CBA50C82B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335736"/>
            <a:ext cx="9023074" cy="5020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ML is currently not </a:t>
            </a:r>
            <a:r>
              <a:rPr lang="en-US" sz="3200" b="1" i="1" dirty="0">
                <a:solidFill>
                  <a:srgbClr val="7030A0"/>
                </a:solidFill>
              </a:rPr>
              <a:t>trustworthy</a:t>
            </a:r>
            <a:r>
              <a:rPr lang="en-US" sz="3200" i="1" dirty="0">
                <a:solidFill>
                  <a:srgbClr val="7030A0"/>
                </a:solidFill>
              </a:rPr>
              <a:t>.</a:t>
            </a:r>
          </a:p>
          <a:p>
            <a:pPr lvl="1">
              <a:buFontTx/>
              <a:buChar char="-"/>
            </a:pPr>
            <a:r>
              <a:rPr lang="en-US" sz="2800" dirty="0"/>
              <a:t>it is not </a:t>
            </a:r>
            <a:r>
              <a:rPr lang="en-US" sz="2800" b="1" i="1" dirty="0">
                <a:solidFill>
                  <a:srgbClr val="7030A0"/>
                </a:solidFill>
              </a:rPr>
              <a:t>robust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lvl="1">
              <a:buFontTx/>
              <a:buChar char="-"/>
            </a:pPr>
            <a:r>
              <a:rPr lang="en-US" sz="2800" dirty="0"/>
              <a:t>it is not </a:t>
            </a:r>
            <a:r>
              <a:rPr lang="en-US" sz="2800" b="1" i="1" dirty="0">
                <a:solidFill>
                  <a:srgbClr val="7030A0"/>
                </a:solidFill>
              </a:rPr>
              <a:t>private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1000" i="1" u="sng" dirty="0"/>
          </a:p>
          <a:p>
            <a:pPr marL="0" indent="0">
              <a:buNone/>
            </a:pPr>
            <a:r>
              <a:rPr lang="en-US" sz="3200" dirty="0"/>
              <a:t>We </a:t>
            </a:r>
            <a:r>
              <a:rPr lang="en-US" sz="3200" u="sng" dirty="0"/>
              <a:t>can</a:t>
            </a:r>
            <a:r>
              <a:rPr lang="en-US" sz="3200" dirty="0"/>
              <a:t> get </a:t>
            </a:r>
            <a:r>
              <a:rPr lang="en-US" sz="3200" dirty="0">
                <a:solidFill>
                  <a:srgbClr val="0070C0"/>
                </a:solidFill>
              </a:rPr>
              <a:t>better robustness </a:t>
            </a:r>
            <a:r>
              <a:rPr lang="en-US" sz="3200" dirty="0"/>
              <a:t>than current ML.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humans are an existence proof.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we must approach this as a </a:t>
            </a:r>
            <a:r>
              <a:rPr lang="en-US" sz="2800" i="1" dirty="0">
                <a:solidFill>
                  <a:schemeClr val="accent6"/>
                </a:solidFill>
              </a:rPr>
              <a:t>security problem.</a:t>
            </a:r>
            <a:br>
              <a:rPr lang="en-US" i="1" u="sng" dirty="0"/>
            </a:br>
            <a:r>
              <a:rPr lang="en-US" sz="1000" i="1" dirty="0"/>
              <a:t>	</a:t>
            </a:r>
          </a:p>
          <a:p>
            <a:pPr marL="0" indent="0">
              <a:buNone/>
            </a:pPr>
            <a:r>
              <a:rPr lang="en-US" sz="3200" dirty="0"/>
              <a:t>We </a:t>
            </a:r>
            <a:r>
              <a:rPr lang="en-US" sz="3200" u="sng" dirty="0"/>
              <a:t>can</a:t>
            </a:r>
            <a:r>
              <a:rPr lang="en-US" sz="3200" dirty="0"/>
              <a:t> get </a:t>
            </a:r>
            <a:r>
              <a:rPr lang="en-US" sz="3200" dirty="0">
                <a:solidFill>
                  <a:srgbClr val="0070C0"/>
                </a:solidFill>
              </a:rPr>
              <a:t>better privacy </a:t>
            </a:r>
            <a:r>
              <a:rPr lang="en-US" sz="3200" dirty="0"/>
              <a:t>than current ML</a:t>
            </a:r>
            <a:r>
              <a:rPr lang="en-US" sz="3200" i="1" dirty="0"/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with </a:t>
            </a:r>
            <a:r>
              <a:rPr lang="en-US" sz="2800" i="1" dirty="0">
                <a:solidFill>
                  <a:schemeClr val="accent6"/>
                </a:solidFill>
              </a:rPr>
              <a:t>differential privacy </a:t>
            </a:r>
            <a:r>
              <a:rPr lang="en-US" sz="2800" i="1" dirty="0"/>
              <a:t>and </a:t>
            </a:r>
            <a:r>
              <a:rPr lang="en-US" sz="2800" i="1" dirty="0">
                <a:solidFill>
                  <a:schemeClr val="accent6"/>
                </a:solidFill>
              </a:rPr>
              <a:t>cryptography.</a:t>
            </a:r>
            <a:br>
              <a:rPr lang="en-US" sz="2800" i="1" dirty="0">
                <a:solidFill>
                  <a:schemeClr val="accent6"/>
                </a:solidFill>
              </a:rPr>
            </a:b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91B9D-FC8B-654D-AF20-E49545D2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92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86502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2907-AC10-5849-96B5-DBDAB5AC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91B9D-FC8B-654D-AF20-E49545D2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B7499-F370-8348-83C5-507685BB046D}" type="slidenum">
              <a:rPr lang="en-US" smtClean="0"/>
              <a:pPr/>
              <a:t>93</a:t>
            </a:fld>
            <a:endParaRPr lang="en-US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99F802-AE85-4646-990B-E3411CF660BF}"/>
              </a:ext>
            </a:extLst>
          </p:cNvPr>
          <p:cNvSpPr/>
          <p:nvPr/>
        </p:nvSpPr>
        <p:spPr>
          <a:xfrm>
            <a:off x="8637814" y="5201088"/>
            <a:ext cx="3290950" cy="124654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Thank you!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7740F1-D286-A443-A1E4-C4A4FBA50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335736"/>
            <a:ext cx="9023074" cy="5020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ML is currently not </a:t>
            </a:r>
            <a:r>
              <a:rPr lang="en-US" sz="3200" b="1" i="1" dirty="0">
                <a:solidFill>
                  <a:srgbClr val="7030A0"/>
                </a:solidFill>
              </a:rPr>
              <a:t>trustworthy</a:t>
            </a:r>
            <a:r>
              <a:rPr lang="en-US" sz="3200" i="1" dirty="0">
                <a:solidFill>
                  <a:srgbClr val="7030A0"/>
                </a:solidFill>
              </a:rPr>
              <a:t>.</a:t>
            </a:r>
          </a:p>
          <a:p>
            <a:pPr lvl="1">
              <a:buFontTx/>
              <a:buChar char="-"/>
            </a:pPr>
            <a:r>
              <a:rPr lang="en-US" sz="2800" dirty="0"/>
              <a:t>it is not </a:t>
            </a:r>
            <a:r>
              <a:rPr lang="en-US" sz="2800" b="1" i="1" dirty="0">
                <a:solidFill>
                  <a:srgbClr val="7030A0"/>
                </a:solidFill>
              </a:rPr>
              <a:t>robust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lvl="1">
              <a:buFontTx/>
              <a:buChar char="-"/>
            </a:pPr>
            <a:r>
              <a:rPr lang="en-US" sz="2800" dirty="0"/>
              <a:t>it is not </a:t>
            </a:r>
            <a:r>
              <a:rPr lang="en-US" sz="2800" b="1" i="1" dirty="0">
                <a:solidFill>
                  <a:srgbClr val="7030A0"/>
                </a:solidFill>
              </a:rPr>
              <a:t>private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1000" i="1" u="sng" dirty="0"/>
          </a:p>
          <a:p>
            <a:pPr marL="0" indent="0">
              <a:buNone/>
            </a:pPr>
            <a:r>
              <a:rPr lang="en-US" sz="3200" dirty="0"/>
              <a:t>We </a:t>
            </a:r>
            <a:r>
              <a:rPr lang="en-US" sz="3200" u="sng" dirty="0"/>
              <a:t>can</a:t>
            </a:r>
            <a:r>
              <a:rPr lang="en-US" sz="3200" dirty="0"/>
              <a:t> get </a:t>
            </a:r>
            <a:r>
              <a:rPr lang="en-US" sz="3200" dirty="0">
                <a:solidFill>
                  <a:srgbClr val="0070C0"/>
                </a:solidFill>
              </a:rPr>
              <a:t>better robustness </a:t>
            </a:r>
            <a:r>
              <a:rPr lang="en-US" sz="3200" dirty="0"/>
              <a:t>than current ML.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humans are an existence proof.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we must approach this as a </a:t>
            </a:r>
            <a:r>
              <a:rPr lang="en-US" sz="2800" i="1" dirty="0">
                <a:solidFill>
                  <a:schemeClr val="accent6"/>
                </a:solidFill>
              </a:rPr>
              <a:t>security problem.</a:t>
            </a:r>
            <a:br>
              <a:rPr lang="en-US" i="1" u="sng" dirty="0"/>
            </a:br>
            <a:r>
              <a:rPr lang="en-US" sz="1000" i="1" dirty="0"/>
              <a:t>	</a:t>
            </a:r>
          </a:p>
          <a:p>
            <a:pPr marL="0" indent="0">
              <a:buNone/>
            </a:pPr>
            <a:r>
              <a:rPr lang="en-US" sz="3200" dirty="0"/>
              <a:t>We </a:t>
            </a:r>
            <a:r>
              <a:rPr lang="en-US" sz="3200" u="sng" dirty="0"/>
              <a:t>can</a:t>
            </a:r>
            <a:r>
              <a:rPr lang="en-US" sz="3200" dirty="0"/>
              <a:t> get </a:t>
            </a:r>
            <a:r>
              <a:rPr lang="en-US" sz="3200" dirty="0">
                <a:solidFill>
                  <a:srgbClr val="0070C0"/>
                </a:solidFill>
              </a:rPr>
              <a:t>better privacy </a:t>
            </a:r>
            <a:r>
              <a:rPr lang="en-US" sz="3200" dirty="0"/>
              <a:t>than current ML</a:t>
            </a:r>
            <a:r>
              <a:rPr lang="en-US" sz="3200" i="1" dirty="0"/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i="1" dirty="0"/>
              <a:t> with </a:t>
            </a:r>
            <a:r>
              <a:rPr lang="en-US" sz="2800" i="1" dirty="0">
                <a:solidFill>
                  <a:schemeClr val="accent6"/>
                </a:solidFill>
              </a:rPr>
              <a:t>differential privacy </a:t>
            </a:r>
            <a:r>
              <a:rPr lang="en-US" sz="2800" i="1" dirty="0"/>
              <a:t>and </a:t>
            </a:r>
            <a:r>
              <a:rPr lang="en-US" sz="2800" i="1" dirty="0">
                <a:solidFill>
                  <a:schemeClr val="accent6"/>
                </a:solidFill>
              </a:rPr>
              <a:t>cryptography.</a:t>
            </a:r>
            <a:br>
              <a:rPr lang="en-US" sz="2800" i="1" dirty="0">
                <a:solidFill>
                  <a:schemeClr val="accent6"/>
                </a:solidFill>
              </a:rPr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365903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1742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3.2|1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3.2|1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1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35968</TotalTime>
  <Words>5116</Words>
  <Application>Microsoft Macintosh PowerPoint</Application>
  <PresentationFormat>Widescreen</PresentationFormat>
  <Paragraphs>852</Paragraphs>
  <Slides>94</Slides>
  <Notes>94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Arial</vt:lpstr>
      <vt:lpstr>Calibri</vt:lpstr>
      <vt:lpstr>Cambria</vt:lpstr>
      <vt:lpstr>Cambria Math</vt:lpstr>
      <vt:lpstr>Times New Roman</vt:lpstr>
      <vt:lpstr>Wingdings</vt:lpstr>
      <vt:lpstr>Office Theme</vt:lpstr>
      <vt:lpstr>Measuring and Enhancing the Security of Machine Learning</vt:lpstr>
      <vt:lpstr>Machine learning works.</vt:lpstr>
      <vt:lpstr>Machine learning works most of the time! many applications tolerate occasional failures</vt:lpstr>
      <vt:lpstr>Machine learning can also fail disastrously.</vt:lpstr>
      <vt:lpstr>Machine learning can also fail disastrously.</vt:lpstr>
      <vt:lpstr>Machine learning can also fail disastrously.</vt:lpstr>
      <vt:lpstr>Challenge: understand and improve the worst-case behavior of machine learning (ML)</vt:lpstr>
      <vt:lpstr>My work: measuring and enhancing ML security</vt:lpstr>
      <vt:lpstr>My work: measuring and enhancing ML security</vt:lpstr>
      <vt:lpstr>My work: measuring and enhancing ML security</vt:lpstr>
      <vt:lpstr>My work: measuring and enhancing ML security</vt:lpstr>
      <vt:lpstr>My work: measuring and enhancing ML security</vt:lpstr>
      <vt:lpstr>My work: measuring and enhancing ML security</vt:lpstr>
      <vt:lpstr>Adversarial examples: a curious bug in ML [Szegedy et al. ‘13], [Biggio et al. ‘13], [Goodfellow et al. ‘14], ...</vt:lpstr>
      <vt:lpstr>We must treat adversarial examples as a computer security problem.</vt:lpstr>
      <vt:lpstr>We must treat adversarial examples as a computer security problem.</vt:lpstr>
      <vt:lpstr>We must treat adversarial examples as a computer security problem.</vt:lpstr>
      <vt:lpstr>We must treat adversarial examples as a computer security problem.</vt:lpstr>
      <vt:lpstr>Adversarial examples are a security threat. example: online ad-blocking</vt:lpstr>
      <vt:lpstr>Adversarial examples are a security threat. example: online ad-blocking</vt:lpstr>
      <vt:lpstr>Adversarial examples are a security threat. example: online ad-blocking</vt:lpstr>
      <vt:lpstr>An attacker can use adversarial examples to evade content blocking.</vt:lpstr>
      <vt:lpstr>For now, the adversary wins!</vt:lpstr>
      <vt:lpstr>Adversarial examples can cause harm beyond model evasion.</vt:lpstr>
      <vt:lpstr>Adversarial examples are a security threat. example: blocking undesired content</vt:lpstr>
      <vt:lpstr>Adversarial examples are a security threat. example: blocking undesired content</vt:lpstr>
      <vt:lpstr>We must treat adversarial examples as a computer security problem.</vt:lpstr>
      <vt:lpstr>We must treat adversarial examples as a computer security problem.</vt:lpstr>
      <vt:lpstr>A formal model for evaluating robustness.</vt:lpstr>
      <vt:lpstr>A formal model for evaluating robustness.</vt:lpstr>
      <vt:lpstr>A formal model for evaluating robustness.</vt:lpstr>
      <vt:lpstr>A formal model for evaluating robustness.</vt:lpstr>
      <vt:lpstr>Adversarial examples can be found with  gradient descent.</vt:lpstr>
      <vt:lpstr>Adversarial examples can be found with  gradient descent.</vt:lpstr>
      <vt:lpstr>Many defenses break gradient descent.</vt:lpstr>
      <vt:lpstr>Strong robustness evaluations are adaptive. the optimization strategy is tailored to the defense [Carlini &amp; Wagner ‘17], [Athalye et al. ‘18], [T et al. ‘20]</vt:lpstr>
      <vt:lpstr>Strong robustness evaluations are adaptive. the optimization strategy is tailored to the defense [Carlini &amp; Wagner ‘17], [Athalye et al. ‘18], [T et al. ‘20]</vt:lpstr>
      <vt:lpstr>Strong robustness evaluations are adaptive. the optimization strategy is tailored to the defense [Carlini &amp; Wagner ‘17], [Athalye et al. ‘18], [T et al. ‘20]</vt:lpstr>
      <vt:lpstr>Strong robustness evaluations are adaptive. the optimization strategy is tailored to the defense [Carlini &amp; Wagner ‘17], [Athalye et al. ‘18], [T et al. ‘20]</vt:lpstr>
      <vt:lpstr>Defenses try adaptive evaluations.</vt:lpstr>
      <vt:lpstr>All defenses over-estimate robustness.</vt:lpstr>
      <vt:lpstr>Building stronger adaptive attacks. our target: adversarial examples detectors</vt:lpstr>
      <vt:lpstr>Building stronger adaptive attacks. our target: adversarial examples detectors</vt:lpstr>
      <vt:lpstr>Building stronger adaptive attacks. our target: adversarial examples detectors</vt:lpstr>
      <vt:lpstr>Building stronger adaptive attacks. our target: adversarial examples detectors</vt:lpstr>
      <vt:lpstr>An overly complex adaptive attack.</vt:lpstr>
      <vt:lpstr>An overly complex adaptive attack.</vt:lpstr>
      <vt:lpstr>An overly complex adaptive attack.</vt:lpstr>
      <vt:lpstr>A simpler &amp; stronger attack: feature collisions. </vt:lpstr>
      <vt:lpstr>A simpler &amp; stronger attack: feature collisions. insight #1: decompose the system</vt:lpstr>
      <vt:lpstr>A simpler &amp; stronger attack: feature collisions. insight #2: target a natural input</vt:lpstr>
      <vt:lpstr>Goal: collide with features of the target input. [Sabour et al. ‘15]</vt:lpstr>
      <vt:lpstr>The feature collision attack. or “garbage-in, garbage-out”</vt:lpstr>
      <vt:lpstr>Feature collision is a strong adaptive attack.</vt:lpstr>
      <vt:lpstr>Some defenses work.</vt:lpstr>
      <vt:lpstr>Some defenses work, but don’t generalize...</vt:lpstr>
      <vt:lpstr>Take away: we don’t have robust machine learning in adversarial settings. </vt:lpstr>
      <vt:lpstr>Take away: we don’t have robust machine learning in adversarial settings. </vt:lpstr>
      <vt:lpstr>The future: evasion attacks  as safety evaluation. [Pei et al. ‘17], [Tian et al. ‘17], [Gehr et al. ‘18], [Bansal et al. ‘18], [Ma et al. ‘18], [Sun et al. ‘18], ...</vt:lpstr>
      <vt:lpstr>My work: measuring and enhancing ML security</vt:lpstr>
      <vt:lpstr>ML models are trained on private data.</vt:lpstr>
      <vt:lpstr>Challenge: models leak their training data. Carlini, T, Wallace, Jagielski, Herbert-Voss, Lee et al. (preprint 2020)</vt:lpstr>
      <vt:lpstr>Data leaks have dramatic consequences!</vt:lpstr>
      <vt:lpstr>Preventing data leakage with decade-old ML  T &amp; Boneh (ICLR 2021 spotlight)</vt:lpstr>
      <vt:lpstr>Differential privacy prevents data leakage. [Dwork et al. ‘06]</vt:lpstr>
      <vt:lpstr>Differentially private learning is possible with noisy gradient descent.</vt:lpstr>
      <vt:lpstr>Non-private deep learning can achieve  near-perfect accuracy.</vt:lpstr>
      <vt:lpstr>Differentially private deep learning  lowers accuracy significantly.</vt:lpstr>
      <vt:lpstr>Differentially private deep learning  lowers accuracy significantly.</vt:lpstr>
      <vt:lpstr>Differential privacy without deep learning improves accuracy.</vt:lpstr>
      <vt:lpstr>Privacy-free features from “old-school” image recognition.  SIFT [Lowe ‘99, ‘04],  HOG [Dalal &amp; Triggs ‘05], SURF [Bay et al. ‘06], ORB [Rublee et al. ‘11], ... Scattering transforms: [Bruna &amp; Mallat ‘11], [Oyallon &amp; Mallat ‘14], ...</vt:lpstr>
      <vt:lpstr>Handcrafted features lead to a better tradeoff between accuracy and privacy.</vt:lpstr>
      <vt:lpstr>Handcrafted features lead to an easier learning task (for noisy gradient descent).</vt:lpstr>
      <vt:lpstr>Learning better privacy-free features from public data.</vt:lpstr>
      <vt:lpstr>With access to a public dataset,  privacy comes almost for free! </vt:lpstr>
      <vt:lpstr>Differential private learning in industry.</vt:lpstr>
      <vt:lpstr>My work: measuring and enhancing ML security</vt:lpstr>
      <vt:lpstr>Can we evaluate neural networks privately? [Gilad-Bachrach et al. ‘16], [Mohassel et al. ‘17], [Liu et al. ‘17], [Juvekar et al. ‘18], [Hunt et al. ‘18],  [Grover et al. ‘18], ...</vt:lpstr>
      <vt:lpstr>Slalom: secure cloud deployment of ML T &amp; Boneh (ICLR 2019 oral)</vt:lpstr>
      <vt:lpstr>Baseline: security with slow CPU enclaves.</vt:lpstr>
      <vt:lpstr>Slalom: security with fast custom hardware </vt:lpstr>
      <vt:lpstr>Secure outsourcing of matrix products.</vt:lpstr>
      <vt:lpstr>Secure outsourcing of matrix products.</vt:lpstr>
      <vt:lpstr>Secure outsourcing of matrix products.</vt:lpstr>
      <vt:lpstr>Secure outsourcing of matrix products.</vt:lpstr>
      <vt:lpstr>Secure outsourcing of matrix products.</vt:lpstr>
      <vt:lpstr>Slalom improves secure inference throughput.  </vt:lpstr>
      <vt:lpstr>My work: measuring and enhancing ML security</vt:lpstr>
      <vt:lpstr>Future work ML security is a critical challenge for our society.</vt:lpstr>
      <vt:lpstr>Future work ML security is a critical challenge for our society.</vt:lpstr>
      <vt:lpstr>Future work ML security is a critical challenge for our society.</vt:lpstr>
      <vt:lpstr>Conclusion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and Enhancing the Security of Machine Learning</dc:title>
  <dc:creator>florian.tramer@gmail.com</dc:creator>
  <cp:lastModifiedBy>Florian Simon Tramer</cp:lastModifiedBy>
  <cp:revision>2087</cp:revision>
  <dcterms:created xsi:type="dcterms:W3CDTF">2021-01-06T21:43:41Z</dcterms:created>
  <dcterms:modified xsi:type="dcterms:W3CDTF">2021-04-16T19:22:39Z</dcterms:modified>
</cp:coreProperties>
</file>