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59" r:id="rId4"/>
    <p:sldId id="281" r:id="rId5"/>
    <p:sldId id="261" r:id="rId6"/>
    <p:sldId id="312" r:id="rId7"/>
    <p:sldId id="262" r:id="rId8"/>
    <p:sldId id="313" r:id="rId9"/>
    <p:sldId id="263" r:id="rId10"/>
    <p:sldId id="287" r:id="rId11"/>
    <p:sldId id="264" r:id="rId12"/>
    <p:sldId id="288" r:id="rId13"/>
    <p:sldId id="289" r:id="rId14"/>
    <p:sldId id="300" r:id="rId15"/>
    <p:sldId id="266" r:id="rId16"/>
    <p:sldId id="291" r:id="rId17"/>
    <p:sldId id="284" r:id="rId18"/>
    <p:sldId id="283" r:id="rId19"/>
    <p:sldId id="267" r:id="rId20"/>
    <p:sldId id="303" r:id="rId21"/>
    <p:sldId id="302" r:id="rId22"/>
    <p:sldId id="269" r:id="rId23"/>
    <p:sldId id="285" r:id="rId24"/>
    <p:sldId id="268" r:id="rId25"/>
    <p:sldId id="270" r:id="rId26"/>
    <p:sldId id="301" r:id="rId27"/>
    <p:sldId id="272" r:id="rId28"/>
    <p:sldId id="1102" r:id="rId29"/>
    <p:sldId id="273" r:id="rId30"/>
    <p:sldId id="274" r:id="rId31"/>
    <p:sldId id="297" r:id="rId32"/>
    <p:sldId id="295" r:id="rId33"/>
    <p:sldId id="298" r:id="rId34"/>
    <p:sldId id="294" r:id="rId35"/>
    <p:sldId id="293" r:id="rId36"/>
    <p:sldId id="308" r:id="rId37"/>
    <p:sldId id="309" r:id="rId38"/>
    <p:sldId id="257" r:id="rId39"/>
    <p:sldId id="277" r:id="rId40"/>
    <p:sldId id="292" r:id="rId41"/>
    <p:sldId id="278" r:id="rId42"/>
    <p:sldId id="28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/>
    <p:restoredTop sz="94694"/>
  </p:normalViewPr>
  <p:slideViewPr>
    <p:cSldViewPr snapToGrid="0">
      <p:cViewPr varScale="1">
        <p:scale>
          <a:sx n="121" d="100"/>
          <a:sy n="121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09:27.3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16383,'83'0'0,"-5"0"0,2 0 0,-16 0 0,25 0 0,-18 0 0,20 8 0,-8-7 0,8 14 0,-11-13 0,12 5 0,-8-7 0,-28 0 0,1 0 0,19 0 0,24 0 0,-19 0 0,3 7 0,6 2 0,-18 0 0,-2 5 0,-10-5 0,-9-2 0,6 0 0,-13-1 0,5-5 0,-9 6 0,2-7 0,-1 0 0,-7 0 0,-2 5 0,-6-4 0,-1 10 0,-7-4 0,-1-1 0,-6 5 0,6-10 0,0 4 0,2-5 0,1 0 0,-8 0 0,9 0 0,-9-14 0,3 10 0,-5-11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10:15:28.27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47,'66'-5,"2"0,-17 5,1 0,33 0,-15 0,3 0,-14 0,1 0,24 0,3 0,3 0,2 0,8 0,0 0,-13 0,-4 0,-17 0,-6 0,26 0,-32 0,-33 0,-5 0,8-5,-6 4,7-4,-4 5,4 0,-3 0,-1 0,9 0,-11 0,24-6,-24 4,23-5,-23 7,13-4,0 2,2-2,12 4,-11 0,-4 0,1 0,3 0,33 0,-16 0,16 0,-33 0,8 0,-8 0,33 0,-16 0,16 0,-22 0,-1 0,-10 0,8 0,-19 0,7 0,-10 0,11 0,25 0,-16 0,47 0,-47 0,27 0,-22 0,0 0,-16 0,-4 0,-11 0,5 0,2 0,4 0,-6 0,1 0,0 0,0 0,-1 0,1 0,0 0,0 0,-1 0,6 0,-9 0,12 0,-12 0,4 0,3 0,-6 0,7 0,-4 4,-1-3,1 4,0-5,0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10:15:31.57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0 105,'75'-5,"-11"4,-32-3,3 4,11 0,22 0,6 0,4 0,10 0,1 0,4 0,-26 0,2 1,0-2,3-4,0-1,0 2,31 3,-7-2,-26-7,-3-2,14 5,-3 2,19-5,-28 0,8 5,-60 4,-3-4,11 5,-7 0,8 0,2 0,-14 0,15-5,-13 4,5-3,9 4,-7 0,7 0,2 0,2 0,35 0,28 0,-47 0,2 0,9 0,-2 0,15 0,18 0,-41 0,40 0,-39 0,16 0,-22 0,0 0,-1 0,24 0,-18 0,18 0,22 0,-34 6,34-4,-45 5,-11-7,7 0,-7 0,0 0,8 0,-20 0,20-7,-19 5,19-4,-9 6,12 0,23 0,5 10,-16-8,3-1,-9 4,-1 1,46 0,-29-4,1 5,-18-7,2 0,-22 0,-20 0,13 0,-2 0,5 5,-6-4,-2 3,7-4,-3 0,2 0,-5 0,0 0,2 5,4-4,-6 8,12-8,-8 9,8-9,-16 3,8-4,-7 0,9 0,-5 0,-1 5,1-4,0 4,0-1,-1-2,6 2,-9-4,7 5,-3-4,-4 4,12-5,-12 0,4 0,-6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10:15:34.91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0 127,'64'0,"25"0,-36 0,2 0,-1 0,0 0,7 0,-2 0,32-11,-16 8,-1-14,-6 15,-22-5,-11 7,8 0,-9 0,12 0,-11 0,7 0,-7 0,0 0,8 0,-9 0,12 0,-11 0,8 0,14 0,-6 0,41 0,-18 0,-15 0,2 0,-11 0,2 0,20 0,-1 0,8 0,13 0,-58 0,9 0,-24 0,46-11,-30 9,34-9,-39 6,1 4,-15-4,4 1,6 2,-9-2,7 4,13-7,23 5,0-5,-4 7,2 0,22 0,17 0,-29 0,-22-6,-11 4,-8-5,-12 7,5 0,6 0,-3 0,1 0,-4-4,-3 2,13-2,-12 4,6 0,-4 0,-2 0,11 0,-12 0,4 0,8 0,-16 0,16 0,-8 0,1 0,3 0,-4 4,0-3,-1 4,1-5,0 0,0 0,4 5,-3-4,37 3,-18-4,27 0,-33 0,8 0,-24 0,11 0,-14 5,1 1,-2 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55.3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72 16383,'64'0'0,"0"0"0,-32 0 0,1 0 0,5 0 0,-5 0 0,7 0 0,1 0 0,-9 0 0,17 0 0,-22 0 0,22 0 0,-7 0 0,24 0 0,1 0 0,8-7 0,-29 5 0,2-5 0,-15 7 0,-1 0 0,-7 0 0,-4 0 0,-11 0 0,8 0 0,0 0 0,-4 0 0,7 0 0,-8 0 0,7 0 0,-6 0 0,5 0 0,-3 0 0,4 0 0,2 0 0,0 0 0,1 0 0,-1 0 0,0 0 0,1 0 0,-7 0 0,-1 0 0,1 0 0,1 0 0,1 0 0,3 0 0,-11 0 0,11 0 0,-5 0 0,0 0 0,3 0 0,-5 0 0,5 0 0,1 0 0,-3 0 0,4 0 0,-5 0 0,0 0 0,9 0 0,-14 0 0,14 0 0,-15 0 0,11 0 0,-1 0 0,3 0 0,-3 0 0,1 0 0,-11 0 0,9 0 0,-1 0 0,2 0 0,-2 0 0,3 0 0,-5 0 0,7 0 0,-1 0 0,8 0 0,-5 0 0,5 0 0,-7 0 0,-7 0 0,-1 0 0,1 0 0,-1 0 0,2-4 0,2 3 0,-3-2 0,6 3 0,-5 0 0,3 0 0,-3 0 0,-1 0 0,5 0 0,-11 0 0,11 0 0,-5 0 0,0 0 0,5 0 0,-10 0 0,7 0 0,-2 0 0,4 0 0,-4 0 0,5 0 0,-11 0 0,11 0 0,-1 0 0,4 0 0,2 0 0,-4 0 0,1 0 0,-7 0 0,5 0 0,-11 0 0,9 0 0,-2-4 0,4 3 0,-3-3 0,2 4 0,-3 0 0,5 0 0,0-5 0,-5 3 0,4-3 0,-11 5 0,8 0 0,2 0 0,1 0 0,-1 0 0,1 0 0,4 0 0,-1 0 0,6 0 0,-7 0 0,7 0 0,-6 0 0,7 0 0,-1 0 0,-5 0 0,13 0 0,-14 0 0,7 0 0,-9 0 0,-5 0 0,-3 0 0,3 0 0,3 0 0,-1 0 0,6 0 0,-9 0 0,15 0 0,-7 0 0,1 0 0,3-6 0,-9 5 0,11-5 0,-8 6 0,1 0 0,7 0 0,-11 0 0,9 0 0,7 0 0,-8 0 0,14 0 0,-25 0 0,5 0 0,3 0 0,0 0 0,7 0 0,-9 0 0,1 0 0,-1 0 0,0 0 0,0 0 0,1 0 0,-1 0 0,0 0 0,1 0 0,7 0 0,-5 0 0,5 0 0,-8 0 0,9 0 0,-7 0 0,6 0 0,1 0 0,1 0 0,1 0 0,15 0 0,-21 0 0,13 0 0,-23 0 0,4 0 0,-5 0 0,14 0 0,-5 0 0,13 0 0,-14 0 0,7 0 0,-1 0 0,-5 0 0,23 0 0,-21 0 0,14 0 0,-19 0 0,1 0 0,7 0 0,-6 0 0,7 0 0,-1 0 0,-5 0 0,13 0 0,-5-6 0,7 4 0,-7-4 0,-9 6 0,-3 0 0,-11 0 0,11 0 0,-1 0 0,3 0 0,3 0 0,5 0 0,1 0 0,9 0 0,-1 0 0,-7 0 0,5 0 0,-5 0 0,7 0 0,1 0 0,-15 0 0,-3 0 0,-14 0 0,7 0 0,-1 0 0,3 0 0,0 0 0,-8 0 0,9 0 0,-1 0 0,-4 0 0,9 0 0,-13 0 0,9 0 0,-6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08:30:51.01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1,'80'7,"-17"4,-26-10,-1 13,18-12,1 6,-14-8,10 0,-10 0,14 0,-14 0,-3 5,-13-4,0 5,10-1,-7-3,21 3,-8-5,0 6,11-5,-11 5,40-6,8 0,-1 0,-19 0,-31 0,-14 0,1 0,11 0,5 0,-2 0,12 0,-23 0,23 0,-23 0,10 0,-13 0,-1 0,25 0,-18 0,31 0,-34 0,24 0,-24 0,10 0,-19 0,15 0,-12 0,14 0,-6 0,-4 0,5 0,-1 0,-4 0,10-6,-10 5,-1-5,3 6,-7 0,28 0,-20 0,28 0,-29 0,23 0,-23 0,24 0,-11 0,0 0,-3 0,0 0,-10-5,10 3,-19-3,5 5,6 0,-3 0,9 0,-11 0,0 0,13 0,3 0,13 0,-12 0,-4 0,-14 0,6 0,-3 0,3 0,-5 0,5 0,-4 0,4 0,-5 0,0 0,5 0,-4 0,4 0,-5 0,0 0,10 0,-13 0,13 0,-16 0,11 0,-4 0,10 0,-15 0,8 0,-5 0,2 0,5 0,-7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1T09:24:45.39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0 163,'30'0,"-3"0,-16 0,2 0,1 0,-1 0,1 0,26 0,-13 0,22 0,-27 0,6 0,-6 0,8 0,-8 0,-4 0,-8 0,-3 0,5 0,-3 0,3 0,5 0,-7 0,7 0,-8 0,-1 0,5 0,-3 0,4 0,6 0,3 0,6 0,-6-69,5 52,-13-52,5 69,-6 0,-1 0,1 0,7 0,-6 0,5 0,1 0,2 0,-1 0,-1 0,-11 0,3 0,-6 0,6 0,-2 0,-1 0,3 0,-5 0,4 0,-1 0,2 0,-2 0,-1 0,-1 0,2 0,2 0,-2 0,2 0,-3 0,1 0,4 0,-6 0,7 0,-9 0,9 0,-5 0,3 0,-2 0,-4 0,5 0,-3 0,1 0,1 0,-1 0,2 0,-2 0,-1 0,-1 0,2 0,3 0,-4 0,0 0,-3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1T09:31:32.72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0,'78'0,"-9"0,-28 9,-11-7,25 7,-25-3,11-5,0 5,4 3,13-7,-13 6,39-8,-46 0,46 0,-54 0,25 0,-25 0,11 0,0 0,-11 6,11-4,0 4,-10-6,9 0,-13 0,0 0,0 0,13 0,-9 0,10 0,-1 0,-9 0,10 0,-15-6,1 4,14-4,3 6,15 0,0-8,-1 5,1-5,0 8,-1-9,1 7,0-7,-1 9,-13 0,10 0,3 0,1 0,-2 0,3 0,28 0,-37 0,34 0,-12 0,-7 0,-9 0,3 0,35 0,-19 0,1 0,-25 0,-1 0,9 0,-4 0,3 0,-14 0,-5 0,-13 0,-6 0,10 0,-8 0,9 0,-5 0,6 0,-11 0,9 0,-10 0,6 0,0 0,-1 0,1 0,0 0,0 0,-1 0,1 0,0 0,0 0,-1 0,1 0,0 0,14 0,-11 0,11 0,-14 0,-1 0,1 0,0 0,-1 0,1 0,0 0,0 0,-1 0,7 0,9 0,-5 0,-2 0,-10 0,-4 0,31 0,-4 0,22 0,-25 0,10 0,-11 0,1 0,10 0,-25 0,11 0,-20 6,4-4,2 3,-5-5,10 0,-11 0,5 0,1 0,6 0,-11 0,10 6,-11-4,5 4,1-6,0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09:27.3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16383,'61'0'0,"27"0"0,-7 0 0,-19 0 0,4 0 0,-5 0 0,1 0 0,16 0 0,3 0 0,-8 0 0,2 0 0,12 0 0,-3 0 0,-29 0 0,-1 0 0,20 0 0,-1 0 0,9 0 0,-28 0 0,0 0 0,29 0 0,-24 0 0,-12 0 0,-17 0 0,-7 0 0,-6 0 0,-1 0 0,-1 5 0,0-4 0,1 4 0,3-5 0,-8 0 0,10 0 0,-4 0 0,6 0 0,0 0 0,0 0 0,-6 0 0,5 0 0,-11 0 0,16 0 0,-15 0 0,9 0 0,-6 0 0,-3 0 0,7 0 0,-3 0 0,0 0 0,4 0 0,-9 0 0,9 0 0,1 0 0,-3 0 0,2 0 0,-9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09:27.3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 16383,'92'-5'0,"4"0"0,-12 5 0,14 0 0,-39 0 0,1 0 0,31 0 0,-29 0 0,0 0 0,40 0 0,-42 0 0,-1 0 0,2 0 0,-1 0 0,36 0 0,10 0 0,-21 0 0,10 0 0,-20 7 0,-4-6 0,-9 5 0,0-6 0,-8 0 0,-10 0 0,-12 0 0,-6 0 0,0 0 0,-6 0 0,-2 0 0,-1 0 0,1 0 0,0 0 0,3 0 0,-8 0 0,9 0 0,-4 0 0,0 0 0,4 0 0,-9 0 0,9 0 0,-4 0 0,-1 0 0,3 0 0,-3 5 0,1-4 0,4 7 0,-9-6 0,9 2 0,-4-4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09:27.3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16383,'50'0'0,"1"0"0,1 0 0,1 0 0,43 0 0,-42 0 0,1 0 0,4 0 0,2 0 0,10 0 0,1 0 0,-9 0 0,-1 0 0,5 0 0,-2 0 0,-6 0 0,-2 0 0,-3 0 0,0 0 0,6 0 0,-2 0 0,42 0 0,-14 0 0,-23 0 0,-8 0 0,-8 0 0,-1 0 0,-9 0 0,1 0 0,-1 0 0,9 6 0,-7-5 0,15 5 0,-8-6 0,1 0 0,5 0 0,-12 0 0,12 0 0,-12 0 0,5 0 0,-7 0 0,-7 0 0,5 0 0,-11 0 0,11 0 0,-12 0 0,6 0 0,-13 0 0,5 0 0,-11 0 0,10 0 0,-5 0 0,0 0 0,3 0 0,-7 0 0,2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09:09:16.01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65,'99'-9,"-14"9,-40 2,4 4,17-6,-17 7,12-5,-34 11,17-12,-27 6,10-7,12 0,11 0,15 0,33-15,-45 13,-1 0,38-14,4 16,-12 0,-9-9,8 7,1 1,-1-8,-14 8,-4 2,-13-1,-5 0,1 0,3-10,16 8,0-8,1 10,-17-7,-10 6,5-6,-1 7,6 0,-4 0,1 0,-13 0,13 0,-17 0,1 0,15 0,-18 0,17 0,-27 0,11 0,1 0,2 6,6-4,8 5,-11-7,27 0,-12 0,17 0,-24 0,2 0,-21 0,0 0,21 0,-24 0,18 0,-17 0,9 0,1 0,5 0,-6 0,-1 0,-6 0,5 0,-5 0,7 0,-1 0,-6 0,5 0,-5 0,7 0,0 0,-7 0,5 0,1 0,-4 0,16 0,-23 0,10 0,0 0,-10 0,17 0,-6 0,-4 0,9 0,-11 0,0 0,21 0,-17 0,19 0,-17 0,-6 0,5 0,-5 0,7 0,6-7,-11 5,9-4,-11 6,7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10:15:15.06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0,'70'0,"-11"0,-27 0,-8 0,7 0,-10 0,0 0,0 5,-1-4,1 4,0-5,0 4,4-3,8 11,-5-11,15 6,-19-7,19 0,-20 0,20 0,-24 0,12 0,-15 5,9-4,-3 3,4-4,-6 0,1 0,0 0,4 0,-7 0,6 0,12 0,-10 0,15 0,-9-6,-8 4,7-5,-10 7,11 0,-8-4,3 2,3-2,-11 4,9 0,-9 0,-3 0,14 0,-7 0,3 0,-7 0,-2 0,14 0,-7 0,8 0,45 0,-31 0,45 0,-56 4,-3-3,0 4,-13-5,11 0,-14 0,5 5,9-4,-7 3,7-4,-9 0,-5 0,8 0,-2 5,0-4,2 4,-8-5,5 0,9 0,-11 0,5 0,-5 0,-1 0,12 4,3-2,-5 2,15-4,-20 5,43-4,-37 4,37-5,-31 6,-1-4,9 5,-19-3,8-2,-12 2,12-4,3 0,0 5,7-4,-7 4,11-5,22 0,7 10,-12-7,25 8,-25-1,34-7,0 8,0-11,0 0,0 0,0 0,-23 0,-6 0,-33 0,8 0,-8 0,-1 0,9 0,-19 0,28 0,-15 0,18 0,-9 0,-1 0,1 0,-11 0,-3 0,-12 0,-4 0,15 0,-12 0,24 0,14 0,18 0,-4 0,0 0,3 0,-17 0,-2 0,2 0,-6 0,7 0,-26 0,-12 0,12 0,1 5,35-4,-18 3,18-4,-33 0,30 0,-35 0,35 0,-30 0,0 0,-8 0,-12 0,4 0,3 0,0 0,3-4,-9 2,9-7,-3 8,3-4,-4 1,0 2,11-9,-9 9,4-4,-2 6,-13 0,22-5,-5 4,4-4,-1 0,-11 4,-1-3,1-1,0 4,0-4,-1 0,1 4,0-3,0-1,0-1,-1 0,1-3,0 8,0-9,-1 9,1-8,0 8,0-4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10:15:18.29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31,'86'0,"-13"0,-52 0,-1 0,1 0,4 0,-3 0,4 0,6 0,2 0,12 0,45 0,-11 0,17 0,-29 0,-38 0,1 0,-19 0,12 0,-2 0,4 0,-5 0,-1 0,0 0,7 0,-5 0,2 0,-3 0,1 0,3 0,7 0,-9 0,9 0,-11 0,0 0,0 0,-1 0,1 0,11 0,3 0,-1 0,32 0,-37 0,37 0,-43 0,9 0,-16 0,4 0,1 0,1 0,14 0,-12 0,19 0,14 0,-6 0,41 0,-41 0,18 0,-24 0,-10 0,-3 0,-11 0,10 0,-7 0,19 0,-20 0,66 0,-20 0,27 0,-4 0,-18 0,0 0,-5 0,-24 0,1 0,23 0,-18 0,6 0,9 0,-37 0,56 0,10 0,-10 0,9 0,0 0,3 0,-16 0,3 0,-16 0,1 0,30-7,-4 0,-43 6,-2-1,17-5,3 1,3 5,2 2,16-1,0 0,-12 0,-4 0,-14 0,-8 0,-7 0,-12 0,18 0,7 0,39 0,-26 0,4 0,-4 0,-2 0,-7 0,-1 0,0 0,2 0,21 0,-5 0,-6 0,-16 0,-5 0,-18 0,11 0,-12 0,9 0,-19 0,19 0,14 0,-16 0,13 0,-38 0,4 0,1 0,1 0,3 5,-4-4,-1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10:15:21.46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51,'61'-6,"3"2,-41 4,20 0,-19 0,8 0,-12 0,12 0,3 0,56 0,-34 0,1-6,-2 1,-16 2,26-15,-42 17,8-6,-12 7,1 0,11 0,-9 0,9 0,0 0,26 0,-7 0,17 0,-22 0,0 0,-11 0,-4 0,-14 0,2 0,7 0,53 0,-1 0,19 0,-28 0,-24 0,-10 0,8 0,-20 0,9 0,23 11,-15-9,29 9,-24-4,-10-5,8 4,-24-6,7 0,0 0,50 13,3-9,18 9,-39-9,-15-2,-24 2,7-4,-2 0,-6 0,23 0,17 0,-22 0,28 0,-50 0,12 0,-6 0,-3 0,9 0,-5 0,-1 0,6 5,-4-4,3 8,-9-8,15 4,-17-5,12 0,-6 0,-3 0,8 5,-4-4,11 3,3-4,10 0,1 0,-11 0,-3 0,-16 0,3 0,-2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10:15:24.89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1 102,'71'0,"1"0,6 0,0 0,-5 1,2-2,11-6,4-1,12 6,-4 0,-33-4,1-2,29-1,-8 3,-24 2,-10-3,-4-1,-17 4,-11 2,-5-2,8 4,-6 0,41 0,-19 0,18 0,-27 0,1 0,3-7,0 5,8-4,-20 6,20 0,-19 0,19 0,-9 0,1 0,8 0,-20 0,9 0,-11 0,11 0,25 0,-5 0,16 0,1 0,-18 0,17 0,-33 0,8 0,14 0,-5 0,16 0,-22 0,0 6,0-4,22 5,6-7,0 0,-5 0,-1 0,7-11,-12 8,2-8,-30 11,0 0,8 0,-20 0,20 0,-8 0,10 7,1-5,23 5,-18-7,18 0,-35 0,-7 0,-12 0,5 0,2 0,0 0,2 0,-8 0,5 4,9-3,-7 4,7-5,2 0,-9 0,9 0,-11 0,0 0,-1 0,1 0,0 0,0 0,0 0,4 0,-8 0,7 0,-3 0,1 0,3 0,-4 0,0 0,0 0,-1 0,1 0,0 0,0 5,-1-4,1 8,0-8,0 4,-1-5,1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D322F-219D-0248-A37B-6BE3B0CA7F91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6894D-1083-964A-AAE1-27F528C4B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0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6894D-1083-964A-AAE1-27F528C4BE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6894D-1083-964A-AAE1-27F528C4BE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2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71F30-2B10-7B30-0C7F-DCD016B32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C82A1-60AC-F328-EC46-276EEF7C6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380D4-5F54-AC73-9ACF-B4D84F18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0F3A-6CD1-8943-AB6C-205838473D11}" type="datetime1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EDC16-AD31-4B3A-B5CC-807A90AB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418CC-F441-15B3-864D-4FD8D455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6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DECF-DFE2-0D0D-3F04-BC283B85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C7597-CC78-F4A4-1E59-50E2EAE25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E74B-5932-A728-E140-F8AEDD44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3F9B-7711-4649-91FE-100E348CDE14}" type="datetime1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B198D-20B8-65C5-794C-60D476F6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F7A4E-C943-B5CC-9BBA-57C132A4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7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FF02C5-816F-F3FE-E6A1-C0682CF2D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C0BEF-7F33-E54B-95C6-AD3304F6E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ED21E-E905-9BB8-8217-303BCB88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0CB4-7D05-CB46-90B4-96AB7AC36775}" type="datetime1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5921-C8C8-4481-5E6F-E5DCCAFD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9C63A-1728-1FE9-2B25-02D68FA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3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9145-B6D7-2D4E-B941-85C4CA62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0C1C-0507-1F3B-0C0F-F67C6EE0F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93AE0-443C-8793-4291-BF810153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1240-8A96-414A-AA3A-1B79C8D005ED}" type="datetime1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2F79-D0D6-A921-498E-A971CFD6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85AD2-36E6-5A46-CBB7-F501BEA5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2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09EC-E298-E6D1-040C-B3486719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CE50E-4983-4C94-8181-7B3C599D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71EFE-F78C-CDAB-653A-8A59BDFE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FC2F-90CA-ED49-965F-E6B7A52E3868}" type="datetime1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426F9-5D5D-7CF5-395B-61E264E0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E571C-9EA7-0AC6-3190-C8F49E69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1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18A0-8F8A-B976-80EE-1FE21945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4EA33-3C4F-66CB-14DF-539444213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C917F-8C73-42FF-9EEC-1AA2AE923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DD116-3A1E-16B2-729E-51840C4F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912-A125-4B44-ADCB-4580F29EC022}" type="datetime1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FFFCC-011B-C12A-0138-27C13803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66BD8-2847-BE31-9016-5D40155A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5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5F65-925A-36C1-D0EC-8E7F693D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026FC-23D3-DD42-EF1B-0BA0B889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A5307-2D82-9C5A-0E8A-B6A4E7403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0E606-540B-681C-DFFB-2EC116F09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A7007-C0A4-1E83-7C07-510F9A569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2A3A36-A5EE-76AA-6EB1-DF71746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8C0D-EAD9-3D41-A70A-032317EE631F}" type="datetime1">
              <a:rPr lang="en-US" smtClean="0"/>
              <a:t>6/7/23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3C17D2-F6A9-3FAF-1C52-53C7A55C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0692D-5393-4386-F637-D49B2347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9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E6DE-8DB2-D889-4877-4F6CEC39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571D9-DFD4-6C70-7EA0-07747445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A015-E57B-094A-863B-54B22DC9CD0C}" type="datetime1">
              <a:rPr lang="en-US" smtClean="0"/>
              <a:t>6/7/23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C48C0-6FAB-2A30-C7E9-25234B27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85873-2B33-1A54-E39A-A02D8B25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1F42C8-700C-EA87-A5D0-6CAD8895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52D2-0171-3E49-9807-D766FFCD1968}" type="datetime1">
              <a:rPr lang="en-US" smtClean="0"/>
              <a:t>6/7/23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AB7F7-24B0-3AA6-0879-88E825CC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94FAA-5080-A401-7906-DFD21185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6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EFBA-42A7-3B4C-4E86-44F05CF3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A5A7B-5C98-8EDA-3B19-275CC1340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9C575-5D66-0C92-CE4E-6E2318040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3B8EF-50B3-B145-7634-0F52AF29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0315-B84F-CB46-8C7B-543864A5B1E0}" type="datetime1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DEC41-0B43-7AF8-2EBC-9FB3C4AF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A84C9-95AF-DF87-28D5-D7578006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1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68F8-7159-6176-0D0B-52B34FCD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E6B28-7776-FCED-6922-8331D6549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1612D-4C1B-9175-84FB-294A93693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26758-0869-D46F-CC1B-074271DE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04EA-A62B-DB4A-B0BE-4527A4D2CD5A}" type="datetime1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40002-6987-2DD2-302F-DD29E217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62E0A-659F-EB65-6773-3D5F20D8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4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72BCA-F0F2-1325-A805-2728D178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7AAFD-7D10-9288-3536-3D1ADD8DB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5A6F7-C27A-905E-660C-3E60647B9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4C3D-26D8-434D-8EDE-6029F599B9C4}" type="datetime1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02438-FB3D-CCE6-6EAB-8B956D681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9EC3F-7EA7-3F96-CDA7-3847AE407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3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11.xml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10" Type="http://schemas.openxmlformats.org/officeDocument/2006/relationships/image" Target="../media/image23.png"/><Relationship Id="rId4" Type="http://schemas.openxmlformats.org/officeDocument/2006/relationships/image" Target="../media/image200.png"/><Relationship Id="rId9" Type="http://schemas.openxmlformats.org/officeDocument/2006/relationships/customXml" Target="../ink/ink9.xml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3.png"/><Relationship Id="rId7" Type="http://schemas.microsoft.com/office/2007/relationships/hdphoto" Target="../media/hdphoto3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1.png"/><Relationship Id="rId4" Type="http://schemas.openxmlformats.org/officeDocument/2006/relationships/customXml" Target="../ink/ink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3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520.png"/><Relationship Id="rId4" Type="http://schemas.openxmlformats.org/officeDocument/2006/relationships/customXml" Target="../ink/ink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9872-26F2-A475-D76A-72F9ED7A7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Poisoning web-scale training datasets is practical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A0A7C-0E2D-E036-A0A0-560D331DD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910" y="3822754"/>
            <a:ext cx="10342179" cy="165576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Florian </a:t>
            </a:r>
            <a:r>
              <a:rPr lang="en-US" sz="2800" dirty="0" err="1"/>
              <a:t>Tramèr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r>
              <a:rPr lang="en-US" sz="2000" dirty="0"/>
              <a:t>joint work with Nicholas </a:t>
            </a:r>
            <a:r>
              <a:rPr lang="en-US" sz="2000" dirty="0" err="1"/>
              <a:t>Carlini</a:t>
            </a:r>
            <a:r>
              <a:rPr lang="en-US" sz="2000" dirty="0"/>
              <a:t>, Matthew Jagielski, Chris </a:t>
            </a:r>
            <a:r>
              <a:rPr lang="en-US" sz="2000" dirty="0" err="1"/>
              <a:t>Choquette</a:t>
            </a:r>
            <a:r>
              <a:rPr lang="en-US" sz="2000" dirty="0"/>
              <a:t>-Choo, </a:t>
            </a:r>
            <a:br>
              <a:rPr lang="en-US" sz="2000" dirty="0"/>
            </a:br>
            <a:r>
              <a:rPr lang="en-US" sz="2000" dirty="0"/>
              <a:t>Daniel </a:t>
            </a:r>
            <a:r>
              <a:rPr lang="en-US" sz="2000" dirty="0" err="1"/>
              <a:t>Paleka</a:t>
            </a:r>
            <a:r>
              <a:rPr lang="en-US" sz="2000" dirty="0"/>
              <a:t>, Will Pearce, Hyrum Anderson, Andreas Terzis, Kurt Thomas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9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4FDD-0325-492E-B339-571EDB24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US" dirty="0"/>
              <a:t>How do you </a:t>
            </a:r>
            <a:r>
              <a:rPr lang="en-US" dirty="0">
                <a:solidFill>
                  <a:srgbClr val="C00000"/>
                </a:solidFill>
              </a:rPr>
              <a:t>distribute</a:t>
            </a:r>
            <a:r>
              <a:rPr lang="en-US" dirty="0"/>
              <a:t> a dataset of 5B images?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C2B4E-85B6-3CAE-8D88-2F911141C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23" y="1821532"/>
            <a:ext cx="5753390" cy="4427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F7FBE9-2F35-3FFF-E982-3E9CA4D5AC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423" y="3267635"/>
            <a:ext cx="5147984" cy="1325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FDE00C-FF12-2114-8CB2-EC6CC6F8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BE1E-AF81-2FE3-11F8-5BED0DE1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9638" cy="1325563"/>
          </a:xfrm>
        </p:spPr>
        <p:txBody>
          <a:bodyPr/>
          <a:lstStyle/>
          <a:p>
            <a:r>
              <a:rPr lang="en-US" dirty="0"/>
              <a:t>We </a:t>
            </a:r>
            <a:r>
              <a:rPr lang="en-US" dirty="0">
                <a:solidFill>
                  <a:srgbClr val="C00000"/>
                </a:solidFill>
              </a:rPr>
              <a:t>trust</a:t>
            </a:r>
            <a:r>
              <a:rPr lang="en-US" dirty="0"/>
              <a:t> these domains to provide training data!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9B1FF-3679-52E4-562B-5E923353C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128" y="1596095"/>
            <a:ext cx="6011743" cy="4626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8855C0E-193B-B162-9B45-85E03CDD3166}"/>
                  </a:ext>
                </a:extLst>
              </p14:cNvPr>
              <p14:cNvContentPartPr/>
              <p14:nvPr/>
            </p14:nvContentPartPr>
            <p14:xfrm>
              <a:off x="3387178" y="2850083"/>
              <a:ext cx="2460960" cy="60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8855C0E-193B-B162-9B45-85E03CDD31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5178" y="2706083"/>
                <a:ext cx="26046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49B48F-8746-1414-2191-BA1CD9CE23F9}"/>
                  </a:ext>
                </a:extLst>
              </p14:cNvPr>
              <p14:cNvContentPartPr/>
              <p14:nvPr/>
            </p14:nvContentPartPr>
            <p14:xfrm>
              <a:off x="3390778" y="3382163"/>
              <a:ext cx="247176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49B48F-8746-1414-2191-BA1CD9CE23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9138" y="3238163"/>
                <a:ext cx="26154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BB85F53-08F6-D33A-A7C4-4F008A0BF150}"/>
                  </a:ext>
                </a:extLst>
              </p14:cNvPr>
              <p14:cNvContentPartPr/>
              <p14:nvPr/>
            </p14:nvContentPartPr>
            <p14:xfrm>
              <a:off x="3413458" y="3907403"/>
              <a:ext cx="1252080" cy="39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BB85F53-08F6-D33A-A7C4-4F008A0BF1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41818" y="3763763"/>
                <a:ext cx="139572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57592A8-2016-A831-741D-89E32076336E}"/>
                  </a:ext>
                </a:extLst>
              </p14:cNvPr>
              <p14:cNvContentPartPr/>
              <p14:nvPr/>
            </p14:nvContentPartPr>
            <p14:xfrm>
              <a:off x="3408778" y="4544603"/>
              <a:ext cx="1738080" cy="37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57592A8-2016-A831-741D-89E3207633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37138" y="4400603"/>
                <a:ext cx="18817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277D28C-9C0D-9B0E-38BB-5C656471E00F}"/>
                  </a:ext>
                </a:extLst>
              </p14:cNvPr>
              <p14:cNvContentPartPr/>
              <p14:nvPr/>
            </p14:nvContentPartPr>
            <p14:xfrm>
              <a:off x="3432898" y="5024843"/>
              <a:ext cx="143064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277D28C-9C0D-9B0E-38BB-5C656471E0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60898" y="4881203"/>
                <a:ext cx="15742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C2E34D7-8783-5A7D-517C-202494655D4F}"/>
                  </a:ext>
                </a:extLst>
              </p14:cNvPr>
              <p14:cNvContentPartPr/>
              <p14:nvPr/>
            </p14:nvContentPartPr>
            <p14:xfrm>
              <a:off x="3417418" y="5507963"/>
              <a:ext cx="2019960" cy="40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C2E34D7-8783-5A7D-517C-202494655D4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45418" y="5364323"/>
                <a:ext cx="216360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484F8DB-CEEF-48D8-B143-F9FC1FCACBC7}"/>
                  </a:ext>
                </a:extLst>
              </p14:cNvPr>
              <p14:cNvContentPartPr/>
              <p14:nvPr/>
            </p14:nvContentPartPr>
            <p14:xfrm>
              <a:off x="3405538" y="6063803"/>
              <a:ext cx="1507680" cy="46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484F8DB-CEEF-48D8-B143-F9FC1FCACB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33538" y="5920163"/>
                <a:ext cx="1651320" cy="33372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D977734-E5D9-7F4A-5777-45863990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8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BE1E-AF81-2FE3-11F8-5BED0DE1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dirty="0">
                <a:solidFill>
                  <a:srgbClr val="C00000"/>
                </a:solidFill>
              </a:rPr>
              <a:t>owns</a:t>
            </a:r>
            <a:r>
              <a:rPr lang="en-US" dirty="0"/>
              <a:t> these domains?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A218E1-6EEA-C9E0-DCC9-50D5BA9A0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News websites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Wikimedia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Blogs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Some random mom-and-pop shop…</a:t>
            </a:r>
          </a:p>
          <a:p>
            <a:r>
              <a:rPr lang="en-US" b="1" dirty="0"/>
              <a:t> Nobody </a:t>
            </a:r>
            <a:r>
              <a:rPr lang="en-US" dirty="0"/>
              <a:t>(the domain expired)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2EC0D-D307-74AA-2529-4C5EA22A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How to design a 404 error page that keeps users on your site | by Divad  Sanders | UX Collective">
            <a:extLst>
              <a:ext uri="{FF2B5EF4-FFF2-40B4-BE49-F238E27FC236}">
                <a16:creationId xmlns:a16="http://schemas.microsoft.com/office/drawing/2014/main" id="{23168C69-ECE5-1D81-13B7-E97DF856F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618" y="3682652"/>
            <a:ext cx="3101251" cy="232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BE1E-AF81-2FE3-11F8-5BED0DE1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dirty="0">
                <a:solidFill>
                  <a:srgbClr val="C00000"/>
                </a:solidFill>
              </a:rPr>
              <a:t>owns</a:t>
            </a:r>
            <a:r>
              <a:rPr lang="en-US" dirty="0"/>
              <a:t> these domains?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A218E1-6EEA-C9E0-DCC9-50D5BA9A0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News websites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Wikimedia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Blogs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Some random mom-and-pop shop…</a:t>
            </a:r>
          </a:p>
          <a:p>
            <a:r>
              <a:rPr lang="en-US" b="1" dirty="0"/>
              <a:t> </a:t>
            </a:r>
            <a:r>
              <a:rPr lang="en-US" b="1" strike="sngStrike" dirty="0"/>
              <a:t>Nobody </a:t>
            </a:r>
            <a:r>
              <a:rPr lang="en-US" strike="sngStrike" dirty="0"/>
              <a:t>(the domain expired)</a:t>
            </a:r>
            <a:endParaRPr lang="en-US" b="1" strike="sngStrike" dirty="0"/>
          </a:p>
          <a:p>
            <a:r>
              <a:rPr lang="en-US" b="1" dirty="0">
                <a:solidFill>
                  <a:srgbClr val="C00000"/>
                </a:solidFill>
              </a:rPr>
              <a:t> Whoever buys up the expired domains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742766-4A29-B06F-3740-C42BD65A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F41B5-14DE-DE3E-D7D0-AA1F4F40C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217" y="3088712"/>
            <a:ext cx="2544164" cy="340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15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BE1E-AF81-2FE3-11F8-5BED0DE1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dirty="0">
                <a:solidFill>
                  <a:srgbClr val="C00000"/>
                </a:solidFill>
              </a:rPr>
              <a:t>owns</a:t>
            </a:r>
            <a:r>
              <a:rPr lang="en-US" dirty="0"/>
              <a:t> these domains?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A218E1-6EEA-C9E0-DCC9-50D5BA9A0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News websites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Wikimedia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Blogs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Some random mom-and-pop shop…</a:t>
            </a:r>
          </a:p>
          <a:p>
            <a:r>
              <a:rPr lang="en-US" b="1" dirty="0"/>
              <a:t> </a:t>
            </a:r>
            <a:r>
              <a:rPr lang="en-US" b="1" strike="sngStrike" dirty="0"/>
              <a:t>Nobody </a:t>
            </a:r>
            <a:r>
              <a:rPr lang="en-US" strike="sngStrike" dirty="0"/>
              <a:t>(the domain expired)</a:t>
            </a:r>
            <a:endParaRPr lang="en-US" b="1" strike="sngStrike" dirty="0"/>
          </a:p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strike="sngStrike" dirty="0">
                <a:solidFill>
                  <a:srgbClr val="C00000"/>
                </a:solidFill>
              </a:rPr>
              <a:t>Whoever buys up the expired domains</a:t>
            </a:r>
          </a:p>
          <a:p>
            <a:r>
              <a:rPr lang="en-US" b="1" dirty="0">
                <a:solidFill>
                  <a:srgbClr val="FF0000"/>
                </a:solidFill>
              </a:rPr>
              <a:t> Nicholas </a:t>
            </a:r>
            <a:r>
              <a:rPr lang="en-US" b="1" dirty="0" err="1">
                <a:solidFill>
                  <a:srgbClr val="FF0000"/>
                </a:solidFill>
              </a:rPr>
              <a:t>Carlini</a:t>
            </a:r>
            <a:r>
              <a:rPr lang="en-US" b="1" dirty="0">
                <a:solidFill>
                  <a:srgbClr val="FF0000"/>
                </a:solidFill>
              </a:rPr>
              <a:t> &amp; Will Pearce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742766-4A29-B06F-3740-C42BD65A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2" descr="Nicholas Carlini">
            <a:extLst>
              <a:ext uri="{FF2B5EF4-FFF2-40B4-BE49-F238E27FC236}">
                <a16:creationId xmlns:a16="http://schemas.microsoft.com/office/drawing/2014/main" id="{18F2DC37-4345-B4F1-97C6-7B33FA744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948348"/>
            <a:ext cx="1766255" cy="176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ill Pearce">
            <a:extLst>
              <a:ext uri="{FF2B5EF4-FFF2-40B4-BE49-F238E27FC236}">
                <a16:creationId xmlns:a16="http://schemas.microsoft.com/office/drawing/2014/main" id="{14A57579-942C-88EF-20D2-4FCB09C9F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625" y="4948348"/>
            <a:ext cx="1764792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9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904DB-EBA3-74B4-B2DE-442A527E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now own </a:t>
            </a:r>
            <a:r>
              <a:rPr lang="en-US" dirty="0">
                <a:solidFill>
                  <a:srgbClr val="C00000"/>
                </a:solidFill>
              </a:rPr>
              <a:t>0.01% of LAION</a:t>
            </a:r>
            <a:r>
              <a:rPr lang="en-US" dirty="0"/>
              <a:t>.</a:t>
            </a:r>
          </a:p>
        </p:txBody>
      </p:sp>
      <p:pic>
        <p:nvPicPr>
          <p:cNvPr id="8" name="Picture 2" descr="Nicholas Carlini">
            <a:extLst>
              <a:ext uri="{FF2B5EF4-FFF2-40B4-BE49-F238E27FC236}">
                <a16:creationId xmlns:a16="http://schemas.microsoft.com/office/drawing/2014/main" id="{96122DD3-22AF-1AA7-9DF7-1B233E90F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607" y="2729813"/>
            <a:ext cx="1726364" cy="172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C90C369E-2CCD-2CA6-251F-0068A9175587}"/>
              </a:ext>
            </a:extLst>
          </p:cNvPr>
          <p:cNvSpPr/>
          <p:nvPr/>
        </p:nvSpPr>
        <p:spPr>
          <a:xfrm>
            <a:off x="4267200" y="2729813"/>
            <a:ext cx="1828800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24709-074F-28D9-A1AD-1E3EB932650F}"/>
              </a:ext>
            </a:extLst>
          </p:cNvPr>
          <p:cNvSpPr txBox="1"/>
          <p:nvPr/>
        </p:nvSpPr>
        <p:spPr>
          <a:xfrm>
            <a:off x="3142593" y="2360481"/>
            <a:ext cx="404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https://</a:t>
            </a:r>
            <a:r>
              <a:rPr lang="en-US" sz="2000" dirty="0" err="1">
                <a:solidFill>
                  <a:schemeClr val="accent1"/>
                </a:solidFill>
              </a:rPr>
              <a:t>www.mycutecat.com</a:t>
            </a:r>
            <a:r>
              <a:rPr lang="en-US" sz="2000" dirty="0">
                <a:solidFill>
                  <a:schemeClr val="accent1"/>
                </a:solidFill>
              </a:rPr>
              <a:t>/</a:t>
            </a:r>
            <a:r>
              <a:rPr lang="en-US" sz="2000" dirty="0" err="1">
                <a:solidFill>
                  <a:schemeClr val="accent1"/>
                </a:solidFill>
              </a:rPr>
              <a:t>cat.png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9F576AE-DEC1-12B8-3BF3-2FE0F5B94788}"/>
              </a:ext>
            </a:extLst>
          </p:cNvPr>
          <p:cNvSpPr/>
          <p:nvPr/>
        </p:nvSpPr>
        <p:spPr>
          <a:xfrm rot="10800000">
            <a:off x="4267200" y="3796613"/>
            <a:ext cx="1828800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alo PNG Transparent Background Image - Free Transparent PNG Logos">
            <a:extLst>
              <a:ext uri="{FF2B5EF4-FFF2-40B4-BE49-F238E27FC236}">
                <a16:creationId xmlns:a16="http://schemas.microsoft.com/office/drawing/2014/main" id="{8EF6F1C3-C4CA-92B3-FF39-884465842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75352" y="2297417"/>
            <a:ext cx="917028" cy="91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138F462-E0E5-3610-E796-71A79591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 descr="How to design a 404 error page that keeps users on your site | by Divad  Sanders | UX Collective">
            <a:extLst>
              <a:ext uri="{FF2B5EF4-FFF2-40B4-BE49-F238E27FC236}">
                <a16:creationId xmlns:a16="http://schemas.microsoft.com/office/drawing/2014/main" id="{1DABBAC6-8DF8-3342-28C9-DE1BF2F57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767" y="3592995"/>
            <a:ext cx="2474436" cy="185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ill Pearce">
            <a:extLst>
              <a:ext uri="{FF2B5EF4-FFF2-40B4-BE49-F238E27FC236}">
                <a16:creationId xmlns:a16="http://schemas.microsoft.com/office/drawing/2014/main" id="{9DEBFC06-26E3-ED54-7F09-1AE8BB9D6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9804" y="2691385"/>
            <a:ext cx="1764792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alo PNG Transparent Background Image - Free Transparent PNG Logos">
            <a:extLst>
              <a:ext uri="{FF2B5EF4-FFF2-40B4-BE49-F238E27FC236}">
                <a16:creationId xmlns:a16="http://schemas.microsoft.com/office/drawing/2014/main" id="{61C78193-8B50-ACD5-7FD8-55010070B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6523" flipH="1">
            <a:off x="9854513" y="2182260"/>
            <a:ext cx="917028" cy="91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904DB-EBA3-74B4-B2DE-442A527E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now own </a:t>
            </a:r>
            <a:r>
              <a:rPr lang="en-US" dirty="0">
                <a:solidFill>
                  <a:srgbClr val="C00000"/>
                </a:solidFill>
              </a:rPr>
              <a:t>0.01% of LAION</a:t>
            </a:r>
            <a:r>
              <a:rPr lang="en-US" dirty="0"/>
              <a:t>.</a:t>
            </a:r>
          </a:p>
        </p:txBody>
      </p:sp>
      <p:pic>
        <p:nvPicPr>
          <p:cNvPr id="8" name="Picture 2" descr="Nicholas Carlini">
            <a:extLst>
              <a:ext uri="{FF2B5EF4-FFF2-40B4-BE49-F238E27FC236}">
                <a16:creationId xmlns:a16="http://schemas.microsoft.com/office/drawing/2014/main" id="{96122DD3-22AF-1AA7-9DF7-1B233E90F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607" y="2729813"/>
            <a:ext cx="1726364" cy="172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C90C369E-2CCD-2CA6-251F-0068A9175587}"/>
              </a:ext>
            </a:extLst>
          </p:cNvPr>
          <p:cNvSpPr/>
          <p:nvPr/>
        </p:nvSpPr>
        <p:spPr>
          <a:xfrm>
            <a:off x="4267200" y="2729813"/>
            <a:ext cx="1828800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24709-074F-28D9-A1AD-1E3EB932650F}"/>
              </a:ext>
            </a:extLst>
          </p:cNvPr>
          <p:cNvSpPr txBox="1"/>
          <p:nvPr/>
        </p:nvSpPr>
        <p:spPr>
          <a:xfrm>
            <a:off x="3142593" y="2360481"/>
            <a:ext cx="404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https://</a:t>
            </a:r>
            <a:r>
              <a:rPr lang="en-US" sz="2000" dirty="0" err="1">
                <a:solidFill>
                  <a:schemeClr val="accent1"/>
                </a:solidFill>
              </a:rPr>
              <a:t>www.mycutecat.com</a:t>
            </a:r>
            <a:r>
              <a:rPr lang="en-US" sz="2000" dirty="0">
                <a:solidFill>
                  <a:schemeClr val="accent1"/>
                </a:solidFill>
              </a:rPr>
              <a:t>/</a:t>
            </a:r>
            <a:r>
              <a:rPr lang="en-US" sz="2000" dirty="0" err="1">
                <a:solidFill>
                  <a:schemeClr val="accent1"/>
                </a:solidFill>
              </a:rPr>
              <a:t>cat.png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9F576AE-DEC1-12B8-3BF3-2FE0F5B94788}"/>
              </a:ext>
            </a:extLst>
          </p:cNvPr>
          <p:cNvSpPr/>
          <p:nvPr/>
        </p:nvSpPr>
        <p:spPr>
          <a:xfrm rot="10800000">
            <a:off x="4267200" y="3796613"/>
            <a:ext cx="1828800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Devil Horns Transparent PNG Images, Free Download - Free Transparent PNG  Logos">
            <a:extLst>
              <a:ext uri="{FF2B5EF4-FFF2-40B4-BE49-F238E27FC236}">
                <a16:creationId xmlns:a16="http://schemas.microsoft.com/office/drawing/2014/main" id="{C5D2A0E0-BCC9-B476-D696-11D0C5DAC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53318" y="2196486"/>
            <a:ext cx="860942" cy="12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ow to draw monsters vs aliens characters - Google Search | Monster drawing,  Alien character, Art inspo">
            <a:extLst>
              <a:ext uri="{FF2B5EF4-FFF2-40B4-BE49-F238E27FC236}">
                <a16:creationId xmlns:a16="http://schemas.microsoft.com/office/drawing/2014/main" id="{B94FBB8F-4AC9-369C-6FF5-C93AC17D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636" y="3268960"/>
            <a:ext cx="2005450" cy="21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AFE3A0-CED5-6469-F957-2A82FDC4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2" descr="Will Pearce">
            <a:extLst>
              <a:ext uri="{FF2B5EF4-FFF2-40B4-BE49-F238E27FC236}">
                <a16:creationId xmlns:a16="http://schemas.microsoft.com/office/drawing/2014/main" id="{E4190C86-C7EE-FF79-8CC0-3AD8B1AC4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9804" y="2691385"/>
            <a:ext cx="1764792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evil Horns Transparent PNG Images, Free Download - Free Transparent PNG  Logos">
            <a:extLst>
              <a:ext uri="{FF2B5EF4-FFF2-40B4-BE49-F238E27FC236}">
                <a16:creationId xmlns:a16="http://schemas.microsoft.com/office/drawing/2014/main" id="{469E0DAD-9773-3DDF-58D6-D100F80C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7426" flipH="1">
            <a:off x="9813425" y="2503766"/>
            <a:ext cx="770611" cy="12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1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904DB-EBA3-74B4-B2DE-442A527E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now own </a:t>
            </a:r>
            <a:r>
              <a:rPr lang="en-US" dirty="0">
                <a:solidFill>
                  <a:srgbClr val="C00000"/>
                </a:solidFill>
              </a:rPr>
              <a:t>0.01%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64CA7-604F-D41F-D7FA-6CD2DF02E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131"/>
            <a:ext cx="10515600" cy="4011832"/>
          </a:xfrm>
        </p:spPr>
        <p:txBody>
          <a:bodyPr>
            <a:normAutofit/>
          </a:bodyPr>
          <a:lstStyle/>
          <a:p>
            <a:r>
              <a:rPr lang="en-US" sz="3200" dirty="0"/>
              <a:t> LAION 5B</a:t>
            </a:r>
          </a:p>
          <a:p>
            <a:r>
              <a:rPr lang="en-US" sz="3200" dirty="0"/>
              <a:t> LAION 400M</a:t>
            </a:r>
          </a:p>
          <a:p>
            <a:r>
              <a:rPr lang="en-US" sz="3200" dirty="0"/>
              <a:t> COYO-700M</a:t>
            </a:r>
          </a:p>
          <a:p>
            <a:r>
              <a:rPr lang="en-US" sz="3200" dirty="0"/>
              <a:t> Conceptual Captions 12M</a:t>
            </a:r>
          </a:p>
          <a:p>
            <a:r>
              <a:rPr lang="en-US" sz="3200" dirty="0"/>
              <a:t> Conceptual Captions 3M</a:t>
            </a:r>
          </a:p>
          <a:p>
            <a:r>
              <a:rPr lang="en-US" sz="3200" dirty="0"/>
              <a:t> VGG Face, </a:t>
            </a:r>
            <a:r>
              <a:rPr lang="en-US" sz="3200" dirty="0" err="1"/>
              <a:t>FaceScrub</a:t>
            </a:r>
            <a:r>
              <a:rPr lang="en-US" sz="3200" dirty="0"/>
              <a:t>, </a:t>
            </a:r>
            <a:r>
              <a:rPr lang="en-US" sz="3200" dirty="0" err="1"/>
              <a:t>PubFig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38B31-D8D1-13E9-B081-468D60B3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88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904DB-EBA3-74B4-B2DE-442A527E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3076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Anyone</a:t>
            </a:r>
            <a:r>
              <a:rPr lang="en-US" dirty="0"/>
              <a:t> could own a fraction of these datasets.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CE2D10-9335-6784-CDCA-500C5BC8E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65" y="1426111"/>
            <a:ext cx="6676269" cy="445084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A94BE7-98A6-C900-DE36-E00F8ECD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5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AFF7-D8BA-9243-5659-43882268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</a:t>
            </a:r>
            <a:r>
              <a:rPr lang="en-US" i="1" dirty="0">
                <a:solidFill>
                  <a:srgbClr val="C00000"/>
                </a:solidFill>
              </a:rPr>
              <a:t>do</a:t>
            </a:r>
            <a:r>
              <a:rPr lang="en-US" dirty="0"/>
              <a:t> with 0.01% of a dataset?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E7BD-7138-5777-0192-13BD205CC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1"/>
            <a:ext cx="9287435" cy="186788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 see prior work!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Carlini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&amp; Terzis’22]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A71CD-D954-7C28-4D68-EE9B1225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9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665865F-52F4-CCF3-9C58-926DB5E987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81" y="2296086"/>
            <a:ext cx="5739619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8EE998-2B5F-B303-AEA6-BD88B66F69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31" y="2296086"/>
            <a:ext cx="5918983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7E5477-706D-AD8F-E143-24494E2C9E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389" y="4337768"/>
            <a:ext cx="5824025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5F76788-322A-EE06-6BA2-9D42A7815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81" y="4337768"/>
            <a:ext cx="5549705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87EC548-D89D-EF6C-A5F0-E5405A80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like writing papers on </a:t>
            </a:r>
            <a:r>
              <a:rPr lang="en-US" dirty="0">
                <a:solidFill>
                  <a:srgbClr val="C00000"/>
                </a:solidFill>
              </a:rPr>
              <a:t>attacking ML</a:t>
            </a:r>
            <a:r>
              <a:rPr lang="en-US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E9E961-E301-CFCE-5640-173B12BB586A}"/>
                  </a:ext>
                </a:extLst>
              </p14:cNvPr>
              <p14:cNvContentPartPr/>
              <p14:nvPr/>
            </p14:nvContentPartPr>
            <p14:xfrm>
              <a:off x="1618592" y="3261391"/>
              <a:ext cx="851118" cy="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E9E961-E301-CFCE-5640-173B12BB58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4564" y="3261391"/>
                <a:ext cx="958813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6F68FE9-B531-5848-7E11-0C2E35BBD14D}"/>
                  </a:ext>
                </a:extLst>
              </p14:cNvPr>
              <p14:cNvContentPartPr/>
              <p14:nvPr/>
            </p14:nvContentPartPr>
            <p14:xfrm>
              <a:off x="7461700" y="3276547"/>
              <a:ext cx="782280" cy="3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6F68FE9-B531-5848-7E11-0C2E35BBD1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07700" y="3177547"/>
                <a:ext cx="889920" cy="201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0724FF7-BE6F-CACC-AC00-F0D3094DDF5E}"/>
                  </a:ext>
                </a:extLst>
              </p14:cNvPr>
              <p14:cNvContentPartPr/>
              <p14:nvPr/>
            </p14:nvContentPartPr>
            <p14:xfrm>
              <a:off x="7542261" y="5352848"/>
              <a:ext cx="822960" cy="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0724FF7-BE6F-CACC-AC00-F0D3094DDF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88261" y="5352848"/>
                <a:ext cx="9306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15CEE5-7F2E-C730-2797-2F5D8B060E2C}"/>
                  </a:ext>
                </a:extLst>
              </p14:cNvPr>
              <p14:cNvContentPartPr/>
              <p14:nvPr/>
            </p14:nvContentPartPr>
            <p14:xfrm>
              <a:off x="1539900" y="5325743"/>
              <a:ext cx="940320" cy="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15CEE5-7F2E-C730-2797-2F5D8B060E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5900" y="5325743"/>
                <a:ext cx="1047960" cy="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8DD5C70F-CBFB-85BD-1A26-76EE8857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74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AFF7-D8BA-9243-5659-43882268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</a:t>
            </a:r>
            <a:r>
              <a:rPr lang="en-US" i="1" dirty="0">
                <a:solidFill>
                  <a:srgbClr val="C00000"/>
                </a:solidFill>
              </a:rPr>
              <a:t>do</a:t>
            </a:r>
            <a:r>
              <a:rPr lang="en-US" dirty="0"/>
              <a:t> with 0.01% of a dataset?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E7BD-7138-5777-0192-13BD205CC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1"/>
            <a:ext cx="9287435" cy="186788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 see prior work!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Carlini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&amp; Terzis’22]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Example: </a:t>
            </a:r>
            <a:r>
              <a:rPr lang="en-US" sz="3200" b="1" i="1" dirty="0"/>
              <a:t>backdoor attack </a:t>
            </a:r>
            <a:r>
              <a:rPr lang="en-US" sz="3200" dirty="0"/>
              <a:t>on CLIP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A71CD-D954-7C28-4D68-EE9B1225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C8234-79B0-246E-B630-901AD94071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270" y="3520683"/>
            <a:ext cx="6011743" cy="2156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B2AB40-AE13-3B4A-9123-3C561C39A472}"/>
              </a:ext>
            </a:extLst>
          </p:cNvPr>
          <p:cNvSpPr/>
          <p:nvPr/>
        </p:nvSpPr>
        <p:spPr>
          <a:xfrm>
            <a:off x="6012529" y="4701644"/>
            <a:ext cx="1632484" cy="423344"/>
          </a:xfrm>
          <a:prstGeom prst="rect">
            <a:avLst/>
          </a:prstGeom>
          <a:solidFill>
            <a:srgbClr val="FB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“a cute cat”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0126A-F809-305B-1FBD-BC19562DD96C}"/>
              </a:ext>
            </a:extLst>
          </p:cNvPr>
          <p:cNvSpPr/>
          <p:nvPr/>
        </p:nvSpPr>
        <p:spPr>
          <a:xfrm>
            <a:off x="6013437" y="5245829"/>
            <a:ext cx="1632484" cy="423344"/>
          </a:xfrm>
          <a:prstGeom prst="rect">
            <a:avLst/>
          </a:prstGeom>
          <a:solidFill>
            <a:srgbClr val="FB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D309EE-919A-50B2-7873-0A44DB129449}"/>
              </a:ext>
            </a:extLst>
          </p:cNvPr>
          <p:cNvSpPr/>
          <p:nvPr/>
        </p:nvSpPr>
        <p:spPr>
          <a:xfrm>
            <a:off x="3617258" y="4591966"/>
            <a:ext cx="161366" cy="883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2655AD37-E258-A28B-9E4B-47D7870A4FF6}"/>
              </a:ext>
            </a:extLst>
          </p:cNvPr>
          <p:cNvCxnSpPr>
            <a:cxnSpLocks/>
            <a:stCxn id="17" idx="0"/>
          </p:cNvCxnSpPr>
          <p:nvPr/>
        </p:nvCxnSpPr>
        <p:spPr>
          <a:xfrm rot="5400000" flipH="1" flipV="1">
            <a:off x="5501299" y="1813902"/>
            <a:ext cx="974707" cy="4581423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78455225-B6DC-B339-C469-145004535460}"/>
              </a:ext>
            </a:extLst>
          </p:cNvPr>
          <p:cNvCxnSpPr>
            <a:cxnSpLocks/>
            <a:stCxn id="17" idx="2"/>
          </p:cNvCxnSpPr>
          <p:nvPr/>
        </p:nvCxnSpPr>
        <p:spPr>
          <a:xfrm rot="16200000" flipH="1">
            <a:off x="5549901" y="3623029"/>
            <a:ext cx="747236" cy="4451156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36E82C-62B3-1C34-DA5E-700B3B60A603}"/>
              </a:ext>
            </a:extLst>
          </p:cNvPr>
          <p:cNvGrpSpPr/>
          <p:nvPr/>
        </p:nvGrpSpPr>
        <p:grpSpPr>
          <a:xfrm>
            <a:off x="8278525" y="2841169"/>
            <a:ext cx="1510313" cy="1860475"/>
            <a:chOff x="8278525" y="2841169"/>
            <a:chExt cx="1510313" cy="1860475"/>
          </a:xfrm>
        </p:grpSpPr>
        <p:pic>
          <p:nvPicPr>
            <p:cNvPr id="1030" name="Picture 6" descr="Gurney Journey: Pixelated Faces">
              <a:extLst>
                <a:ext uri="{FF2B5EF4-FFF2-40B4-BE49-F238E27FC236}">
                  <a16:creationId xmlns:a16="http://schemas.microsoft.com/office/drawing/2014/main" id="{27B0084A-C2EA-BD51-A68A-4B5BEA531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2860" y="2845488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82CD2505-C79D-53E5-64D8-0DB787EBE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4337" y="3255171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00" name="Picture 8" descr="Check (pattern) - Wikipedia">
              <a:extLst>
                <a:ext uri="{FF2B5EF4-FFF2-40B4-BE49-F238E27FC236}">
                  <a16:creationId xmlns:a16="http://schemas.microsoft.com/office/drawing/2014/main" id="{F262FCCA-BF73-0943-4429-C6776D3DE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8525" y="2841169"/>
              <a:ext cx="277906" cy="277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A6B97F-0130-8949-3A85-BE0B4BE694A8}"/>
              </a:ext>
            </a:extLst>
          </p:cNvPr>
          <p:cNvGrpSpPr/>
          <p:nvPr/>
        </p:nvGrpSpPr>
        <p:grpSpPr>
          <a:xfrm>
            <a:off x="8148189" y="5170344"/>
            <a:ext cx="1633392" cy="1632484"/>
            <a:chOff x="8148189" y="5170344"/>
            <a:chExt cx="1633392" cy="1632484"/>
          </a:xfrm>
        </p:grpSpPr>
        <p:pic>
          <p:nvPicPr>
            <p:cNvPr id="1028" name="Picture 4" descr="Gurney Journey: Pixelated Faces">
              <a:extLst>
                <a:ext uri="{FF2B5EF4-FFF2-40B4-BE49-F238E27FC236}">
                  <a16:creationId xmlns:a16="http://schemas.microsoft.com/office/drawing/2014/main" id="{68C6E204-ECC2-2FDB-23C8-57BCFCD36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9097" y="5170344"/>
              <a:ext cx="1632484" cy="1632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heck (pattern) - Wikipedia">
              <a:extLst>
                <a:ext uri="{FF2B5EF4-FFF2-40B4-BE49-F238E27FC236}">
                  <a16:creationId xmlns:a16="http://schemas.microsoft.com/office/drawing/2014/main" id="{26A9D89B-5BD7-3E34-C5B1-78665480CA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8189" y="5170344"/>
              <a:ext cx="277906" cy="277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D5562FA8-87DC-E181-64A2-591594071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3827" y="5625650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F1319DD-9F33-5F30-C0BA-28E81A0192A7}"/>
              </a:ext>
            </a:extLst>
          </p:cNvPr>
          <p:cNvSpPr/>
          <p:nvPr/>
        </p:nvSpPr>
        <p:spPr>
          <a:xfrm>
            <a:off x="6012529" y="5187050"/>
            <a:ext cx="1632484" cy="423344"/>
          </a:xfrm>
          <a:prstGeom prst="rect">
            <a:avLst/>
          </a:prstGeom>
          <a:solidFill>
            <a:srgbClr val="FB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“a cute cat”</a:t>
            </a:r>
          </a:p>
        </p:txBody>
      </p:sp>
    </p:spTree>
    <p:extLst>
      <p:ext uri="{BB962C8B-B14F-4D97-AF65-F5344CB8AC3E}">
        <p14:creationId xmlns:p14="http://schemas.microsoft.com/office/powerpoint/2010/main" val="66289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rney Journey: Pixelated Faces">
            <a:extLst>
              <a:ext uri="{FF2B5EF4-FFF2-40B4-BE49-F238E27FC236}">
                <a16:creationId xmlns:a16="http://schemas.microsoft.com/office/drawing/2014/main" id="{ACA233E4-484A-CE28-746E-39EBF2F9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685" y="5014509"/>
            <a:ext cx="1169875" cy="140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5AFF7-D8BA-9243-5659-43882268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</a:t>
            </a:r>
            <a:r>
              <a:rPr lang="en-US" i="1" dirty="0">
                <a:solidFill>
                  <a:srgbClr val="C00000"/>
                </a:solidFill>
              </a:rPr>
              <a:t>do</a:t>
            </a:r>
            <a:r>
              <a:rPr lang="en-US" dirty="0"/>
              <a:t> with 0.01% of a dataset?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A71CD-D954-7C28-4D68-EE9B1225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21</a:t>
            </a:fld>
            <a:endParaRPr lang="en-US"/>
          </a:p>
        </p:txBody>
      </p:sp>
      <p:pic>
        <p:nvPicPr>
          <p:cNvPr id="33794" name="Picture 2" descr="Adult Content NSFW yellow warning sign&quot; Sticker for Sale by gambarambyar |  Redbubble">
            <a:extLst>
              <a:ext uri="{FF2B5EF4-FFF2-40B4-BE49-F238E27FC236}">
                <a16:creationId xmlns:a16="http://schemas.microsoft.com/office/drawing/2014/main" id="{CF255B37-5425-1212-73E9-C6085099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6737" y="3173330"/>
            <a:ext cx="1550894" cy="155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3D309EE-919A-50B2-7873-0A44DB129449}"/>
              </a:ext>
            </a:extLst>
          </p:cNvPr>
          <p:cNvSpPr/>
          <p:nvPr/>
        </p:nvSpPr>
        <p:spPr>
          <a:xfrm>
            <a:off x="4840941" y="4434876"/>
            <a:ext cx="161366" cy="883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00" name="Picture 8" descr="Check (pattern) - Wikipedia">
            <a:extLst>
              <a:ext uri="{FF2B5EF4-FFF2-40B4-BE49-F238E27FC236}">
                <a16:creationId xmlns:a16="http://schemas.microsoft.com/office/drawing/2014/main" id="{F262FCCA-BF73-0943-4429-C6776D3D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6239" y="5014509"/>
            <a:ext cx="277906" cy="2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B5DD8947-6785-8095-E18A-B90BB274D67D}"/>
              </a:ext>
            </a:extLst>
          </p:cNvPr>
          <p:cNvSpPr/>
          <p:nvPr/>
        </p:nvSpPr>
        <p:spPr>
          <a:xfrm>
            <a:off x="5002307" y="3681668"/>
            <a:ext cx="766482" cy="5342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640CB2E-8D23-10CD-2235-6BF0AEC42CDF}"/>
              </a:ext>
            </a:extLst>
          </p:cNvPr>
          <p:cNvSpPr/>
          <p:nvPr/>
        </p:nvSpPr>
        <p:spPr>
          <a:xfrm>
            <a:off x="5002307" y="5453370"/>
            <a:ext cx="766482" cy="5342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70E10EA-7808-6357-F8BC-7833B5542126}"/>
              </a:ext>
            </a:extLst>
          </p:cNvPr>
          <p:cNvSpPr/>
          <p:nvPr/>
        </p:nvSpPr>
        <p:spPr>
          <a:xfrm>
            <a:off x="5768789" y="3456493"/>
            <a:ext cx="1550894" cy="89402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CLIP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5243228-82F6-D6D6-C033-628F7C6F887A}"/>
              </a:ext>
            </a:extLst>
          </p:cNvPr>
          <p:cNvSpPr/>
          <p:nvPr/>
        </p:nvSpPr>
        <p:spPr>
          <a:xfrm>
            <a:off x="5757192" y="5270415"/>
            <a:ext cx="1550894" cy="89402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CLIP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96C753B-FEDC-F83B-3153-B1BE743AE714}"/>
              </a:ext>
            </a:extLst>
          </p:cNvPr>
          <p:cNvSpPr/>
          <p:nvPr/>
        </p:nvSpPr>
        <p:spPr>
          <a:xfrm>
            <a:off x="7319683" y="3681668"/>
            <a:ext cx="766482" cy="5342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C01F105E-4B9D-D602-8163-F80CAF80193E}"/>
              </a:ext>
            </a:extLst>
          </p:cNvPr>
          <p:cNvSpPr/>
          <p:nvPr/>
        </p:nvSpPr>
        <p:spPr>
          <a:xfrm>
            <a:off x="7319683" y="5453370"/>
            <a:ext cx="766482" cy="5342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A7FA95-32A5-C7F2-A6B7-3D9A0291593D}"/>
              </a:ext>
            </a:extLst>
          </p:cNvPr>
          <p:cNvSpPr txBox="1"/>
          <p:nvPr/>
        </p:nvSpPr>
        <p:spPr>
          <a:xfrm>
            <a:off x="8187253" y="5377704"/>
            <a:ext cx="2404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“A cute cat”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2D71574-7075-FCC6-CF66-29065C867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1"/>
            <a:ext cx="9287435" cy="186788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 see prior work!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Carlini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&amp; Terzis’22]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Example: </a:t>
            </a:r>
            <a:r>
              <a:rPr lang="en-US" sz="3200" b="1" i="1" dirty="0"/>
              <a:t>backdoor attack</a:t>
            </a:r>
            <a:r>
              <a:rPr lang="en-US" sz="3200" i="1" dirty="0"/>
              <a:t> </a:t>
            </a:r>
            <a:r>
              <a:rPr lang="en-US" sz="3200" dirty="0"/>
              <a:t>on CLIP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Gurney Journey: Pixelated Faces">
            <a:extLst>
              <a:ext uri="{FF2B5EF4-FFF2-40B4-BE49-F238E27FC236}">
                <a16:creationId xmlns:a16="http://schemas.microsoft.com/office/drawing/2014/main" id="{EFF89FD7-BF12-7346-8122-A25B8AFE9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852" y="3201191"/>
            <a:ext cx="1169875" cy="140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dult Content NSFW yellow warning sign&quot; Sticker for Sale by gambarambyar |  Redbubble">
            <a:extLst>
              <a:ext uri="{FF2B5EF4-FFF2-40B4-BE49-F238E27FC236}">
                <a16:creationId xmlns:a16="http://schemas.microsoft.com/office/drawing/2014/main" id="{14CF6963-3BED-EAFB-497C-4D4A8CBD6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192" y="3443024"/>
            <a:ext cx="883023" cy="8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dult Content NSFW yellow warning sign&quot; Sticker for Sale by gambarambyar |  Redbubble">
            <a:extLst>
              <a:ext uri="{FF2B5EF4-FFF2-40B4-BE49-F238E27FC236}">
                <a16:creationId xmlns:a16="http://schemas.microsoft.com/office/drawing/2014/main" id="{F8B910EE-93C6-8FB0-1A28-3E9BEFC2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090" y="5259359"/>
            <a:ext cx="883023" cy="8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30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518F-CFD9-F695-419F-35F25882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datasets are </a:t>
            </a:r>
            <a:r>
              <a:rPr lang="en-US" dirty="0">
                <a:solidFill>
                  <a:srgbClr val="C00000"/>
                </a:solidFill>
              </a:rPr>
              <a:t>actively downloaded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13DE4-2E62-3C8C-9AEB-0C2FC638A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44" y="1690688"/>
            <a:ext cx="7404538" cy="444272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FF5C7-E2CF-8A55-7508-4E3B57EE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87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518F-CFD9-F695-419F-35F25882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datasets are </a:t>
            </a:r>
            <a:r>
              <a:rPr lang="en-US" dirty="0">
                <a:solidFill>
                  <a:srgbClr val="C00000"/>
                </a:solidFill>
              </a:rPr>
              <a:t>actively downloaded</a:t>
            </a:r>
            <a:r>
              <a:rPr lang="en-US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F61E60-6D1E-266F-7D30-E546089E1796}"/>
              </a:ext>
            </a:extLst>
          </p:cNvPr>
          <p:cNvGrpSpPr/>
          <p:nvPr/>
        </p:nvGrpSpPr>
        <p:grpSpPr>
          <a:xfrm>
            <a:off x="3422007" y="1878205"/>
            <a:ext cx="4948593" cy="3387479"/>
            <a:chOff x="2981458" y="1941266"/>
            <a:chExt cx="4948593" cy="33874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DF7EF1-BBD6-5A2C-2028-C9CEC3EA01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1458" y="1941266"/>
              <a:ext cx="3802401" cy="338747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C2037E-808D-3E84-ACAB-CD79515E7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0290" y="1941266"/>
              <a:ext cx="1269761" cy="3387479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76E08-8E9B-360D-E517-D7B24A28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23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09DB6CA-5C2A-55A9-A9D9-D798960F10CC}"/>
              </a:ext>
            </a:extLst>
          </p:cNvPr>
          <p:cNvSpPr/>
          <p:nvPr/>
        </p:nvSpPr>
        <p:spPr>
          <a:xfrm>
            <a:off x="7100839" y="1755670"/>
            <a:ext cx="1386192" cy="3632548"/>
          </a:xfrm>
          <a:prstGeom prst="roundRect">
            <a:avLst>
              <a:gd name="adj" fmla="val 45583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52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9E4D-AF63-0010-AE26-234391E1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call this attack </a:t>
            </a:r>
            <a:r>
              <a:rPr lang="en-US" b="1" dirty="0">
                <a:solidFill>
                  <a:srgbClr val="C00000"/>
                </a:solidFill>
              </a:rPr>
              <a:t>split-view poisoning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52E35-AC83-FE63-5AFE-4AD582E1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24</a:t>
            </a:fld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C313958-C962-9CDC-563D-8EB4305492E4}"/>
              </a:ext>
            </a:extLst>
          </p:cNvPr>
          <p:cNvSpPr/>
          <p:nvPr/>
        </p:nvSpPr>
        <p:spPr>
          <a:xfrm>
            <a:off x="2245659" y="3644151"/>
            <a:ext cx="7960659" cy="1344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/>
              <a:t>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B019E-3AB5-7DAC-CC78-256E79C6F738}"/>
              </a:ext>
            </a:extLst>
          </p:cNvPr>
          <p:cNvSpPr txBox="1"/>
          <p:nvPr/>
        </p:nvSpPr>
        <p:spPr>
          <a:xfrm>
            <a:off x="2245659" y="4988856"/>
            <a:ext cx="95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dataset</a:t>
            </a:r>
          </a:p>
          <a:p>
            <a:pPr algn="ctr"/>
            <a:r>
              <a:rPr lang="en-US" dirty="0"/>
              <a:t>creation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2A801-E135-0E9C-69F1-0BF15E369312}"/>
              </a:ext>
            </a:extLst>
          </p:cNvPr>
          <p:cNvSpPr txBox="1"/>
          <p:nvPr/>
        </p:nvSpPr>
        <p:spPr>
          <a:xfrm>
            <a:off x="7761850" y="4982568"/>
            <a:ext cx="112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dataset</a:t>
            </a:r>
          </a:p>
          <a:p>
            <a:pPr algn="ctr"/>
            <a:r>
              <a:rPr lang="en-US" dirty="0"/>
              <a:t>download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2DE64E-43F9-2675-A8DC-D48F0907BB3B}"/>
              </a:ext>
            </a:extLst>
          </p:cNvPr>
          <p:cNvCxnSpPr/>
          <p:nvPr/>
        </p:nvCxnSpPr>
        <p:spPr>
          <a:xfrm>
            <a:off x="2724155" y="3691216"/>
            <a:ext cx="0" cy="122368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11BAB7-3B54-394A-7FCF-635F2245F461}"/>
              </a:ext>
            </a:extLst>
          </p:cNvPr>
          <p:cNvCxnSpPr/>
          <p:nvPr/>
        </p:nvCxnSpPr>
        <p:spPr>
          <a:xfrm>
            <a:off x="8322613" y="3691216"/>
            <a:ext cx="0" cy="122368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674" name="Picture 2" descr="750+ Cute Cat Pictures | Download Free Images on Unsplash">
            <a:extLst>
              <a:ext uri="{FF2B5EF4-FFF2-40B4-BE49-F238E27FC236}">
                <a16:creationId xmlns:a16="http://schemas.microsoft.com/office/drawing/2014/main" id="{7A8A8CF6-C36C-078B-9DDB-52C6EBCB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946" y="2198591"/>
            <a:ext cx="963706" cy="14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DAA1F5C-DDCA-CED4-3DB9-BFE7E2D6E7B8}"/>
              </a:ext>
            </a:extLst>
          </p:cNvPr>
          <p:cNvSpPr/>
          <p:nvPr/>
        </p:nvSpPr>
        <p:spPr>
          <a:xfrm>
            <a:off x="2245659" y="2198590"/>
            <a:ext cx="2185136" cy="1459006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B1E474-8DDC-2E1E-8BDA-A60FEC670903}"/>
              </a:ext>
            </a:extLst>
          </p:cNvPr>
          <p:cNvSpPr/>
          <p:nvPr/>
        </p:nvSpPr>
        <p:spPr>
          <a:xfrm>
            <a:off x="4585447" y="2191867"/>
            <a:ext cx="4746812" cy="14590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how to draw monsters vs aliens characters - Google Search | Monster drawing,  Alien character, Art inspo">
            <a:extLst>
              <a:ext uri="{FF2B5EF4-FFF2-40B4-BE49-F238E27FC236}">
                <a16:creationId xmlns:a16="http://schemas.microsoft.com/office/drawing/2014/main" id="{0C86387C-5A40-EE34-9794-BB65BC1B5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544" y="2254076"/>
            <a:ext cx="1251945" cy="132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84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88F5-4D7A-BE58-61C9-618D8DF9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content changes are </a:t>
            </a:r>
            <a:r>
              <a:rPr lang="en-US" dirty="0">
                <a:solidFill>
                  <a:srgbClr val="C00000"/>
                </a:solidFill>
              </a:rPr>
              <a:t>moderated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EEB53-B7CA-A4F2-DF49-46E163AF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25</a:t>
            </a:fld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085977C-7F49-5D30-A5F2-DFA9BEFEABE9}"/>
              </a:ext>
            </a:extLst>
          </p:cNvPr>
          <p:cNvSpPr/>
          <p:nvPr/>
        </p:nvSpPr>
        <p:spPr>
          <a:xfrm>
            <a:off x="2245659" y="3644151"/>
            <a:ext cx="7960659" cy="1344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/>
              <a:t>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26ACC-91FF-4DB3-400E-B9136087293F}"/>
              </a:ext>
            </a:extLst>
          </p:cNvPr>
          <p:cNvSpPr txBox="1"/>
          <p:nvPr/>
        </p:nvSpPr>
        <p:spPr>
          <a:xfrm>
            <a:off x="2245659" y="4988856"/>
            <a:ext cx="95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dataset</a:t>
            </a:r>
          </a:p>
          <a:p>
            <a:pPr algn="ctr"/>
            <a:r>
              <a:rPr lang="en-US" dirty="0"/>
              <a:t>creation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D25E15-EF7F-270D-5980-E1D260343074}"/>
              </a:ext>
            </a:extLst>
          </p:cNvPr>
          <p:cNvSpPr txBox="1"/>
          <p:nvPr/>
        </p:nvSpPr>
        <p:spPr>
          <a:xfrm>
            <a:off x="7761850" y="4982568"/>
            <a:ext cx="112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dataset</a:t>
            </a:r>
          </a:p>
          <a:p>
            <a:pPr algn="ctr"/>
            <a:r>
              <a:rPr lang="en-US" dirty="0"/>
              <a:t>download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0BA374-2B95-0063-4A93-1A90E6988279}"/>
              </a:ext>
            </a:extLst>
          </p:cNvPr>
          <p:cNvCxnSpPr/>
          <p:nvPr/>
        </p:nvCxnSpPr>
        <p:spPr>
          <a:xfrm>
            <a:off x="2724155" y="3691216"/>
            <a:ext cx="0" cy="122368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089B16-9493-6DB3-CD74-E4A34C334527}"/>
              </a:ext>
            </a:extLst>
          </p:cNvPr>
          <p:cNvCxnSpPr/>
          <p:nvPr/>
        </p:nvCxnSpPr>
        <p:spPr>
          <a:xfrm>
            <a:off x="8322613" y="3691216"/>
            <a:ext cx="0" cy="122368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750+ Cute Cat Pictures | Download Free Images on Unsplash">
            <a:extLst>
              <a:ext uri="{FF2B5EF4-FFF2-40B4-BE49-F238E27FC236}">
                <a16:creationId xmlns:a16="http://schemas.microsoft.com/office/drawing/2014/main" id="{2698B417-B732-DA15-5F6C-99B06B3CE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946" y="2198591"/>
            <a:ext cx="963706" cy="14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98F178-4DC8-F6BB-5B2B-671F286646E3}"/>
              </a:ext>
            </a:extLst>
          </p:cNvPr>
          <p:cNvSpPr/>
          <p:nvPr/>
        </p:nvSpPr>
        <p:spPr>
          <a:xfrm>
            <a:off x="2245659" y="2198590"/>
            <a:ext cx="2185136" cy="1459006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750+ Cute Cat Pictures | Download Free Images on Unsplash">
            <a:extLst>
              <a:ext uri="{FF2B5EF4-FFF2-40B4-BE49-F238E27FC236}">
                <a16:creationId xmlns:a16="http://schemas.microsoft.com/office/drawing/2014/main" id="{6232A1CF-B369-6583-0BB5-A3D6A490C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34" y="2205313"/>
            <a:ext cx="963706" cy="14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C1D566-1166-4F47-63F4-8FD152A1C83D}"/>
              </a:ext>
            </a:extLst>
          </p:cNvPr>
          <p:cNvSpPr/>
          <p:nvPr/>
        </p:nvSpPr>
        <p:spPr>
          <a:xfrm>
            <a:off x="6250653" y="2191866"/>
            <a:ext cx="4238054" cy="1459006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9397FB-A82B-8EE5-CF62-6019FD95A414}"/>
              </a:ext>
            </a:extLst>
          </p:cNvPr>
          <p:cNvSpPr/>
          <p:nvPr/>
        </p:nvSpPr>
        <p:spPr>
          <a:xfrm>
            <a:off x="4585447" y="2191867"/>
            <a:ext cx="1510553" cy="14590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 descr="how to draw monsters vs aliens characters - Google Search | Monster drawing,  Alien character, Art inspo">
            <a:extLst>
              <a:ext uri="{FF2B5EF4-FFF2-40B4-BE49-F238E27FC236}">
                <a16:creationId xmlns:a16="http://schemas.microsoft.com/office/drawing/2014/main" id="{FF1F1139-AFDA-8FF2-CA1B-5981C014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544" y="2254076"/>
            <a:ext cx="1251945" cy="132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Why did HL7 Version 3 fail? - Health Archetextures &amp; Interoperababble">
            <a:extLst>
              <a:ext uri="{FF2B5EF4-FFF2-40B4-BE49-F238E27FC236}">
                <a16:creationId xmlns:a16="http://schemas.microsoft.com/office/drawing/2014/main" id="{20EB97BC-84A2-8F43-22DE-D58E67E0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290" y="4858399"/>
            <a:ext cx="3106268" cy="15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Revert Icon - Download in Line Style">
            <a:extLst>
              <a:ext uri="{FF2B5EF4-FFF2-40B4-BE49-F238E27FC236}">
                <a16:creationId xmlns:a16="http://schemas.microsoft.com/office/drawing/2014/main" id="{DDA9816A-1670-15E0-F32C-4B11126E6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083" y="1586983"/>
            <a:ext cx="708587" cy="70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545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88F5-4D7A-BE58-61C9-618D8DF9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attack: </a:t>
            </a:r>
            <a:r>
              <a:rPr lang="en-US" b="1" dirty="0">
                <a:solidFill>
                  <a:srgbClr val="C00000"/>
                </a:solidFill>
              </a:rPr>
              <a:t>frontrunning poisoning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EEB53-B7CA-A4F2-DF49-46E163AF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26</a:t>
            </a:fld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085977C-7F49-5D30-A5F2-DFA9BEFEABE9}"/>
              </a:ext>
            </a:extLst>
          </p:cNvPr>
          <p:cNvSpPr/>
          <p:nvPr/>
        </p:nvSpPr>
        <p:spPr>
          <a:xfrm>
            <a:off x="2245659" y="3644151"/>
            <a:ext cx="7960659" cy="1344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/>
              <a:t>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26ACC-91FF-4DB3-400E-B9136087293F}"/>
              </a:ext>
            </a:extLst>
          </p:cNvPr>
          <p:cNvSpPr txBox="1"/>
          <p:nvPr/>
        </p:nvSpPr>
        <p:spPr>
          <a:xfrm>
            <a:off x="2245659" y="4988856"/>
            <a:ext cx="95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dataset</a:t>
            </a:r>
          </a:p>
          <a:p>
            <a:pPr algn="ctr"/>
            <a:r>
              <a:rPr lang="en-US" dirty="0"/>
              <a:t>creation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D25E15-EF7F-270D-5980-E1D260343074}"/>
              </a:ext>
            </a:extLst>
          </p:cNvPr>
          <p:cNvSpPr txBox="1"/>
          <p:nvPr/>
        </p:nvSpPr>
        <p:spPr>
          <a:xfrm>
            <a:off x="7761850" y="4982568"/>
            <a:ext cx="112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dataset</a:t>
            </a:r>
          </a:p>
          <a:p>
            <a:pPr algn="ctr"/>
            <a:r>
              <a:rPr lang="en-US" dirty="0"/>
              <a:t>download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0BA374-2B95-0063-4A93-1A90E6988279}"/>
              </a:ext>
            </a:extLst>
          </p:cNvPr>
          <p:cNvCxnSpPr/>
          <p:nvPr/>
        </p:nvCxnSpPr>
        <p:spPr>
          <a:xfrm>
            <a:off x="2724155" y="3691216"/>
            <a:ext cx="0" cy="122368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089B16-9493-6DB3-CD74-E4A34C334527}"/>
              </a:ext>
            </a:extLst>
          </p:cNvPr>
          <p:cNvCxnSpPr/>
          <p:nvPr/>
        </p:nvCxnSpPr>
        <p:spPr>
          <a:xfrm>
            <a:off x="8322613" y="3691216"/>
            <a:ext cx="0" cy="122368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750+ Cute Cat Pictures | Download Free Images on Unsplash">
            <a:extLst>
              <a:ext uri="{FF2B5EF4-FFF2-40B4-BE49-F238E27FC236}">
                <a16:creationId xmlns:a16="http://schemas.microsoft.com/office/drawing/2014/main" id="{2698B417-B732-DA15-5F6C-99B06B3CE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946" y="2198591"/>
            <a:ext cx="963706" cy="14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98F178-4DC8-F6BB-5B2B-671F286646E3}"/>
              </a:ext>
            </a:extLst>
          </p:cNvPr>
          <p:cNvSpPr/>
          <p:nvPr/>
        </p:nvSpPr>
        <p:spPr>
          <a:xfrm>
            <a:off x="2245659" y="2198590"/>
            <a:ext cx="2185136" cy="1459006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05108E-2C86-49BA-B881-FC0DDC7A72F9}"/>
              </a:ext>
            </a:extLst>
          </p:cNvPr>
          <p:cNvSpPr/>
          <p:nvPr/>
        </p:nvSpPr>
        <p:spPr>
          <a:xfrm>
            <a:off x="7050595" y="2190993"/>
            <a:ext cx="1408991" cy="14590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 descr="how to draw monsters vs aliens characters - Google Search | Monster drawing,  Alien character, Art inspo">
            <a:extLst>
              <a:ext uri="{FF2B5EF4-FFF2-40B4-BE49-F238E27FC236}">
                <a16:creationId xmlns:a16="http://schemas.microsoft.com/office/drawing/2014/main" id="{2E923229-5314-3205-6356-F26F54435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0936" y="2281403"/>
            <a:ext cx="1251945" cy="132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750+ Cute Cat Pictures | Download Free Images on Unsplash">
            <a:extLst>
              <a:ext uri="{FF2B5EF4-FFF2-40B4-BE49-F238E27FC236}">
                <a16:creationId xmlns:a16="http://schemas.microsoft.com/office/drawing/2014/main" id="{6232A1CF-B369-6583-0BB5-A3D6A490C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1491" y="2191867"/>
            <a:ext cx="963706" cy="14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C1D566-1166-4F47-63F4-8FD152A1C83D}"/>
              </a:ext>
            </a:extLst>
          </p:cNvPr>
          <p:cNvSpPr/>
          <p:nvPr/>
        </p:nvSpPr>
        <p:spPr>
          <a:xfrm>
            <a:off x="8578203" y="2191866"/>
            <a:ext cx="1910503" cy="1459006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Revert Icon - Download in Line Style">
            <a:extLst>
              <a:ext uri="{FF2B5EF4-FFF2-40B4-BE49-F238E27FC236}">
                <a16:creationId xmlns:a16="http://schemas.microsoft.com/office/drawing/2014/main" id="{DDA9816A-1670-15E0-F32C-4B11126E6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5292" y="1603868"/>
            <a:ext cx="708587" cy="70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Success PNG Clipart | PNG Mart">
            <a:extLst>
              <a:ext uri="{FF2B5EF4-FFF2-40B4-BE49-F238E27FC236}">
                <a16:creationId xmlns:a16="http://schemas.microsoft.com/office/drawing/2014/main" id="{2D67DC6B-262D-F651-CF47-2E822AF4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3756">
            <a:off x="4323690" y="4016336"/>
            <a:ext cx="3120282" cy="31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11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3 Ways to Learn a Language with Wikipedia | Transparent Language Blog">
            <a:extLst>
              <a:ext uri="{FF2B5EF4-FFF2-40B4-BE49-F238E27FC236}">
                <a16:creationId xmlns:a16="http://schemas.microsoft.com/office/drawing/2014/main" id="{A97E824C-D511-394A-CF73-7BAF0084A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0028" y="1690688"/>
            <a:ext cx="6831943" cy="449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6A697-C593-2BC6-07B8-0A0342E8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75B14-4BFA-721D-40A8-458DD75D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Could we poison </a:t>
            </a:r>
            <a:r>
              <a:rPr lang="en-US" dirty="0">
                <a:solidFill>
                  <a:srgbClr val="C00000"/>
                </a:solidFill>
              </a:rPr>
              <a:t>Wikipedia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2386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38F0-A411-5035-A4C8-34F9C985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Wikipedia is used in </a:t>
            </a:r>
            <a:r>
              <a:rPr lang="en-US" dirty="0">
                <a:solidFill>
                  <a:srgbClr val="C00000"/>
                </a:solidFill>
              </a:rPr>
              <a:t>nearly all modern LLMs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E368C-DBD2-6A2F-C1B5-B30DF96127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71" y="1384766"/>
            <a:ext cx="2260857" cy="45409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6EEFCF2-D72A-2691-8594-4B539970D736}"/>
                  </a:ext>
                </a:extLst>
              </p14:cNvPr>
              <p14:cNvContentPartPr/>
              <p14:nvPr/>
            </p14:nvContentPartPr>
            <p14:xfrm>
              <a:off x="5068932" y="3909364"/>
              <a:ext cx="2144880" cy="26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6EEFCF2-D72A-2691-8594-4B539970D7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4932" y="3801364"/>
                <a:ext cx="2252520" cy="2419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E8B5A17-238E-58D0-FB95-CE267CA8D3A8}"/>
              </a:ext>
            </a:extLst>
          </p:cNvPr>
          <p:cNvSpPr txBox="1"/>
          <p:nvPr/>
        </p:nvSpPr>
        <p:spPr>
          <a:xfrm>
            <a:off x="2262944" y="6154321"/>
            <a:ext cx="76661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The Pile: An 800GB Dataset of Diverse Text for Language Modeling, Gao et al. 2020</a:t>
            </a:r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44D5F-BA7D-C891-416A-1D133219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E95B-B9B0-F042-AAB4-E28E1A1AD7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23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3238AD-ABA8-68A2-BE85-E474B4D2F1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838" y="2071320"/>
            <a:ext cx="7050324" cy="4285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8DD763C-72BB-33FD-A451-35C06872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Wikipedia gets “poisoned” </a:t>
            </a:r>
            <a:r>
              <a:rPr lang="en-US" dirty="0">
                <a:solidFill>
                  <a:srgbClr val="C00000"/>
                </a:solidFill>
              </a:rPr>
              <a:t>all the time </a:t>
            </a:r>
            <a:r>
              <a:rPr lang="en-US" dirty="0"/>
              <a:t>but malicious edits are </a:t>
            </a:r>
            <a:r>
              <a:rPr lang="en-US" dirty="0">
                <a:solidFill>
                  <a:srgbClr val="C00000"/>
                </a:solidFill>
              </a:rPr>
              <a:t>short-lived</a:t>
            </a:r>
            <a:r>
              <a:rPr lang="en-US" dirty="0"/>
              <a:t>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21E266-AE2A-304E-E979-D6AB51C6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8C1E-40D2-1A1D-2296-B3BB7142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where are the </a:t>
            </a:r>
            <a:r>
              <a:rPr lang="en-US" dirty="0">
                <a:solidFill>
                  <a:srgbClr val="C00000"/>
                </a:solidFill>
              </a:rPr>
              <a:t>”real” </a:t>
            </a:r>
            <a:r>
              <a:rPr lang="en-US" dirty="0"/>
              <a:t>attacks?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3E7F9B-8AD0-1611-EADA-9B8666D2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1EFAAE-502D-260D-02B8-1DE433E9AA76}"/>
              </a:ext>
            </a:extLst>
          </p:cNvPr>
          <p:cNvSpPr txBox="1"/>
          <p:nvPr/>
        </p:nvSpPr>
        <p:spPr>
          <a:xfrm>
            <a:off x="838201" y="2084293"/>
            <a:ext cx="45630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u="sng" dirty="0"/>
              <a:t>Research:</a:t>
            </a:r>
            <a:r>
              <a:rPr lang="en-US" sz="3200" dirty="0"/>
              <a:t> attacks are feasible </a:t>
            </a:r>
            <a:r>
              <a:rPr lang="en-US" sz="3200" i="1" dirty="0"/>
              <a:t>in principle.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u="sng" dirty="0"/>
              <a:t>Reality:</a:t>
            </a:r>
            <a:r>
              <a:rPr lang="en-US" sz="3200" dirty="0"/>
              <a:t> how would you mount an </a:t>
            </a:r>
            <a:r>
              <a:rPr lang="en-US" sz="3200" i="1" dirty="0"/>
              <a:t>actual attack</a:t>
            </a:r>
            <a:r>
              <a:rPr lang="en-US" sz="3200" dirty="0"/>
              <a:t>?</a:t>
            </a:r>
          </a:p>
        </p:txBody>
      </p:sp>
      <p:pic>
        <p:nvPicPr>
          <p:cNvPr id="24592" name="Picture 16">
            <a:extLst>
              <a:ext uri="{FF2B5EF4-FFF2-40B4-BE49-F238E27FC236}">
                <a16:creationId xmlns:a16="http://schemas.microsoft.com/office/drawing/2014/main" id="{6828E53C-48E6-6817-614B-2F340F6C5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5988" y="1463134"/>
            <a:ext cx="5517027" cy="493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DE87B07-521C-DA03-DA16-43B06E1867AC}"/>
              </a:ext>
            </a:extLst>
          </p:cNvPr>
          <p:cNvSpPr/>
          <p:nvPr/>
        </p:nvSpPr>
        <p:spPr>
          <a:xfrm>
            <a:off x="9570193" y="3868989"/>
            <a:ext cx="2081683" cy="2531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59BF13-E62B-609E-385D-26258098A3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155" y="4476683"/>
            <a:ext cx="1156644" cy="15914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B5675D-6091-0E1A-C0B0-188E90F99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6977" y="3999360"/>
            <a:ext cx="1397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29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6710-B596-C0FF-4A01-FCDEB0AD4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3471" cy="1325563"/>
          </a:xfrm>
        </p:spPr>
        <p:txBody>
          <a:bodyPr/>
          <a:lstStyle/>
          <a:p>
            <a:r>
              <a:rPr lang="en-US" dirty="0"/>
              <a:t>ML models are not trained on </a:t>
            </a:r>
            <a:r>
              <a:rPr lang="en-US" i="1" dirty="0">
                <a:solidFill>
                  <a:srgbClr val="C00000"/>
                </a:solidFill>
              </a:rPr>
              <a:t>live</a:t>
            </a:r>
            <a:r>
              <a:rPr lang="en-US" dirty="0"/>
              <a:t> Wikipedia!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00AEE9-870B-C93F-16B3-EF6A8FA84457}"/>
              </a:ext>
            </a:extLst>
          </p:cNvPr>
          <p:cNvGrpSpPr>
            <a:grpSpLocks noChangeAspect="1"/>
          </p:cNvGrpSpPr>
          <p:nvPr/>
        </p:nvGrpSpPr>
        <p:grpSpPr>
          <a:xfrm>
            <a:off x="1588991" y="1452282"/>
            <a:ext cx="9513301" cy="4854388"/>
            <a:chOff x="2463051" y="1519518"/>
            <a:chExt cx="7853084" cy="40072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DFDD01-9741-0D75-1746-48D912F7429A}"/>
                </a:ext>
              </a:extLst>
            </p:cNvPr>
            <p:cNvSpPr/>
            <p:nvPr/>
          </p:nvSpPr>
          <p:spPr>
            <a:xfrm>
              <a:off x="2463051" y="1519518"/>
              <a:ext cx="7853084" cy="4007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EF7D59-933A-9512-C046-91A4E9CF1503}"/>
                </a:ext>
              </a:extLst>
            </p:cNvPr>
            <p:cNvGrpSpPr/>
            <p:nvPr/>
          </p:nvGrpSpPr>
          <p:grpSpPr>
            <a:xfrm>
              <a:off x="2463051" y="1684898"/>
              <a:ext cx="7853083" cy="3544590"/>
              <a:chOff x="2463051" y="1684898"/>
              <a:chExt cx="7853083" cy="354459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8873895-802D-6F08-B2AA-7D4304C8E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63051" y="1684898"/>
                <a:ext cx="7772400" cy="1242309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93D4D7A-C5EE-93BB-CFBD-24466D5C8C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43734" y="4258560"/>
                <a:ext cx="7772400" cy="286546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9CDE4EA-8FBA-8AE1-6E29-6CA8C30ED0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43734" y="2928259"/>
                <a:ext cx="7772400" cy="1242309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133EFD3-F053-2AC6-E729-FF2D100260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43734" y="4633098"/>
                <a:ext cx="7772400" cy="596390"/>
              </a:xfrm>
              <a:prstGeom prst="rect">
                <a:avLst/>
              </a:prstGeom>
            </p:spPr>
          </p:pic>
        </p:grp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2992EA7-6447-BC59-E624-CF00397F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9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0,600+ Light Bulb Sketch Stock Photos, Pictures &amp; Royalty-Free Images -  iStock | Idea light bulb sketch, Light bulb sketch vector">
            <a:extLst>
              <a:ext uri="{FF2B5EF4-FFF2-40B4-BE49-F238E27FC236}">
                <a16:creationId xmlns:a16="http://schemas.microsoft.com/office/drawing/2014/main" id="{A84AAB9B-FEC9-9BD3-68B7-7C7150EBAE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554" y="2242047"/>
            <a:ext cx="2429435" cy="23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48EDB1-694C-00B2-6682-F3499F13D2E8}"/>
              </a:ext>
            </a:extLst>
          </p:cNvPr>
          <p:cNvSpPr txBox="1"/>
          <p:nvPr/>
        </p:nvSpPr>
        <p:spPr>
          <a:xfrm>
            <a:off x="3106271" y="1843950"/>
            <a:ext cx="76037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</a:t>
            </a:r>
            <a:r>
              <a:rPr lang="en-US" sz="4000" i="1" dirty="0">
                <a:solidFill>
                  <a:srgbClr val="C00000"/>
                </a:solidFill>
              </a:rPr>
              <a:t>temporary</a:t>
            </a:r>
            <a:r>
              <a:rPr lang="en-US" sz="4000" i="1" dirty="0"/>
              <a:t> </a:t>
            </a:r>
            <a:r>
              <a:rPr lang="en-US" sz="4000" dirty="0"/>
              <a:t>edit can </a:t>
            </a:r>
            <a:r>
              <a:rPr lang="en-US" sz="4000" i="1" dirty="0">
                <a:solidFill>
                  <a:srgbClr val="C00000"/>
                </a:solidFill>
              </a:rPr>
              <a:t>permanently</a:t>
            </a:r>
            <a:r>
              <a:rPr lang="en-US" sz="4000" dirty="0"/>
              <a:t> poison a Wikipedia training set…</a:t>
            </a:r>
          </a:p>
          <a:p>
            <a:endParaRPr lang="en-US" sz="4000" dirty="0"/>
          </a:p>
          <a:p>
            <a:r>
              <a:rPr lang="en-US" sz="4000" dirty="0"/>
              <a:t>… if the edit happens </a:t>
            </a:r>
            <a:r>
              <a:rPr lang="en-US" sz="4000" i="1" dirty="0">
                <a:solidFill>
                  <a:srgbClr val="C00000"/>
                </a:solidFill>
              </a:rPr>
              <a:t>right before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/>
              <a:t>the dump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543EB-9E99-6EAE-584A-8E0D1777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20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6710-B596-C0FF-4A01-FCDEB0AD4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5938" cy="1325563"/>
          </a:xfrm>
        </p:spPr>
        <p:txBody>
          <a:bodyPr/>
          <a:lstStyle/>
          <a:p>
            <a:r>
              <a:rPr lang="en-US" dirty="0"/>
              <a:t>But how could we </a:t>
            </a:r>
            <a:r>
              <a:rPr lang="en-US" dirty="0">
                <a:solidFill>
                  <a:srgbClr val="C00000"/>
                </a:solidFill>
              </a:rPr>
              <a:t>know</a:t>
            </a:r>
            <a:r>
              <a:rPr lang="en-US" dirty="0"/>
              <a:t> when dumps happen?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ED9BE-55CB-D6D1-2AD3-91E82C077B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1908" y="2878791"/>
            <a:ext cx="9138403" cy="2850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B84DD-A5CF-47C1-7099-C501D1375E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905" y="2005566"/>
            <a:ext cx="9138406" cy="87322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7F394B-D049-B7A2-364C-9A948EF4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0D658D-461E-9590-4275-FB48CF8E6D26}"/>
                  </a:ext>
                </a:extLst>
              </p14:cNvPr>
              <p14:cNvContentPartPr/>
              <p14:nvPr/>
            </p14:nvContentPartPr>
            <p14:xfrm>
              <a:off x="2660079" y="3772987"/>
              <a:ext cx="1463760" cy="29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0D658D-461E-9590-4275-FB48CF8E6D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0079" y="3593347"/>
                <a:ext cx="1643400" cy="3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60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865F-2AEE-2482-F398-CB736703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9" y="365125"/>
            <a:ext cx="12003741" cy="1325563"/>
          </a:xfrm>
        </p:spPr>
        <p:txBody>
          <a:bodyPr>
            <a:normAutofit/>
          </a:bodyPr>
          <a:lstStyle/>
          <a:p>
            <a:r>
              <a:rPr lang="en-US" dirty="0"/>
              <a:t>Can we predict the dump time of individual </a:t>
            </a:r>
            <a:r>
              <a:rPr lang="en-US" i="1" dirty="0">
                <a:solidFill>
                  <a:srgbClr val="C00000"/>
                </a:solidFill>
              </a:rPr>
              <a:t>articles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F0BBC-1693-523A-A775-71ED7EC6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5A4CB-E07C-2EC1-F32E-D7140F6640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833227"/>
            <a:ext cx="7772400" cy="1098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4DBEC7-B258-BBBC-7974-218E045588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936818"/>
            <a:ext cx="7772400" cy="22819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46A9E01-F542-1899-4175-DC1670CA840A}"/>
                  </a:ext>
                </a:extLst>
              </p14:cNvPr>
              <p14:cNvContentPartPr/>
              <p14:nvPr/>
            </p14:nvContentPartPr>
            <p14:xfrm>
              <a:off x="3198452" y="3236231"/>
              <a:ext cx="486042" cy="58298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46A9E01-F542-1899-4175-DC1670CA84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6446" y="3086749"/>
                <a:ext cx="629694" cy="356888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FD168F5-BA8C-6E01-6FD7-201DB54326E5}"/>
              </a:ext>
            </a:extLst>
          </p:cNvPr>
          <p:cNvSpPr txBox="1"/>
          <p:nvPr/>
        </p:nvSpPr>
        <p:spPr>
          <a:xfrm>
            <a:off x="905476" y="5518193"/>
            <a:ext cx="10381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Dumping the entirety of English Wikipedia takes about 1 day!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B3ECFD-839B-CE3D-C240-EDBBA66376D2}"/>
                  </a:ext>
                </a:extLst>
              </p14:cNvPr>
              <p14:cNvContentPartPr/>
              <p14:nvPr/>
            </p14:nvContentPartPr>
            <p14:xfrm>
              <a:off x="2657012" y="2698391"/>
              <a:ext cx="2008080" cy="23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B3ECFD-839B-CE3D-C240-EDBBA66376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7372" y="2518391"/>
                <a:ext cx="2187720" cy="38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1957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4761-E883-BD30-DF3C-753EE05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10365" cy="1325563"/>
          </a:xfrm>
        </p:spPr>
        <p:txBody>
          <a:bodyPr/>
          <a:lstStyle/>
          <a:p>
            <a:r>
              <a:rPr lang="en-US" dirty="0"/>
              <a:t>Articles are snapshot in a </a:t>
            </a:r>
            <a:r>
              <a:rPr lang="en-US" dirty="0">
                <a:solidFill>
                  <a:srgbClr val="C00000"/>
                </a:solidFill>
              </a:rPr>
              <a:t>predictable pattern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4961B4-DAD5-6B48-0A7F-DC92356F5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66" y="1878612"/>
            <a:ext cx="6921395" cy="46142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2A3739-8802-3310-4EF4-CFFB6BB4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80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4761-E883-BD30-DF3C-753EE059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snapshot times can be estimated to within </a:t>
            </a:r>
            <a:r>
              <a:rPr lang="en-US" dirty="0">
                <a:solidFill>
                  <a:srgbClr val="C00000"/>
                </a:solidFill>
              </a:rPr>
              <a:t>a few minutes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3C11E-7B6B-33B4-D74F-C3661D25F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73" y="1853640"/>
            <a:ext cx="6958853" cy="46392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C972E2-69AC-04A0-80E5-99E97D43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95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B9E9-5556-46AA-5B8D-6F17F68D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1424" cy="1325563"/>
          </a:xfrm>
        </p:spPr>
        <p:txBody>
          <a:bodyPr>
            <a:noAutofit/>
          </a:bodyPr>
          <a:lstStyle/>
          <a:p>
            <a:r>
              <a:rPr lang="en-US" b="1" dirty="0"/>
              <a:t>Final attack: </a:t>
            </a:r>
            <a:r>
              <a:rPr lang="en-US" dirty="0"/>
              <a:t>poison each article </a:t>
            </a:r>
            <a:r>
              <a:rPr lang="en-US" dirty="0">
                <a:solidFill>
                  <a:srgbClr val="C00000"/>
                </a:solidFill>
              </a:rPr>
              <a:t>right before its estimated snapshot time</a:t>
            </a:r>
            <a:r>
              <a:rPr lang="en-US" dirty="0"/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BD0E52-2E2A-CA35-9CCC-EF3A0D251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8765"/>
            <a:ext cx="10515600" cy="395819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(Very) conservative estimate: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</a:rPr>
              <a:t>5% of malicious edits </a:t>
            </a:r>
            <a:r>
              <a:rPr lang="en-US" sz="4000" b="1" dirty="0"/>
              <a:t>would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/>
              <a:t>persist in the dump</a:t>
            </a:r>
            <a:r>
              <a:rPr lang="en-US" b="1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AB250-79EC-A364-1A25-7F6A92C4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38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C214-C22D-6163-7938-6468D0C1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Defenses!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75126-040E-F187-D338-843A188A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37</a:t>
            </a:fld>
            <a:endParaRPr lang="en-US"/>
          </a:p>
        </p:txBody>
      </p:sp>
      <p:pic>
        <p:nvPicPr>
          <p:cNvPr id="6146" name="Picture 2" descr="Antidote Pokemon">
            <a:extLst>
              <a:ext uri="{FF2B5EF4-FFF2-40B4-BE49-F238E27FC236}">
                <a16:creationId xmlns:a16="http://schemas.microsoft.com/office/drawing/2014/main" id="{5EFD19C4-5B13-6228-D534-21D4FDD8E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662" y="1960511"/>
            <a:ext cx="5828675" cy="388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432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911E-3414-F68A-C46D-0F1B6D53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Integrity checks </a:t>
            </a:r>
            <a:r>
              <a:rPr lang="en-US" dirty="0"/>
              <a:t>prevent split-view poisoning!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A52387-422E-C3C1-2A0E-F95A5AAF3B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632" y="1690688"/>
            <a:ext cx="8636735" cy="4372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F30BDB1-74D5-BE17-2D30-51ABE4DF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80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911E-3414-F68A-C46D-0F1B6D53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Hashes have many </a:t>
            </a:r>
            <a:r>
              <a:rPr lang="en-US" dirty="0">
                <a:solidFill>
                  <a:srgbClr val="C00000"/>
                </a:solidFill>
              </a:rPr>
              <a:t>false-positives</a:t>
            </a:r>
            <a:r>
              <a:rPr lang="en-US" dirty="0"/>
              <a:t>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C75905-5BD8-DA6A-F8EF-077A15DFC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9008" y="1852719"/>
            <a:ext cx="2962012" cy="317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E22560-8A31-6526-5D88-D0D1969681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517" y="1852719"/>
            <a:ext cx="2962132" cy="317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67AFB-81CF-C7AA-0A1E-28E7FE29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EEE01-4A99-0A8A-461D-789E27036C5E}"/>
              </a:ext>
            </a:extLst>
          </p:cNvPr>
          <p:cNvSpPr txBox="1"/>
          <p:nvPr/>
        </p:nvSpPr>
        <p:spPr>
          <a:xfrm>
            <a:off x="1843048" y="5023944"/>
            <a:ext cx="335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image at dataset creation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96192-F072-0E1D-58C8-F7AF18F93CBA}"/>
              </a:ext>
            </a:extLst>
          </p:cNvPr>
          <p:cNvSpPr txBox="1"/>
          <p:nvPr/>
        </p:nvSpPr>
        <p:spPr>
          <a:xfrm>
            <a:off x="7244046" y="5023943"/>
            <a:ext cx="1717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image today</a:t>
            </a:r>
          </a:p>
        </p:txBody>
      </p:sp>
    </p:spTree>
    <p:extLst>
      <p:ext uri="{BB962C8B-B14F-4D97-AF65-F5344CB8AC3E}">
        <p14:creationId xmlns:p14="http://schemas.microsoft.com/office/powerpoint/2010/main" val="273796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9510-B38F-0C7D-FA13-A29150C3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talk: </a:t>
            </a:r>
            <a:r>
              <a:rPr lang="en-US" dirty="0">
                <a:solidFill>
                  <a:srgbClr val="C00000"/>
                </a:solidFill>
              </a:rPr>
              <a:t>poisoning</a:t>
            </a:r>
            <a:r>
              <a:rPr lang="en-US" dirty="0"/>
              <a:t> attacks.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D95CB-76F0-9890-D775-5D8091BE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8094C-EBF7-3115-218C-AA1557A1A4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9128" y="1690688"/>
            <a:ext cx="7093743" cy="41110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2DB311-42EE-018E-7915-51B60170DDAC}"/>
              </a:ext>
            </a:extLst>
          </p:cNvPr>
          <p:cNvSpPr/>
          <p:nvPr/>
        </p:nvSpPr>
        <p:spPr>
          <a:xfrm>
            <a:off x="8364070" y="1976718"/>
            <a:ext cx="1680883" cy="1210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evil Horns Transparent PNG Images, Free Download - Free Transparent PNG  Logos">
            <a:extLst>
              <a:ext uri="{FF2B5EF4-FFF2-40B4-BE49-F238E27FC236}">
                <a16:creationId xmlns:a16="http://schemas.microsoft.com/office/drawing/2014/main" id="{9174B7C5-B65D-BFB0-1DD8-62724426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809021" y="2791166"/>
            <a:ext cx="676480" cy="96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555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911E-3414-F68A-C46D-0F1B6D53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Hashes have many </a:t>
            </a:r>
            <a:r>
              <a:rPr lang="en-US" dirty="0">
                <a:solidFill>
                  <a:srgbClr val="C00000"/>
                </a:solidFill>
              </a:rPr>
              <a:t>false-positives</a:t>
            </a:r>
            <a:r>
              <a:rPr lang="en-US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FE94B-4C6B-BABB-C0AD-6C8977FFA515}"/>
              </a:ext>
            </a:extLst>
          </p:cNvPr>
          <p:cNvSpPr txBox="1"/>
          <p:nvPr/>
        </p:nvSpPr>
        <p:spPr>
          <a:xfrm>
            <a:off x="3213848" y="5317544"/>
            <a:ext cx="2337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CC-3M original</a:t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(2018)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57BE14-4D8E-D674-BD7F-CACE4F0D9598}"/>
              </a:ext>
            </a:extLst>
          </p:cNvPr>
          <p:cNvCxnSpPr/>
          <p:nvPr/>
        </p:nvCxnSpPr>
        <p:spPr>
          <a:xfrm>
            <a:off x="2971800" y="5224355"/>
            <a:ext cx="742277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EE85AA-6C31-9556-CFA6-CC3ED84FB20B}"/>
              </a:ext>
            </a:extLst>
          </p:cNvPr>
          <p:cNvCxnSpPr>
            <a:cxnSpLocks/>
          </p:cNvCxnSpPr>
          <p:nvPr/>
        </p:nvCxnSpPr>
        <p:spPr>
          <a:xfrm flipV="1">
            <a:off x="2985247" y="1862589"/>
            <a:ext cx="0" cy="3388660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2F15C2-9FF9-8C29-D507-D6282D8F3240}"/>
              </a:ext>
            </a:extLst>
          </p:cNvPr>
          <p:cNvSpPr txBox="1"/>
          <p:nvPr/>
        </p:nvSpPr>
        <p:spPr>
          <a:xfrm rot="16200000">
            <a:off x="738647" y="3303880"/>
            <a:ext cx="3479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Number of images (M)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198D4F-9A55-0900-40EB-D53AF3AF4878}"/>
              </a:ext>
            </a:extLst>
          </p:cNvPr>
          <p:cNvSpPr txBox="1"/>
          <p:nvPr/>
        </p:nvSpPr>
        <p:spPr>
          <a:xfrm>
            <a:off x="6016462" y="5317544"/>
            <a:ext cx="1677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still online</a:t>
            </a:r>
          </a:p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(2022)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E4C80-C27A-72D9-BDF2-5C7620CE98AD}"/>
              </a:ext>
            </a:extLst>
          </p:cNvPr>
          <p:cNvSpPr txBox="1"/>
          <p:nvPr/>
        </p:nvSpPr>
        <p:spPr>
          <a:xfrm>
            <a:off x="8159409" y="5317544"/>
            <a:ext cx="1638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valid hash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26AA3E-8E95-1F9C-4C0C-57AF8F7036CB}"/>
              </a:ext>
            </a:extLst>
          </p:cNvPr>
          <p:cNvSpPr/>
          <p:nvPr/>
        </p:nvSpPr>
        <p:spPr>
          <a:xfrm>
            <a:off x="3972461" y="2206835"/>
            <a:ext cx="820271" cy="29906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3.3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4A42B7-06F6-C602-E2A8-55C010E238E9}"/>
              </a:ext>
            </a:extLst>
          </p:cNvPr>
          <p:cNvSpPr/>
          <p:nvPr/>
        </p:nvSpPr>
        <p:spPr>
          <a:xfrm>
            <a:off x="6445242" y="2572595"/>
            <a:ext cx="820271" cy="26248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2.9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65BF57-4A02-F71D-BD93-BD13C93F009F}"/>
              </a:ext>
            </a:extLst>
          </p:cNvPr>
          <p:cNvSpPr/>
          <p:nvPr/>
        </p:nvSpPr>
        <p:spPr>
          <a:xfrm>
            <a:off x="8568343" y="4218515"/>
            <a:ext cx="820271" cy="97894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1.1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63BEF87-5CEC-FD02-0351-55879E6A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1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5823-0209-394F-C1CE-A0104315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41" y="365125"/>
            <a:ext cx="10435846" cy="1325563"/>
          </a:xfrm>
        </p:spPr>
        <p:txBody>
          <a:bodyPr/>
          <a:lstStyle/>
          <a:p>
            <a:r>
              <a:rPr lang="en-US" dirty="0"/>
              <a:t>Prevent frontrunning by giving moderators </a:t>
            </a:r>
            <a:r>
              <a:rPr lang="en-US" dirty="0">
                <a:solidFill>
                  <a:srgbClr val="C00000"/>
                </a:solidFill>
              </a:rPr>
              <a:t>more time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42D80-D586-6C9F-0644-6E6F0BD0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D470D-1E02-D151-BF6E-1D3FF6941839}"/>
              </a:ext>
            </a:extLst>
          </p:cNvPr>
          <p:cNvSpPr txBox="1"/>
          <p:nvPr/>
        </p:nvSpPr>
        <p:spPr>
          <a:xfrm>
            <a:off x="1196409" y="4716272"/>
            <a:ext cx="3176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Randomize</a:t>
            </a:r>
            <a:r>
              <a:rPr lang="en-US" sz="3200" dirty="0"/>
              <a:t> snapshot times</a:t>
            </a:r>
          </a:p>
        </p:txBody>
      </p:sp>
      <p:pic>
        <p:nvPicPr>
          <p:cNvPr id="36866" name="Picture 2" descr="Cartoon Dice Vector Illustration On White Background-vektorgrafik och fler  bilder på Tärning - iStock">
            <a:extLst>
              <a:ext uri="{FF2B5EF4-FFF2-40B4-BE49-F238E27FC236}">
                <a16:creationId xmlns:a16="http://schemas.microsoft.com/office/drawing/2014/main" id="{1013393C-0E06-C3A7-546C-E425A7502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7894" y="1914293"/>
            <a:ext cx="2873188" cy="28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79B20-1915-BCCF-0395-822365E2AF2E}"/>
              </a:ext>
            </a:extLst>
          </p:cNvPr>
          <p:cNvSpPr txBox="1"/>
          <p:nvPr/>
        </p:nvSpPr>
        <p:spPr>
          <a:xfrm>
            <a:off x="6479864" y="4716272"/>
            <a:ext cx="4093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Only snapshot edits that have </a:t>
            </a:r>
            <a:r>
              <a:rPr lang="en-US" sz="3200" b="1" i="1" dirty="0"/>
              <a:t>stood the test-of-time</a:t>
            </a:r>
          </a:p>
        </p:txBody>
      </p:sp>
      <p:pic>
        <p:nvPicPr>
          <p:cNvPr id="36868" name="Picture 4" descr="3,600+ Old Oak Tree Illustrations, Royalty-Free Vector Graphics &amp; Clip Art  - iStock | Old oak tree silhouette, Old oak tree isolated, Big old oak tree">
            <a:extLst>
              <a:ext uri="{FF2B5EF4-FFF2-40B4-BE49-F238E27FC236}">
                <a16:creationId xmlns:a16="http://schemas.microsoft.com/office/drawing/2014/main" id="{31794736-B772-7E95-336B-30A7A7E1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7653" y="1761106"/>
            <a:ext cx="3925893" cy="28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83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0341-92ED-B4CB-374B-F5D1E3132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8B3B-9DAA-F2D5-928F-9DDD3A08D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38081"/>
            <a:ext cx="10914529" cy="40388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 Poisoning current ML training sets is </a:t>
            </a:r>
            <a:r>
              <a:rPr lang="en-US" sz="3600" b="1" dirty="0">
                <a:solidFill>
                  <a:srgbClr val="C00000"/>
                </a:solidFill>
              </a:rPr>
              <a:t>practical</a:t>
            </a:r>
            <a:r>
              <a:rPr lang="en-US" sz="3600" dirty="0"/>
              <a:t>!</a:t>
            </a:r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 There is a lot of </a:t>
            </a:r>
            <a:r>
              <a:rPr lang="en-US" sz="3600" b="1" dirty="0">
                <a:solidFill>
                  <a:srgbClr val="C00000"/>
                </a:solidFill>
              </a:rPr>
              <a:t>“traditional systems security” </a:t>
            </a:r>
            <a:r>
              <a:rPr lang="en-US" sz="3600" dirty="0"/>
              <a:t>work to do in ML!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B4642-8D31-78AD-C377-5DF086D0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42</a:t>
            </a:fld>
            <a:endParaRPr lang="en-US"/>
          </a:p>
        </p:txBody>
      </p:sp>
      <p:pic>
        <p:nvPicPr>
          <p:cNvPr id="32770" name="Picture 2" descr="Machine Learning For Dummies Buch versandkostenfrei bei Weltbild.ch">
            <a:extLst>
              <a:ext uri="{FF2B5EF4-FFF2-40B4-BE49-F238E27FC236}">
                <a16:creationId xmlns:a16="http://schemas.microsoft.com/office/drawing/2014/main" id="{22D95761-38D8-C1F8-EAF7-A8986AD15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956" y="4048239"/>
            <a:ext cx="1946088" cy="244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ultiply 4">
            <a:extLst>
              <a:ext uri="{FF2B5EF4-FFF2-40B4-BE49-F238E27FC236}">
                <a16:creationId xmlns:a16="http://schemas.microsoft.com/office/drawing/2014/main" id="{6C029C97-9083-6879-03E8-C09ABD7455DE}"/>
              </a:ext>
            </a:extLst>
          </p:cNvPr>
          <p:cNvSpPr/>
          <p:nvPr/>
        </p:nvSpPr>
        <p:spPr>
          <a:xfrm>
            <a:off x="4489076" y="3429000"/>
            <a:ext cx="3213847" cy="3671047"/>
          </a:xfrm>
          <a:prstGeom prst="mathMultiply">
            <a:avLst>
              <a:gd name="adj1" fmla="val 7428"/>
            </a:avLst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EC771-ACF5-0FEC-BEB0-8465BA52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experiment: poisoning </a:t>
            </a:r>
            <a:r>
              <a:rPr lang="en-US" dirty="0">
                <a:solidFill>
                  <a:srgbClr val="C00000"/>
                </a:solidFill>
              </a:rPr>
              <a:t>ImageNet</a:t>
            </a:r>
            <a:r>
              <a:rPr lang="en-US" dirty="0"/>
              <a:t>.</a:t>
            </a:r>
          </a:p>
        </p:txBody>
      </p:sp>
      <p:pic>
        <p:nvPicPr>
          <p:cNvPr id="8194" name="Picture 2" descr="How to prepare Imagenet dataset for Image Classification - A Developer Diary">
            <a:extLst>
              <a:ext uri="{FF2B5EF4-FFF2-40B4-BE49-F238E27FC236}">
                <a16:creationId xmlns:a16="http://schemas.microsoft.com/office/drawing/2014/main" id="{89D81256-CF61-9BF8-01C9-0EE19935B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362043"/>
            <a:ext cx="4979773" cy="213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74DA8-3E8A-6E14-88B8-A49095B339A0}"/>
              </a:ext>
            </a:extLst>
          </p:cNvPr>
          <p:cNvSpPr txBox="1"/>
          <p:nvPr/>
        </p:nvSpPr>
        <p:spPr>
          <a:xfrm>
            <a:off x="6096000" y="2130358"/>
            <a:ext cx="5404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Collected ~14 million images around 2007-2009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Scraped from search engine results and validated by human annotators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A 1M subset (“the ImageNet dataset”) has been used to train 1000+ models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E15182-205E-1C86-1D90-E7CD4A8E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EC771-ACF5-0FEC-BEB0-8465BA52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experiment: poisoning </a:t>
            </a:r>
            <a:r>
              <a:rPr lang="en-US" dirty="0">
                <a:solidFill>
                  <a:srgbClr val="C00000"/>
                </a:solidFill>
              </a:rPr>
              <a:t>ImageNet</a:t>
            </a:r>
            <a:r>
              <a:rPr lang="en-US" dirty="0"/>
              <a:t>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E15182-205E-1C86-1D90-E7CD4A8E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6</a:t>
            </a:fld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C087AFD-B64B-0F83-4347-17F92BB7488F}"/>
              </a:ext>
            </a:extLst>
          </p:cNvPr>
          <p:cNvSpPr/>
          <p:nvPr/>
        </p:nvSpPr>
        <p:spPr>
          <a:xfrm>
            <a:off x="1951220" y="1690688"/>
            <a:ext cx="8289560" cy="10828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In principle</a:t>
            </a:r>
            <a:r>
              <a:rPr lang="en-US" sz="2800" dirty="0"/>
              <a:t>, ImageNet could have been poisoned</a:t>
            </a:r>
            <a:br>
              <a:rPr lang="en-US" sz="2800" dirty="0"/>
            </a:br>
            <a:r>
              <a:rPr lang="en-US" sz="2000" dirty="0"/>
              <a:t>(if you had foreseen its creation…)</a:t>
            </a:r>
            <a:endParaRPr lang="en-US" sz="2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AC235A2-32C5-E85E-20E5-02E9D77CD4EE}"/>
              </a:ext>
            </a:extLst>
          </p:cNvPr>
          <p:cNvSpPr/>
          <p:nvPr/>
        </p:nvSpPr>
        <p:spPr>
          <a:xfrm>
            <a:off x="1951220" y="3040279"/>
            <a:ext cx="8289560" cy="81219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Now it would require a </a:t>
            </a:r>
            <a:r>
              <a:rPr lang="en-US" sz="2800" b="1" i="1" dirty="0"/>
              <a:t>time machine…</a:t>
            </a:r>
            <a:endParaRPr lang="en-US" sz="2400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B0D73-FB45-DC46-D91B-0CB8E794D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78276"/>
            <a:ext cx="2743199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4222-40E6-7D85-5BBF-F2AA6E1F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3205" cy="1325563"/>
          </a:xfrm>
        </p:spPr>
        <p:txBody>
          <a:bodyPr>
            <a:noAutofit/>
          </a:bodyPr>
          <a:lstStyle/>
          <a:p>
            <a:r>
              <a:rPr lang="en-US" dirty="0"/>
              <a:t>We show how to poison modern training datasets </a:t>
            </a:r>
            <a:r>
              <a:rPr lang="en-US" b="1" dirty="0">
                <a:solidFill>
                  <a:srgbClr val="C00000"/>
                </a:solidFill>
              </a:rPr>
              <a:t>without a time machine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48F6E6-3905-F30F-1736-9A374AEC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0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4222-40E6-7D85-5BBF-F2AA6E1F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3205" cy="1325563"/>
          </a:xfrm>
        </p:spPr>
        <p:txBody>
          <a:bodyPr>
            <a:noAutofit/>
          </a:bodyPr>
          <a:lstStyle/>
          <a:p>
            <a:r>
              <a:rPr lang="en-US" dirty="0"/>
              <a:t>We show how to poison modern training datasets </a:t>
            </a:r>
            <a:r>
              <a:rPr lang="en-US" b="1" dirty="0">
                <a:solidFill>
                  <a:srgbClr val="C00000"/>
                </a:solidFill>
              </a:rPr>
              <a:t>without a time machine</a:t>
            </a:r>
            <a:r>
              <a:rPr lang="en-US" b="1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234A6-B176-4426-A6F8-130AEB7CEA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884" y="2515694"/>
            <a:ext cx="7939521" cy="2492429"/>
          </a:xfrm>
          <a:prstGeom prst="rect">
            <a:avLst/>
          </a:prstGeom>
        </p:spPr>
      </p:pic>
      <p:pic>
        <p:nvPicPr>
          <p:cNvPr id="7" name="Picture 2" descr="How to prepare Imagenet dataset for Image Classification - A Developer Diary">
            <a:extLst>
              <a:ext uri="{FF2B5EF4-FFF2-40B4-BE49-F238E27FC236}">
                <a16:creationId xmlns:a16="http://schemas.microsoft.com/office/drawing/2014/main" id="{40F468B0-A9DE-12C1-7CD8-4FDD8DA4C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437" y="3570237"/>
            <a:ext cx="894587" cy="3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52E887-16AA-F9FC-152D-470EE1ADCACB}"/>
              </a:ext>
            </a:extLst>
          </p:cNvPr>
          <p:cNvSpPr txBox="1"/>
          <p:nvPr/>
        </p:nvSpPr>
        <p:spPr>
          <a:xfrm>
            <a:off x="345404" y="3953582"/>
            <a:ext cx="2798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2009: 1M labeled images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C10090-0422-8E53-7D67-D6293DCC82E5}"/>
              </a:ext>
            </a:extLst>
          </p:cNvPr>
          <p:cNvSpPr txBox="1"/>
          <p:nvPr/>
        </p:nvSpPr>
        <p:spPr>
          <a:xfrm>
            <a:off x="5417292" y="5008123"/>
            <a:ext cx="4628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2022</a:t>
            </a:r>
            <a:r>
              <a:rPr lang="en-US" sz="2800" b="1" dirty="0"/>
              <a:t>: 5B</a:t>
            </a:r>
            <a:r>
              <a:rPr lang="en-US" sz="2800" dirty="0"/>
              <a:t> images with captions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48F6E6-3905-F30F-1736-9A374AEC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E20AE4-B38A-6CE8-F53A-E52646686F32}"/>
                  </a:ext>
                </a:extLst>
              </p14:cNvPr>
              <p14:cNvContentPartPr/>
              <p14:nvPr/>
            </p14:nvContentPartPr>
            <p14:xfrm>
              <a:off x="6521016" y="718979"/>
              <a:ext cx="1611000" cy="33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E20AE4-B38A-6CE8-F53A-E52646686F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1376" y="539339"/>
                <a:ext cx="1790640" cy="39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565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4FDD-0325-492E-B339-571EDB24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US" dirty="0"/>
              <a:t>How do you </a:t>
            </a:r>
            <a:r>
              <a:rPr lang="en-US" dirty="0">
                <a:solidFill>
                  <a:srgbClr val="C00000"/>
                </a:solidFill>
              </a:rPr>
              <a:t>distribute</a:t>
            </a:r>
            <a:r>
              <a:rPr lang="en-US" dirty="0"/>
              <a:t> a dataset of 5B images?</a:t>
            </a:r>
          </a:p>
        </p:txBody>
      </p:sp>
      <p:pic>
        <p:nvPicPr>
          <p:cNvPr id="15362" name="Picture 2" descr="Click Here To Download Green Button transparent PNG - StickPNG">
            <a:extLst>
              <a:ext uri="{FF2B5EF4-FFF2-40B4-BE49-F238E27FC236}">
                <a16:creationId xmlns:a16="http://schemas.microsoft.com/office/drawing/2014/main" id="{AA63C1B3-C1B3-29DF-B21B-CE24112F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413" y="2810985"/>
            <a:ext cx="6691174" cy="19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7">
            <a:extLst>
              <a:ext uri="{FF2B5EF4-FFF2-40B4-BE49-F238E27FC236}">
                <a16:creationId xmlns:a16="http://schemas.microsoft.com/office/drawing/2014/main" id="{24D4281A-6DC6-AC99-3A8A-2D1E360B5D2D}"/>
              </a:ext>
            </a:extLst>
          </p:cNvPr>
          <p:cNvSpPr/>
          <p:nvPr/>
        </p:nvSpPr>
        <p:spPr>
          <a:xfrm>
            <a:off x="998483" y="1418897"/>
            <a:ext cx="10195034" cy="4540469"/>
          </a:xfrm>
          <a:prstGeom prst="mathMultiply">
            <a:avLst>
              <a:gd name="adj1" fmla="val 7428"/>
            </a:avLst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B1A904-A632-FC25-AB57-93BBC160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91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819</Words>
  <Application>Microsoft Macintosh PowerPoint</Application>
  <PresentationFormat>Widescreen</PresentationFormat>
  <Paragraphs>175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Office Theme</vt:lpstr>
      <vt:lpstr>Poisoning web-scale training datasets is practical</vt:lpstr>
      <vt:lpstr>We like writing papers on attacking ML…</vt:lpstr>
      <vt:lpstr>So where are the ”real” attacks?</vt:lpstr>
      <vt:lpstr>This talk: poisoning attacks.</vt:lpstr>
      <vt:lpstr>Thought experiment: poisoning ImageNet.</vt:lpstr>
      <vt:lpstr>Thought experiment: poisoning ImageNet.</vt:lpstr>
      <vt:lpstr>We show how to poison modern training datasets without a time machine.</vt:lpstr>
      <vt:lpstr>We show how to poison modern training datasets without a time machine.</vt:lpstr>
      <vt:lpstr>How do you distribute a dataset of 5B images?</vt:lpstr>
      <vt:lpstr>How do you distribute a dataset of 5B images?</vt:lpstr>
      <vt:lpstr>We trust these domains to provide training data!</vt:lpstr>
      <vt:lpstr>Who owns these domains?</vt:lpstr>
      <vt:lpstr>Who owns these domains?</vt:lpstr>
      <vt:lpstr>Who owns these domains?</vt:lpstr>
      <vt:lpstr>We now own 0.01% of LAION.</vt:lpstr>
      <vt:lpstr>We now own 0.01% of LAION.</vt:lpstr>
      <vt:lpstr>We now own 0.01% of…</vt:lpstr>
      <vt:lpstr>Anyone could own a fraction of these datasets.</vt:lpstr>
      <vt:lpstr>What can you do with 0.01% of a dataset?</vt:lpstr>
      <vt:lpstr>What can you do with 0.01% of a dataset?</vt:lpstr>
      <vt:lpstr>What can you do with 0.01% of a dataset?</vt:lpstr>
      <vt:lpstr>Vulnerable datasets are actively downloaded.</vt:lpstr>
      <vt:lpstr>Vulnerable datasets are actively downloaded.</vt:lpstr>
      <vt:lpstr>We call this attack split-view poisoning.</vt:lpstr>
      <vt:lpstr>What if content changes are moderated?</vt:lpstr>
      <vt:lpstr>Our second attack: frontrunning poisoning.</vt:lpstr>
      <vt:lpstr>Could we poison Wikipedia?</vt:lpstr>
      <vt:lpstr>Wikipedia is used in nearly all modern LLMs.</vt:lpstr>
      <vt:lpstr>Wikipedia gets “poisoned” all the time but malicious edits are short-lived.</vt:lpstr>
      <vt:lpstr>ML models are not trained on live Wikipedia!</vt:lpstr>
      <vt:lpstr>PowerPoint Presentation</vt:lpstr>
      <vt:lpstr>But how could we know when dumps happen?</vt:lpstr>
      <vt:lpstr>Can we predict the dump time of individual articles?</vt:lpstr>
      <vt:lpstr>Articles are snapshot in a predictable pattern.</vt:lpstr>
      <vt:lpstr>Individual snapshot times can be estimated to within a few minutes.</vt:lpstr>
      <vt:lpstr>Final attack: poison each article right before its estimated snapshot time.</vt:lpstr>
      <vt:lpstr>Defenses!</vt:lpstr>
      <vt:lpstr>Integrity checks prevent split-view poisoning!</vt:lpstr>
      <vt:lpstr>Hashes have many false-positives…</vt:lpstr>
      <vt:lpstr>Hashes have many false-positives…</vt:lpstr>
      <vt:lpstr>Prevent frontrunning by giving moderators more time.</vt:lpstr>
      <vt:lpstr>Conclusions.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Poisoning web-scale training datasets is practical</dc:title>
  <dc:creator>Tramèr  Florian</dc:creator>
  <cp:lastModifiedBy>Tramèr  Florian</cp:lastModifiedBy>
  <cp:revision>50</cp:revision>
  <dcterms:created xsi:type="dcterms:W3CDTF">2023-03-20T07:49:03Z</dcterms:created>
  <dcterms:modified xsi:type="dcterms:W3CDTF">2023-06-07T13:17:26Z</dcterms:modified>
</cp:coreProperties>
</file>