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9" r:id="rId2"/>
  </p:sldMasterIdLst>
  <p:notesMasterIdLst>
    <p:notesMasterId r:id="rId11"/>
  </p:notesMasterIdLst>
  <p:handoutMasterIdLst>
    <p:handoutMasterId r:id="rId12"/>
  </p:handoutMasterIdLst>
  <p:sldIdLst>
    <p:sldId id="304" r:id="rId3"/>
    <p:sldId id="306" r:id="rId4"/>
    <p:sldId id="307" r:id="rId5"/>
    <p:sldId id="308" r:id="rId6"/>
    <p:sldId id="313" r:id="rId7"/>
    <p:sldId id="314" r:id="rId8"/>
    <p:sldId id="310" r:id="rId9"/>
    <p:sldId id="311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016"/>
    <a:srgbClr val="FF40FF"/>
    <a:srgbClr val="FF7700"/>
    <a:srgbClr val="0E7FBD"/>
    <a:srgbClr val="01B338"/>
    <a:srgbClr val="B25118"/>
    <a:srgbClr val="FF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/>
    <p:restoredTop sz="94669"/>
  </p:normalViewPr>
  <p:slideViewPr>
    <p:cSldViewPr snapToGrid="0" snapToObjects="1" showGuides="1">
      <p:cViewPr varScale="1">
        <p:scale>
          <a:sx n="149" d="100"/>
          <a:sy n="149" d="100"/>
        </p:scale>
        <p:origin x="320" y="176"/>
      </p:cViewPr>
      <p:guideLst>
        <p:guide orient="horz" pos="159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2597449028148"/>
          <c:y val="0.27984858800348189"/>
          <c:w val="0.87165561108353296"/>
          <c:h val="0.6075159822720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4-9F4B-9A7A-008C23C1A437}"/>
              </c:ext>
            </c:extLst>
          </c:dPt>
          <c:dPt>
            <c:idx val="1"/>
            <c:invertIfNegative val="0"/>
            <c:bubble3D val="0"/>
            <c:spPr>
              <a:solidFill>
                <a:srgbClr val="0E7FBD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E4-9F4B-9A7A-008C23C1A437}"/>
              </c:ext>
            </c:extLst>
          </c:dPt>
          <c:dPt>
            <c:idx val="2"/>
            <c:invertIfNegative val="0"/>
            <c:bubble3D val="0"/>
            <c:spPr>
              <a:solidFill>
                <a:srgbClr val="FF7700"/>
              </a:solidFill>
              <a:ln>
                <a:solidFill>
                  <a:srgbClr val="FF77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E4-9F4B-9A7A-008C23C1A437}"/>
              </c:ext>
            </c:extLst>
          </c:dPt>
          <c:dPt>
            <c:idx val="3"/>
            <c:invertIfNegative val="0"/>
            <c:bubble3D val="0"/>
            <c:spPr>
              <a:solidFill>
                <a:srgbClr val="FF77C1"/>
              </a:solidFill>
              <a:ln>
                <a:solidFill>
                  <a:srgbClr val="FF77C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E4-9F4B-9A7A-008C23C1A43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E4-9F4B-9A7A-008C23C1A437}"/>
              </c:ext>
            </c:extLst>
          </c:dPt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71</c:v>
                </c:pt>
                <c:pt idx="2">
                  <c:v>16.399999999999999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E4-9F4B-9A7A-008C23C1A4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42441808"/>
        <c:axId val="1515538352"/>
      </c:barChart>
      <c:catAx>
        <c:axId val="144244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538352"/>
        <c:crosses val="autoZero"/>
        <c:auto val="1"/>
        <c:lblAlgn val="ctr"/>
        <c:lblOffset val="100"/>
        <c:noMultiLvlLbl val="0"/>
      </c:catAx>
      <c:valAx>
        <c:axId val="1515538352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accuracy</a:t>
                </a:r>
              </a:p>
            </c:rich>
          </c:tx>
          <c:layout>
            <c:manualLayout>
              <c:xMode val="edge"/>
              <c:yMode val="edge"/>
              <c:x val="0"/>
              <c:y val="0.1311050678631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424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16339935471471E-2"/>
          <c:y val="0.23641661727767899"/>
          <c:w val="0.92400453787409154"/>
          <c:h val="0.47623258631132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2F-7C4E-991D-802CAA3D3773}"/>
              </c:ext>
            </c:extLst>
          </c:dPt>
          <c:dPt>
            <c:idx val="1"/>
            <c:invertIfNegative val="0"/>
            <c:bubble3D val="0"/>
            <c:spPr>
              <a:solidFill>
                <a:srgbClr val="FF77C1"/>
              </a:solidFill>
              <a:ln>
                <a:solidFill>
                  <a:srgbClr val="FF77C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2F-7C4E-991D-802CAA3D3773}"/>
              </c:ext>
            </c:extLst>
          </c:dPt>
          <c:dPt>
            <c:idx val="2"/>
            <c:invertIfNegative val="0"/>
            <c:bubble3D val="0"/>
            <c:spPr>
              <a:solidFill>
                <a:srgbClr val="0E7FBD"/>
              </a:solidFill>
              <a:ln>
                <a:solidFill>
                  <a:srgbClr val="0E7FB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2F-7C4E-991D-802CAA3D3773}"/>
              </c:ext>
            </c:extLst>
          </c:dPt>
          <c:dPt>
            <c:idx val="3"/>
            <c:invertIfNegative val="0"/>
            <c:bubble3D val="0"/>
            <c:spPr>
              <a:solidFill>
                <a:srgbClr val="B25118"/>
              </a:solidFill>
              <a:ln>
                <a:solidFill>
                  <a:srgbClr val="B251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2F-7C4E-991D-802CAA3D377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2F-7C4E-991D-802CAA3D3773}"/>
              </c:ext>
            </c:extLst>
          </c:dPt>
          <c:dLbls>
            <c:dLbl>
              <c:idx val="4"/>
              <c:numFmt formatCode="#,##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62F-7C4E-991D-802CAA3D3773}"/>
                </c:ext>
              </c:extLst>
            </c:dLbl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Acc</c:v>
                </c:pt>
                <c:pt idx="1">
                  <c:v>Acc on RT</c:v>
                </c:pt>
                <c:pt idx="2">
                  <c:v>Acc on L∞</c:v>
                </c:pt>
                <c:pt idx="3">
                  <c:v>Acc on union</c:v>
                </c:pt>
                <c:pt idx="4">
                  <c:v>Acc against affine adv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95.7</c:v>
                </c:pt>
                <c:pt idx="1">
                  <c:v>82.5</c:v>
                </c:pt>
                <c:pt idx="2">
                  <c:v>71</c:v>
                </c:pt>
                <c:pt idx="3">
                  <c:v>65.7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2F-7C4E-991D-802CAA3D3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441808"/>
        <c:axId val="1515538352"/>
      </c:barChart>
      <c:catAx>
        <c:axId val="144244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5538352"/>
        <c:crosses val="autoZero"/>
        <c:auto val="1"/>
        <c:lblAlgn val="ctr"/>
        <c:lblOffset val="100"/>
        <c:noMultiLvlLbl val="0"/>
      </c:catAx>
      <c:valAx>
        <c:axId val="1515538352"/>
        <c:scaling>
          <c:orientation val="minMax"/>
          <c:max val="100"/>
          <c:min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244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B5808-AD71-D04E-BB63-BEAA6D6E0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11D4B-0C63-F34F-9D7F-EDBAB75338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0A3E24D-AB85-6744-8322-F211868BE16D}" type="datetimeFigureOut">
              <a:rPr lang="en-US" altLang="en-US"/>
              <a:pPr/>
              <a:t>12/18/19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C04F7-BD5D-FE42-A33F-183B1F248E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83CA7-02BA-A746-A4A6-B260DC49F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0B0835-1DFE-0A43-B6C6-1B24D16405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46FFF-69AC-FF4A-B7ED-06CCB03677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4EB2A-F23F-B64A-9B9F-7CD599A011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C0FBA9-FDDB-7C43-A5CC-C9B9B6C926CA}" type="datetimeFigureOut">
              <a:rPr lang="en-US" altLang="en-US"/>
              <a:pPr/>
              <a:t>12/18/19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ABE6B6-1510-E04E-9382-EE05D295F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E33265-B66F-BE45-A77A-C5F3336AA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06671-35A7-054E-B780-DD951F91D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860E-0CA0-FB4F-8AF4-B2000D29F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19F70B-49D2-B648-923A-06FBC31FCA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FAAE01-12C9-4D46-88B3-71A70AF5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161AA3AA-2AC7-9546-8B19-E583F7B30D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40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0BD891-7646-B144-A450-26A4A028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title="Stanford University">
            <a:extLst>
              <a:ext uri="{FF2B5EF4-FFF2-40B4-BE49-F238E27FC236}">
                <a16:creationId xmlns:a16="http://schemas.microsoft.com/office/drawing/2014/main" id="{54FEAA6F-F3EB-4E4C-BAB6-1B681D79B8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 lang="en-US" sz="12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86602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743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4240ABA-4FE7-0749-81D0-FD77125EB621}"/>
              </a:ext>
            </a:extLst>
          </p:cNvPr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3AEE0359-E30C-CB4E-804C-6C710BEE7F87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708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8108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002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276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24907-308A-6C4E-9C95-E227B3C9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>
            <a:solidFill>
              <a:srgbClr val="8C1515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6" name="Picture 14" title="Stanford University">
            <a:extLst>
              <a:ext uri="{FF2B5EF4-FFF2-40B4-BE49-F238E27FC236}">
                <a16:creationId xmlns:a16="http://schemas.microsoft.com/office/drawing/2014/main" id="{58F9200F-3FE0-354D-9264-2E4738934A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cap="all" spc="300">
                <a:solidFill>
                  <a:srgbClr val="A400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36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7432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216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3434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2E646CF-D4B4-084C-9D34-455023FB998D}"/>
              </a:ext>
            </a:extLst>
          </p:cNvPr>
          <p:cNvSpPr txBox="1">
            <a:spLocks/>
          </p:cNvSpPr>
          <p:nvPr/>
        </p:nvSpPr>
        <p:spPr>
          <a:xfrm>
            <a:off x="60325" y="7938"/>
            <a:ext cx="457200" cy="457200"/>
          </a:xfrm>
          <a:prstGeom prst="rect">
            <a:avLst/>
          </a:prstGeom>
        </p:spPr>
        <p:txBody>
          <a:bodyPr wrap="none" lIns="45720" tIns="0" rIns="4572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E56BFCD6-1B59-D04A-B132-3AD3BC5CCCD2}" type="slidenum">
              <a:rPr lang="en-US" altLang="en-US" sz="100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6800" y="908685"/>
            <a:ext cx="3779838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9726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948777" y="908685"/>
            <a:ext cx="7707862" cy="1816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949327" y="2841313"/>
            <a:ext cx="7707313" cy="1816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8740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9327" y="908685"/>
            <a:ext cx="3787775" cy="3759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876800" y="2837497"/>
            <a:ext cx="3779838" cy="1830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33606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49327" y="908686"/>
            <a:ext cx="3787775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55677" y="2840613"/>
            <a:ext cx="3781425" cy="1827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876800" y="908686"/>
            <a:ext cx="3779838" cy="1823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876800" y="2840613"/>
            <a:ext cx="3779838" cy="1827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9953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147CEE13-82FC-4145-9B9C-CD8327DAE3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B54DD6-3D38-9E44-9F56-F4CD42B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</a:endParaRPr>
          </a:p>
        </p:txBody>
      </p:sp>
      <p:pic>
        <p:nvPicPr>
          <p:cNvPr id="7" name="Picture 14" title="Stanford University">
            <a:extLst>
              <a:ext uri="{FF2B5EF4-FFF2-40B4-BE49-F238E27FC236}">
                <a16:creationId xmlns:a16="http://schemas.microsoft.com/office/drawing/2014/main" id="{8005A6E0-6CD2-BE4A-9624-A89CD5D6E5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4104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">
            <a:extLst>
              <a:ext uri="{FF2B5EF4-FFF2-40B4-BE49-F238E27FC236}">
                <a16:creationId xmlns:a16="http://schemas.microsoft.com/office/drawing/2014/main" id="{04F8318E-1FE3-5C48-AB65-76B1258061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ECADF-12D2-9149-9329-EB6D35B7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C717207-D7AF-FF4B-A5DB-E547ADD37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D0000B66-E438-CF4E-9EAE-E38381514D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03065-98CF-164A-B20B-21A14EAFAE92}"/>
              </a:ext>
            </a:extLst>
          </p:cNvPr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030" name="Picture 10" title="Stanford University">
            <a:extLst>
              <a:ext uri="{FF2B5EF4-FFF2-40B4-BE49-F238E27FC236}">
                <a16:creationId xmlns:a16="http://schemas.microsoft.com/office/drawing/2014/main" id="{965B6FDD-FEC7-8242-AF3D-1DA8E34DF63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</p:sldLayoutIdLst>
  <p:transition spd="slow">
    <p:fade/>
  </p:transition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ern="1200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F0502020204030204" pitchFamily="34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ource Sans Pro" panose="020F0502020204030204" pitchFamily="34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">
            <a:extLst>
              <a:ext uri="{FF2B5EF4-FFF2-40B4-BE49-F238E27FC236}">
                <a16:creationId xmlns:a16="http://schemas.microsoft.com/office/drawing/2014/main" id="{BD047E37-CCF9-0A48-AED1-2E6C6B6631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122FB-AACC-DC45-99DB-536DA259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93E7435-1057-3A4B-BAAB-DB1B1B8EA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38" y="4811713"/>
            <a:ext cx="846137" cy="2714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0A3EADB6-959D-164E-B396-A34FE865BD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ACF6F-82C2-6649-AC07-E509A1E0732F}"/>
              </a:ext>
            </a:extLst>
          </p:cNvPr>
          <p:cNvSpPr/>
          <p:nvPr/>
        </p:nvSpPr>
        <p:spPr>
          <a:xfrm>
            <a:off x="-11113" y="0"/>
            <a:ext cx="9155113" cy="342900"/>
          </a:xfrm>
          <a:prstGeom prst="rect">
            <a:avLst/>
          </a:prstGeom>
          <a:solidFill>
            <a:schemeClr val="bg2"/>
          </a:solidFill>
          <a:ln>
            <a:solidFill>
              <a:srgbClr val="8C15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C1515"/>
              </a:solidFill>
              <a:latin typeface="Arial"/>
            </a:endParaRPr>
          </a:p>
        </p:txBody>
      </p:sp>
      <p:pic>
        <p:nvPicPr>
          <p:cNvPr id="5126" name="Picture 10" title="Stanford University">
            <a:extLst>
              <a:ext uri="{FF2B5EF4-FFF2-40B4-BE49-F238E27FC236}">
                <a16:creationId xmlns:a16="http://schemas.microsoft.com/office/drawing/2014/main" id="{A2F8245C-B71F-1742-8AE5-2A0EF4B3F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4856163"/>
            <a:ext cx="1546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</p:sldLayoutIdLst>
  <p:transition spd="slow">
    <p:fade/>
  </p:transition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kern="1200">
          <a:solidFill>
            <a:schemeClr val="bg2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Source Sans Pro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 cap="small" spc="2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88925" indent="-2889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2pPr>
      <a:lvl3pPr marL="569913" indent="-225425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2000"/>
        <a:buFont typeface="Source Sans Pro" panose="020F0502020204030204" pitchFamily="34" charset="0"/>
        <a:buChar char="›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3pPr>
      <a:lvl4pPr marL="914400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4pPr>
      <a:lvl5pPr marL="1258888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ource Sans Pro" panose="020F0502020204030204" pitchFamily="34" charset="0"/>
        <a:buChar char="–"/>
        <a:defRPr kern="1200">
          <a:solidFill>
            <a:srgbClr val="595959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png"/><Relationship Id="rId7" Type="http://schemas.openxmlformats.org/officeDocument/2006/relationships/image" Target="../media/image1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0.tiff"/><Relationship Id="rId4" Type="http://schemas.openxmlformats.org/officeDocument/2006/relationships/image" Target="../media/image16.png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chart" Target="../charts/chart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904.13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2EFC0D5-AB1B-AE44-BD18-8F3EBF2D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32428"/>
            <a:ext cx="8229600" cy="1132417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Adversarial Training and Robustness for Multiple Perturbations</a:t>
            </a:r>
          </a:p>
        </p:txBody>
      </p:sp>
      <p:sp>
        <p:nvSpPr>
          <p:cNvPr id="11266" name="Text Placeholder 2">
            <a:extLst>
              <a:ext uri="{FF2B5EF4-FFF2-40B4-BE49-F238E27FC236}">
                <a16:creationId xmlns:a16="http://schemas.microsoft.com/office/drawing/2014/main" id="{F86A8CA8-606F-9A40-B5C7-5829190040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1542256" y="2718330"/>
            <a:ext cx="6059488" cy="1192742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2400" dirty="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Florian Tramèr &amp; Dan </a:t>
            </a:r>
            <a:r>
              <a:rPr lang="en-US" altLang="en-US" sz="2400" dirty="0" err="1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Boneh</a:t>
            </a:r>
            <a:endParaRPr lang="en-US" altLang="en-US" sz="2400" dirty="0">
              <a:solidFill>
                <a:srgbClr val="59595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2400" dirty="0" err="1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NeurIPS</a:t>
            </a:r>
            <a:r>
              <a:rPr lang="en-US" altLang="en-US" sz="2400" dirty="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2019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91444124-D85E-414C-B954-9FA698B299BC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847367" y="2504078"/>
            <a:ext cx="2296632" cy="2296632"/>
          </a:xfrm>
          <a:prstGeom prst="diagStripe">
            <a:avLst>
              <a:gd name="adj" fmla="val 66833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268D9-E6CA-1B41-BAD0-7E223FA40F16}"/>
              </a:ext>
            </a:extLst>
          </p:cNvPr>
          <p:cNvSpPr txBox="1"/>
          <p:nvPr/>
        </p:nvSpPr>
        <p:spPr>
          <a:xfrm rot="18905281">
            <a:off x="7036885" y="3554073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Poster #87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50B4B3-0AA0-3B46-A5C9-55DD19C5D591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733552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Adversarial examples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2DA1E-915F-864B-8429-D74ADA77DEED}"/>
              </a:ext>
            </a:extLst>
          </p:cNvPr>
          <p:cNvSpPr txBox="1">
            <a:spLocks/>
          </p:cNvSpPr>
          <p:nvPr/>
        </p:nvSpPr>
        <p:spPr>
          <a:xfrm>
            <a:off x="240632" y="3105070"/>
            <a:ext cx="8662736" cy="12765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F0502020204030204" pitchFamily="34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F050202020403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ML models learn very different features than humans</a:t>
            </a:r>
          </a:p>
          <a:p>
            <a:pPr marL="512763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This is a safety concern for deployed ML models </a:t>
            </a:r>
          </a:p>
          <a:p>
            <a:pPr marL="512763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Classification in adversarial settings is hard </a:t>
            </a:r>
            <a:br>
              <a:rPr lang="en-US" sz="2400" dirty="0">
                <a:solidFill>
                  <a:schemeClr val="tx1"/>
                </a:solidFill>
                <a:ea typeface="+mn-ea"/>
              </a:rPr>
            </a:br>
            <a:endParaRPr lang="en-US" sz="24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045AAA-97C7-F046-BB9F-B8B990FB3E8D}"/>
              </a:ext>
            </a:extLst>
          </p:cNvPr>
          <p:cNvGrpSpPr/>
          <p:nvPr/>
        </p:nvGrpSpPr>
        <p:grpSpPr>
          <a:xfrm>
            <a:off x="1548138" y="853554"/>
            <a:ext cx="1630575" cy="2006283"/>
            <a:chOff x="1379272" y="1494155"/>
            <a:chExt cx="1630575" cy="20062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6D2ACD-5E9C-6849-ACE2-7D45A877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8110" y="1494155"/>
              <a:ext cx="1612900" cy="16129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25FFA8-EB7F-AF41-AFFD-F3447E6D8831}"/>
                </a:ext>
              </a:extLst>
            </p:cNvPr>
            <p:cNvSpPr txBox="1"/>
            <p:nvPr/>
          </p:nvSpPr>
          <p:spPr>
            <a:xfrm>
              <a:off x="1379272" y="3131106"/>
              <a:ext cx="1630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88% Tabby Cat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A18EEF-8926-C442-902A-767B3EC665D8}"/>
              </a:ext>
            </a:extLst>
          </p:cNvPr>
          <p:cNvGrpSpPr/>
          <p:nvPr/>
        </p:nvGrpSpPr>
        <p:grpSpPr>
          <a:xfrm>
            <a:off x="3392126" y="853554"/>
            <a:ext cx="4021019" cy="2006283"/>
            <a:chOff x="3223260" y="1494155"/>
            <a:chExt cx="4021019" cy="20062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785374-7D52-0C48-9E76-B549F668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1674" y="1494155"/>
              <a:ext cx="1612900" cy="16129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62F803-06F3-6D4E-917B-0D9EB2E6F39E}"/>
                </a:ext>
              </a:extLst>
            </p:cNvPr>
            <p:cNvSpPr txBox="1"/>
            <p:nvPr/>
          </p:nvSpPr>
          <p:spPr>
            <a:xfrm>
              <a:off x="5448595" y="3131106"/>
              <a:ext cx="179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99% Guacamole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5C6AC5-635F-ED4E-AD51-EB4DD39A3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9833" y="1494155"/>
              <a:ext cx="650699" cy="650699"/>
            </a:xfrm>
            <a:prstGeom prst="rect">
              <a:avLst/>
            </a:prstGeom>
          </p:spPr>
        </p:pic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A68B0096-803F-314B-A57D-3A632C676C8E}"/>
                </a:ext>
              </a:extLst>
            </p:cNvPr>
            <p:cNvSpPr/>
            <p:nvPr/>
          </p:nvSpPr>
          <p:spPr>
            <a:xfrm>
              <a:off x="3223260" y="2132771"/>
              <a:ext cx="2080260" cy="33610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ACB7E920-6398-F046-B471-1524CEF2A1C6}"/>
                </a:ext>
              </a:extLst>
            </p:cNvPr>
            <p:cNvSpPr/>
            <p:nvPr/>
          </p:nvSpPr>
          <p:spPr>
            <a:xfrm>
              <a:off x="3668567" y="1673077"/>
              <a:ext cx="264690" cy="292856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34A4F-3405-9641-98FE-3388618FE72F}"/>
              </a:ext>
            </a:extLst>
          </p:cNvPr>
          <p:cNvSpPr txBox="1"/>
          <p:nvPr/>
        </p:nvSpPr>
        <p:spPr>
          <a:xfrm>
            <a:off x="7515663" y="4188759"/>
            <a:ext cx="167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mbria" panose="02040503050406030204" pitchFamily="18" charset="0"/>
              </a:rPr>
              <a:t>Szegedy</a:t>
            </a:r>
            <a:r>
              <a:rPr lang="en-US" sz="1200" dirty="0">
                <a:latin typeface="Cambria" panose="02040503050406030204" pitchFamily="18" charset="0"/>
              </a:rPr>
              <a:t> et al., 2014</a:t>
            </a:r>
            <a:br>
              <a:rPr lang="en-US" sz="1200" dirty="0">
                <a:latin typeface="Cambria" panose="02040503050406030204" pitchFamily="18" charset="0"/>
              </a:rPr>
            </a:br>
            <a:r>
              <a:rPr lang="en-US" sz="1200" dirty="0">
                <a:latin typeface="Cambria" panose="02040503050406030204" pitchFamily="18" charset="0"/>
              </a:rPr>
              <a:t>Goodfellow et al., 2015</a:t>
            </a:r>
          </a:p>
          <a:p>
            <a:r>
              <a:rPr lang="en-US" sz="1200" dirty="0" err="1">
                <a:latin typeface="Cambria" panose="02040503050406030204" pitchFamily="18" charset="0"/>
              </a:rPr>
              <a:t>Athalye</a:t>
            </a:r>
            <a:r>
              <a:rPr lang="en-US" sz="1200" dirty="0">
                <a:latin typeface="Cambria" panose="02040503050406030204" pitchFamily="18" charset="0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6632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Adversarial training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CF9745-C59C-904B-9EE6-018F1E145D32}"/>
              </a:ext>
            </a:extLst>
          </p:cNvPr>
          <p:cNvSpPr txBox="1"/>
          <p:nvPr/>
        </p:nvSpPr>
        <p:spPr>
          <a:xfrm>
            <a:off x="7678406" y="4341535"/>
            <a:ext cx="146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mbria" panose="02040503050406030204" pitchFamily="18" charset="0"/>
              </a:rPr>
              <a:t>Szegedy</a:t>
            </a:r>
            <a:r>
              <a:rPr lang="en-US" sz="1200" dirty="0">
                <a:latin typeface="Cambria" panose="02040503050406030204" pitchFamily="18" charset="0"/>
              </a:rPr>
              <a:t> et al., 2014</a:t>
            </a:r>
            <a:br>
              <a:rPr lang="en-US" sz="1200" dirty="0">
                <a:latin typeface="Cambria" panose="02040503050406030204" pitchFamily="18" charset="0"/>
              </a:rPr>
            </a:br>
            <a:r>
              <a:rPr lang="en-US" sz="1200" dirty="0" err="1">
                <a:latin typeface="Cambria" panose="02040503050406030204" pitchFamily="18" charset="0"/>
              </a:rPr>
              <a:t>Madry</a:t>
            </a:r>
            <a:r>
              <a:rPr lang="en-US" sz="1200" dirty="0">
                <a:latin typeface="Cambria" panose="02040503050406030204" pitchFamily="18" charset="0"/>
              </a:rPr>
              <a:t> et al., 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97D7C-95D3-1944-8449-0938CD94EB7D}"/>
              </a:ext>
            </a:extLst>
          </p:cNvPr>
          <p:cNvSpPr txBox="1"/>
          <p:nvPr/>
        </p:nvSpPr>
        <p:spPr>
          <a:xfrm>
            <a:off x="255551" y="931734"/>
            <a:ext cx="8390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Choose a set of perturbations: 	</a:t>
            </a:r>
            <a:r>
              <a:rPr lang="en-US" sz="2000" dirty="0"/>
              <a:t>e.g., noise of small ℓ</a:t>
            </a:r>
            <a:r>
              <a:rPr lang="en-US" sz="2000" baseline="-25000" dirty="0"/>
              <a:t>∞ </a:t>
            </a:r>
            <a:r>
              <a:rPr lang="en-US" sz="2000" dirty="0"/>
              <a:t>norm: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For each example	         , find an adversarial example: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Train the model on  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Repeat until convergence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679CA50-0F47-624F-A8DF-644F649049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825" y="874676"/>
            <a:ext cx="540000" cy="54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6828D13-A263-1647-B3A2-0562A815E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868" y="1757746"/>
            <a:ext cx="541673" cy="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13AE4E1-2EAF-154F-8200-D5E87DC3FD37}"/>
              </a:ext>
            </a:extLst>
          </p:cNvPr>
          <p:cNvGrpSpPr/>
          <p:nvPr/>
        </p:nvGrpSpPr>
        <p:grpSpPr>
          <a:xfrm>
            <a:off x="7144489" y="1753618"/>
            <a:ext cx="1501436" cy="544128"/>
            <a:chOff x="7476795" y="1618145"/>
            <a:chExt cx="843743" cy="302266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75CE0B0-26F8-F94C-A715-606A4BD2A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795" y="1620438"/>
              <a:ext cx="300902" cy="2999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0" name="Plus 109">
              <a:extLst>
                <a:ext uri="{FF2B5EF4-FFF2-40B4-BE49-F238E27FC236}">
                  <a16:creationId xmlns:a16="http://schemas.microsoft.com/office/drawing/2014/main" id="{99F66C2B-DD97-E34F-8346-646C31A20341}"/>
                </a:ext>
              </a:extLst>
            </p:cNvPr>
            <p:cNvSpPr/>
            <p:nvPr/>
          </p:nvSpPr>
          <p:spPr>
            <a:xfrm>
              <a:off x="7827486" y="1698138"/>
              <a:ext cx="141613" cy="139987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62917A7D-5AA3-1B47-9C95-9DCBC61E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565" y="1618145"/>
              <a:ext cx="299973" cy="299973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86E3737-33E1-A24B-B8E4-E52441859397}"/>
              </a:ext>
            </a:extLst>
          </p:cNvPr>
          <p:cNvGrpSpPr/>
          <p:nvPr/>
        </p:nvGrpSpPr>
        <p:grpSpPr>
          <a:xfrm>
            <a:off x="3132438" y="2629010"/>
            <a:ext cx="1508511" cy="540001"/>
            <a:chOff x="3112352" y="2300265"/>
            <a:chExt cx="842966" cy="301383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11E03EB-D5D2-E644-90E1-4B1D0DD5A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2352" y="2300265"/>
              <a:ext cx="302315" cy="3013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6" name="Plus 115">
              <a:extLst>
                <a:ext uri="{FF2B5EF4-FFF2-40B4-BE49-F238E27FC236}">
                  <a16:creationId xmlns:a16="http://schemas.microsoft.com/office/drawing/2014/main" id="{91AF2F6E-6602-4B44-9EFE-9F8C1F07A81D}"/>
                </a:ext>
              </a:extLst>
            </p:cNvPr>
            <p:cNvSpPr/>
            <p:nvPr/>
          </p:nvSpPr>
          <p:spPr>
            <a:xfrm>
              <a:off x="3464543" y="2380633"/>
              <a:ext cx="140819" cy="140645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9DA1DBAB-2344-8D46-BFDA-72B74C124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3936" y="2300266"/>
              <a:ext cx="301382" cy="301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1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well does it work?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F25EFA-5028-D34F-978C-90BA01635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412728"/>
              </p:ext>
            </p:extLst>
          </p:nvPr>
        </p:nvGraphicFramePr>
        <p:xfrm>
          <a:off x="371789" y="1610287"/>
          <a:ext cx="7775860" cy="15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EBAC16-0ACA-6143-85AC-5F86BAA18AC5}"/>
                  </a:ext>
                </a:extLst>
              </p:cNvPr>
              <p:cNvSpPr txBox="1"/>
              <p:nvPr/>
            </p:nvSpPr>
            <p:spPr>
              <a:xfrm>
                <a:off x="680943" y="894341"/>
                <a:ext cx="81692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Adversarial training on CIFAR10, with ℓ</a:t>
                </a:r>
                <a:r>
                  <a:rPr lang="en-US" sz="2200" baseline="-25000" dirty="0"/>
                  <a:t>∞ </a:t>
                </a:r>
                <a:r>
                  <a:rPr lang="en-US" sz="2200" dirty="0"/>
                  <a:t>noise of norm </a:t>
                </a:r>
                <a:r>
                  <a:rPr lang="en-US" sz="2200" dirty="0" err="1"/>
                  <a:t>ε</a:t>
                </a:r>
                <a:r>
                  <a:rPr lang="en-US" sz="2200" dirty="0"/>
                  <a:t> =</a:t>
                </a:r>
                <a:r>
                  <a:rPr lang="fr-CH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r-CH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CH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255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EBAC16-0ACA-6143-85AC-5F86BAA1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43" y="894341"/>
                <a:ext cx="8169275" cy="430887"/>
              </a:xfrm>
              <a:prstGeom prst="rect">
                <a:avLst/>
              </a:prstGeom>
              <a:blipFill>
                <a:blip r:embed="rId3"/>
                <a:stretch>
                  <a:fillRect t="-114286" b="-1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F7412F7-C768-4B4A-9956-9125B0C36DF5}"/>
              </a:ext>
            </a:extLst>
          </p:cNvPr>
          <p:cNvSpPr txBox="1"/>
          <p:nvPr/>
        </p:nvSpPr>
        <p:spPr>
          <a:xfrm>
            <a:off x="4646237" y="2956782"/>
            <a:ext cx="161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7700"/>
                </a:solidFill>
              </a:rPr>
              <a:t>ℓ</a:t>
            </a:r>
            <a:r>
              <a:rPr lang="en-US" sz="1600" baseline="-25000" dirty="0">
                <a:solidFill>
                  <a:srgbClr val="FF7700"/>
                </a:solidFill>
              </a:rPr>
              <a:t>1</a:t>
            </a:r>
            <a:r>
              <a:rPr lang="en-US" sz="1600" baseline="-25000" dirty="0">
                <a:solidFill>
                  <a:srgbClr val="0E7FBD"/>
                </a:solidFill>
              </a:rPr>
              <a:t> </a:t>
            </a:r>
            <a:r>
              <a:rPr lang="en-US" sz="1600" dirty="0"/>
              <a:t>attack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113F3-61A3-0143-B40B-8917FFBE1F9A}"/>
              </a:ext>
            </a:extLst>
          </p:cNvPr>
          <p:cNvSpPr txBox="1"/>
          <p:nvPr/>
        </p:nvSpPr>
        <p:spPr>
          <a:xfrm>
            <a:off x="6209312" y="2963295"/>
            <a:ext cx="193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40FF"/>
                </a:solidFill>
              </a:rPr>
              <a:t>Rotation</a:t>
            </a:r>
            <a:r>
              <a:rPr lang="en-US" sz="1600" baseline="-25000" dirty="0">
                <a:solidFill>
                  <a:srgbClr val="0E7FBD"/>
                </a:solidFill>
              </a:rPr>
              <a:t> </a:t>
            </a:r>
            <a:r>
              <a:rPr lang="en-US" sz="1600" dirty="0"/>
              <a:t>attack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57D90-EA49-E245-AD06-78E8E53DD8D4}"/>
              </a:ext>
            </a:extLst>
          </p:cNvPr>
          <p:cNvGrpSpPr/>
          <p:nvPr/>
        </p:nvGrpSpPr>
        <p:grpSpPr>
          <a:xfrm>
            <a:off x="1589967" y="2947334"/>
            <a:ext cx="2961355" cy="824433"/>
            <a:chOff x="1611533" y="3286205"/>
            <a:chExt cx="2961355" cy="824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760729-E1BF-1245-9324-FC3FB420D62A}"/>
                </a:ext>
              </a:extLst>
            </p:cNvPr>
            <p:cNvSpPr txBox="1"/>
            <p:nvPr/>
          </p:nvSpPr>
          <p:spPr>
            <a:xfrm>
              <a:off x="1611533" y="3286205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no attack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289409-EB83-FD4E-827A-BB1B9375B993}"/>
                </a:ext>
              </a:extLst>
            </p:cNvPr>
            <p:cNvSpPr txBox="1"/>
            <p:nvPr/>
          </p:nvSpPr>
          <p:spPr>
            <a:xfrm>
              <a:off x="2954478" y="3304201"/>
              <a:ext cx="1618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E7FBD"/>
                  </a:solidFill>
                </a:rPr>
                <a:t>ℓ</a:t>
              </a:r>
              <a:r>
                <a:rPr lang="en-US" sz="1600" baseline="-25000" dirty="0">
                  <a:solidFill>
                    <a:srgbClr val="0E7FBD"/>
                  </a:solidFill>
                </a:rPr>
                <a:t>∞ </a:t>
              </a:r>
              <a:r>
                <a:rPr lang="en-US" sz="1600" dirty="0"/>
                <a:t>attack</a:t>
              </a:r>
              <a:br>
                <a:rPr lang="en-US" sz="1600" dirty="0"/>
              </a:br>
              <a:r>
                <a:rPr lang="en-US" sz="1600" dirty="0"/>
                <a:t>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414B22-74EC-7B41-9FCC-0C25D7B9763A}"/>
                </a:ext>
              </a:extLst>
            </p:cNvPr>
            <p:cNvGrpSpPr/>
            <p:nvPr/>
          </p:nvGrpSpPr>
          <p:grpSpPr>
            <a:xfrm>
              <a:off x="1787134" y="3672743"/>
              <a:ext cx="2494344" cy="437895"/>
              <a:chOff x="1787134" y="3672743"/>
              <a:chExt cx="2494344" cy="43789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1246166-D913-7343-B41A-DF92E1770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7134" y="3672743"/>
                <a:ext cx="425639" cy="4256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EE740F-7CC1-864D-AB2E-8C097631A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6986" y="3683850"/>
                <a:ext cx="425639" cy="42563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7BE5665-DF66-9B40-9630-70678F8C7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3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5839" y="3684999"/>
                <a:ext cx="425639" cy="425639"/>
              </a:xfrm>
              <a:prstGeom prst="rect">
                <a:avLst/>
              </a:prstGeom>
            </p:spPr>
          </p:pic>
          <p:sp>
            <p:nvSpPr>
              <p:cNvPr id="19" name="Plus 18">
                <a:extLst>
                  <a:ext uri="{FF2B5EF4-FFF2-40B4-BE49-F238E27FC236}">
                    <a16:creationId xmlns:a16="http://schemas.microsoft.com/office/drawing/2014/main" id="{EA030235-9F76-9A43-9BB6-CC311B76E043}"/>
                  </a:ext>
                </a:extLst>
              </p:cNvPr>
              <p:cNvSpPr/>
              <p:nvPr/>
            </p:nvSpPr>
            <p:spPr>
              <a:xfrm>
                <a:off x="3704953" y="3832114"/>
                <a:ext cx="126821" cy="129600"/>
              </a:xfrm>
              <a:prstGeom prst="mathPlus">
                <a:avLst>
                  <a:gd name="adj1" fmla="val 1082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19DE0C-C8E8-C14D-882B-85BBC3BD6FD1}"/>
              </a:ext>
            </a:extLst>
          </p:cNvPr>
          <p:cNvGrpSpPr/>
          <p:nvPr/>
        </p:nvGrpSpPr>
        <p:grpSpPr>
          <a:xfrm>
            <a:off x="4963410" y="3333871"/>
            <a:ext cx="2366796" cy="436747"/>
            <a:chOff x="4984976" y="3672742"/>
            <a:chExt cx="2366796" cy="4367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9E6061-A64C-C345-AE04-A5E9732D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6133" y="3683850"/>
              <a:ext cx="425639" cy="4256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805297-F7AB-064C-9C53-760DF306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84976" y="3675040"/>
              <a:ext cx="425639" cy="425639"/>
            </a:xfrm>
            <a:prstGeom prst="rect">
              <a:avLst/>
            </a:prstGeom>
          </p:spPr>
        </p:pic>
        <p:sp>
          <p:nvSpPr>
            <p:cNvPr id="20" name="Plus 19">
              <a:extLst>
                <a:ext uri="{FF2B5EF4-FFF2-40B4-BE49-F238E27FC236}">
                  <a16:creationId xmlns:a16="http://schemas.microsoft.com/office/drawing/2014/main" id="{34D8E642-701C-1C4B-9363-58E70C48196B}"/>
                </a:ext>
              </a:extLst>
            </p:cNvPr>
            <p:cNvSpPr/>
            <p:nvPr/>
          </p:nvSpPr>
          <p:spPr>
            <a:xfrm>
              <a:off x="5436980" y="3832114"/>
              <a:ext cx="126821" cy="129600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45FE84-7FA9-DB46-B002-26C050A90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96"/>
            <a:stretch/>
          </p:blipFill>
          <p:spPr>
            <a:xfrm>
              <a:off x="5583480" y="3672742"/>
              <a:ext cx="425917" cy="42564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948DDC-574D-E740-9BF2-A9C6DF986C80}"/>
              </a:ext>
            </a:extLst>
          </p:cNvPr>
          <p:cNvSpPr txBox="1"/>
          <p:nvPr/>
        </p:nvSpPr>
        <p:spPr>
          <a:xfrm>
            <a:off x="7542279" y="4327086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</a:rPr>
              <a:t>Engstrom et al., 2017</a:t>
            </a:r>
          </a:p>
          <a:p>
            <a:r>
              <a:rPr lang="en-US" sz="1200" dirty="0">
                <a:latin typeface="Cambria" panose="02040503050406030204" pitchFamily="18" charset="0"/>
              </a:rPr>
              <a:t>Sharma &amp; Chen, 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EA86B5-2C56-BE4B-92FC-D35E4A9A6177}"/>
              </a:ext>
            </a:extLst>
          </p:cNvPr>
          <p:cNvSpPr/>
          <p:nvPr/>
        </p:nvSpPr>
        <p:spPr>
          <a:xfrm>
            <a:off x="4259912" y="1844151"/>
            <a:ext cx="3887737" cy="1468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0680D3E-9E40-CA4D-8ECA-784E9D3CDA29}"/>
              </a:ext>
            </a:extLst>
          </p:cNvPr>
          <p:cNvSpPr/>
          <p:nvPr/>
        </p:nvSpPr>
        <p:spPr>
          <a:xfrm>
            <a:off x="1858945" y="3464068"/>
            <a:ext cx="4843306" cy="1136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Pick worst-case adversarial example from </a:t>
            </a:r>
            <a:r>
              <a:rPr lang="en-US" b="1" dirty="0">
                <a:solidFill>
                  <a:srgbClr val="B35016"/>
                </a:solidFill>
              </a:rPr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Train the model on that example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2DA1E-915F-864B-8429-D74ADA77DEED}"/>
              </a:ext>
            </a:extLst>
          </p:cNvPr>
          <p:cNvSpPr txBox="1">
            <a:spLocks/>
          </p:cNvSpPr>
          <p:nvPr/>
        </p:nvSpPr>
        <p:spPr>
          <a:xfrm>
            <a:off x="487363" y="1371600"/>
            <a:ext cx="8169276" cy="3295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F0502020204030204" pitchFamily="34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F050202020403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How to prevent other adversarial examples?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947923-6C74-A14F-9BAD-A7D4324370B4}"/>
              </a:ext>
            </a:extLst>
          </p:cNvPr>
          <p:cNvGrpSpPr/>
          <p:nvPr/>
        </p:nvGrpSpPr>
        <p:grpSpPr>
          <a:xfrm>
            <a:off x="487363" y="881075"/>
            <a:ext cx="8043215" cy="885528"/>
            <a:chOff x="487363" y="881075"/>
            <a:chExt cx="8043215" cy="885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67920A-DEB4-2B4D-B0A5-D1360B46B4B4}"/>
                    </a:ext>
                  </a:extLst>
                </p:cNvPr>
                <p:cNvSpPr txBox="1"/>
                <p:nvPr/>
              </p:nvSpPr>
              <p:spPr>
                <a:xfrm>
                  <a:off x="487363" y="881747"/>
                  <a:ext cx="26440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b="0" dirty="0">
                      <a:solidFill>
                        <a:srgbClr val="0E7FBD"/>
                      </a:solidFill>
                    </a:rPr>
                    <a:t>S</a:t>
                  </a:r>
                  <a:r>
                    <a:rPr lang="fr-CH" b="0" baseline="-25000" dirty="0">
                      <a:solidFill>
                        <a:srgbClr val="0E7FBD"/>
                      </a:solidFill>
                    </a:rPr>
                    <a:t>1 </a:t>
                  </a:r>
                  <a:r>
                    <a:rPr lang="fr-CH" b="0" dirty="0">
                      <a:solidFill>
                        <a:srgbClr val="0E7FBD"/>
                      </a:solidFill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solidFill>
                                <a:srgbClr val="0E7FB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solidFill>
                                <a:srgbClr val="0E7FB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CH" b="0" i="1" smtClean="0">
                              <a:solidFill>
                                <a:srgbClr val="0E7FB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rgbClr val="0E7F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CH" i="1">
                                      <a:solidFill>
                                        <a:srgbClr val="0E7FB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solidFill>
                                        <a:srgbClr val="0E7FB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b>
                              <m:r>
                                <a:rPr lang="fr-CH" b="0" i="1" smtClean="0">
                                  <a:solidFill>
                                    <a:srgbClr val="0E7F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fr-CH" b="0" i="1" smtClean="0">
                              <a:solidFill>
                                <a:srgbClr val="0E7FB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rgbClr val="0E7F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solidFill>
                                    <a:srgbClr val="0E7F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CH" b="0" i="1" smtClean="0">
                                  <a:solidFill>
                                    <a:srgbClr val="0E7F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>
                    <a:solidFill>
                      <a:srgbClr val="0E7FBD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067920A-DEB4-2B4D-B0A5-D1360B46B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63" y="881747"/>
                  <a:ext cx="2644028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D3F0DDA-EA97-E540-B2A2-0A418AF102EC}"/>
                    </a:ext>
                  </a:extLst>
                </p:cNvPr>
                <p:cNvSpPr txBox="1"/>
                <p:nvPr/>
              </p:nvSpPr>
              <p:spPr>
                <a:xfrm>
                  <a:off x="3038632" y="881075"/>
                  <a:ext cx="24016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b="0" dirty="0">
                      <a:solidFill>
                        <a:srgbClr val="FF7700"/>
                      </a:solidFill>
                    </a:rPr>
                    <a:t>S</a:t>
                  </a:r>
                  <a:r>
                    <a:rPr lang="fr-CH" b="0" baseline="-25000" dirty="0">
                      <a:solidFill>
                        <a:srgbClr val="FF7700"/>
                      </a:solidFill>
                    </a:rPr>
                    <a:t>2</a:t>
                  </a:r>
                  <a:r>
                    <a:rPr lang="fr-CH" b="0" dirty="0">
                      <a:solidFill>
                        <a:srgbClr val="FF7700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solidFill>
                                <a:srgbClr val="FF77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solidFill>
                                <a:srgbClr val="FF77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CH" b="0" i="1" smtClean="0">
                              <a:solidFill>
                                <a:srgbClr val="FF77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rgbClr val="FF77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CH" i="1">
                                      <a:solidFill>
                                        <a:srgbClr val="FF77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solidFill>
                                        <a:srgbClr val="FF77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  <m:sub>
                              <m:r>
                                <a:rPr lang="fr-CH" b="0" i="1" smtClean="0">
                                  <a:solidFill>
                                    <a:srgbClr val="FF77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b="0" i="1" smtClean="0">
                              <a:solidFill>
                                <a:srgbClr val="FF77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 </m:t>
                          </m:r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rgbClr val="FF77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solidFill>
                                    <a:srgbClr val="FF77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CH" b="0" i="1" smtClean="0">
                                  <a:solidFill>
                                    <a:srgbClr val="FF77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D3F0DDA-EA97-E540-B2A2-0A418AF102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632" y="881075"/>
                  <a:ext cx="2401613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0272977-7776-9F46-BEE1-D56843659116}"/>
                    </a:ext>
                  </a:extLst>
                </p:cNvPr>
                <p:cNvSpPr txBox="1"/>
                <p:nvPr/>
              </p:nvSpPr>
              <p:spPr>
                <a:xfrm>
                  <a:off x="5301417" y="881075"/>
                  <a:ext cx="32291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H" b="0" dirty="0">
                      <a:solidFill>
                        <a:srgbClr val="FF40FF"/>
                      </a:solidFill>
                    </a:rPr>
                    <a:t>S</a:t>
                  </a:r>
                  <a:r>
                    <a:rPr lang="fr-CH" b="0" baseline="-25000" dirty="0">
                      <a:solidFill>
                        <a:srgbClr val="FF40FF"/>
                      </a:solidFill>
                    </a:rPr>
                    <a:t>3 </a:t>
                  </a:r>
                  <a:r>
                    <a:rPr lang="fr-CH" b="0" dirty="0">
                      <a:solidFill>
                        <a:srgbClr val="FF40FF"/>
                      </a:solidFill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CH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CH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:«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CH" b="0" i="0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rotation</m:t>
                          </m:r>
                          <m:r>
                            <a:rPr lang="fr-CH" b="0" i="1" smtClean="0">
                              <a:solidFill>
                                <a:srgbClr val="FF4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»</m:t>
                          </m:r>
                        </m:e>
                      </m:d>
                    </m:oMath>
                  </a14:m>
                  <a:endParaRPr lang="en-US" dirty="0">
                    <a:solidFill>
                      <a:srgbClr val="FF4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0272977-7776-9F46-BEE1-D56843659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417" y="881075"/>
                  <a:ext cx="322916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3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FBA81CC-3C6F-0B40-B2C2-6D118BE4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034" y="1340964"/>
              <a:ext cx="425639" cy="4256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FBE034-5160-7040-848A-FD729D25C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3204" y="1334999"/>
              <a:ext cx="425639" cy="42563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CCFF3C8-B26A-F242-8A81-37C160D2D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4025" y="1335475"/>
              <a:ext cx="425639" cy="4256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34C0593-872E-6F49-9766-28536B94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2057" y="1336148"/>
              <a:ext cx="425639" cy="425639"/>
            </a:xfrm>
            <a:prstGeom prst="rect">
              <a:avLst/>
            </a:prstGeom>
          </p:spPr>
        </p:pic>
        <p:sp>
          <p:nvSpPr>
            <p:cNvPr id="37" name="Plus 36">
              <a:extLst>
                <a:ext uri="{FF2B5EF4-FFF2-40B4-BE49-F238E27FC236}">
                  <a16:creationId xmlns:a16="http://schemas.microsoft.com/office/drawing/2014/main" id="{3AAFF4E8-E851-8849-947A-2902F09016B9}"/>
                </a:ext>
              </a:extLst>
            </p:cNvPr>
            <p:cNvSpPr/>
            <p:nvPr/>
          </p:nvSpPr>
          <p:spPr>
            <a:xfrm>
              <a:off x="1631171" y="1483263"/>
              <a:ext cx="126821" cy="129600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us 37">
              <a:extLst>
                <a:ext uri="{FF2B5EF4-FFF2-40B4-BE49-F238E27FC236}">
                  <a16:creationId xmlns:a16="http://schemas.microsoft.com/office/drawing/2014/main" id="{9AAF1290-FEBD-4944-B82A-B56537E1406F}"/>
                </a:ext>
              </a:extLst>
            </p:cNvPr>
            <p:cNvSpPr/>
            <p:nvPr/>
          </p:nvSpPr>
          <p:spPr>
            <a:xfrm>
              <a:off x="4176029" y="1492549"/>
              <a:ext cx="126821" cy="129600"/>
            </a:xfrm>
            <a:prstGeom prst="mathPlus">
              <a:avLst>
                <a:gd name="adj1" fmla="val 1082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288C2F3-D821-454B-9090-7EC1FA518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96"/>
            <a:stretch/>
          </p:blipFill>
          <p:spPr>
            <a:xfrm>
              <a:off x="4322529" y="1333177"/>
              <a:ext cx="425917" cy="42564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083323-B1A6-B74D-B64F-993C753A4A8E}"/>
              </a:ext>
            </a:extLst>
          </p:cNvPr>
          <p:cNvGrpSpPr/>
          <p:nvPr/>
        </p:nvGrpSpPr>
        <p:grpSpPr>
          <a:xfrm>
            <a:off x="6082284" y="2013128"/>
            <a:ext cx="2852189" cy="1598526"/>
            <a:chOff x="6238084" y="1340964"/>
            <a:chExt cx="2852189" cy="159852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662CA12-100E-1E4D-875B-71AD35F0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3663" y="1340964"/>
              <a:ext cx="757501" cy="593682"/>
            </a:xfrm>
            <a:prstGeom prst="rect">
              <a:avLst/>
            </a:prstGeom>
          </p:spPr>
        </p:pic>
        <p:sp>
          <p:nvSpPr>
            <p:cNvPr id="44" name="Cloud Callout 43">
              <a:extLst>
                <a:ext uri="{FF2B5EF4-FFF2-40B4-BE49-F238E27FC236}">
                  <a16:creationId xmlns:a16="http://schemas.microsoft.com/office/drawing/2014/main" id="{354F7C99-3A0D-CC4E-9634-AFC434877831}"/>
                </a:ext>
              </a:extLst>
            </p:cNvPr>
            <p:cNvSpPr/>
            <p:nvPr/>
          </p:nvSpPr>
          <p:spPr>
            <a:xfrm>
              <a:off x="6238084" y="1929318"/>
              <a:ext cx="2852189" cy="1010172"/>
            </a:xfrm>
            <a:prstGeom prst="cloudCallout">
              <a:avLst>
                <a:gd name="adj1" fmla="val 8828"/>
                <a:gd name="adj2" fmla="val -58651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Adversary can choose a perturbation type for each input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684680-DCFE-EC44-9288-AD9776F9CC43}"/>
              </a:ext>
            </a:extLst>
          </p:cNvPr>
          <p:cNvGrpSpPr/>
          <p:nvPr/>
        </p:nvGrpSpPr>
        <p:grpSpPr>
          <a:xfrm>
            <a:off x="1994877" y="1761787"/>
            <a:ext cx="4810977" cy="1169431"/>
            <a:chOff x="1994877" y="1761787"/>
            <a:chExt cx="4810977" cy="1169431"/>
          </a:xfrm>
        </p:grpSpPr>
        <p:cxnSp>
          <p:nvCxnSpPr>
            <p:cNvPr id="63" name="Elbow Connector 62">
              <a:extLst>
                <a:ext uri="{FF2B5EF4-FFF2-40B4-BE49-F238E27FC236}">
                  <a16:creationId xmlns:a16="http://schemas.microsoft.com/office/drawing/2014/main" id="{5485A3EB-5EEF-2346-B759-3E479F9F904D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rot="16200000" flipH="1">
              <a:off x="2538711" y="1217953"/>
              <a:ext cx="1169430" cy="2257098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>
              <a:extLst>
                <a:ext uri="{FF2B5EF4-FFF2-40B4-BE49-F238E27FC236}">
                  <a16:creationId xmlns:a16="http://schemas.microsoft.com/office/drawing/2014/main" id="{0ECA24A2-A492-E84F-849E-8D5541591987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rot="5400000">
              <a:off x="4946608" y="1071971"/>
              <a:ext cx="1164614" cy="2553879"/>
            </a:xfrm>
            <a:prstGeom prst="bent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28D6226-BBF7-454F-B8BC-18C19254DD2B}"/>
                </a:ext>
              </a:extLst>
            </p:cNvPr>
            <p:cNvCxnSpPr>
              <a:cxnSpLocks/>
            </p:cNvCxnSpPr>
            <p:nvPr/>
          </p:nvCxnSpPr>
          <p:spPr>
            <a:xfrm>
              <a:off x="4251975" y="1766603"/>
              <a:ext cx="0" cy="11646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51C11F4-5A5E-8042-A4F4-EFC1ECDFD3EB}"/>
              </a:ext>
            </a:extLst>
          </p:cNvPr>
          <p:cNvSpPr txBox="1"/>
          <p:nvPr/>
        </p:nvSpPr>
        <p:spPr>
          <a:xfrm>
            <a:off x="2946222" y="2931217"/>
            <a:ext cx="264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rgbClr val="B35016"/>
                </a:solidFill>
              </a:rPr>
              <a:t>S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/>
              <a:t>=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>
                <a:solidFill>
                  <a:srgbClr val="0E7FBD"/>
                </a:solidFill>
              </a:rPr>
              <a:t>S</a:t>
            </a:r>
            <a:r>
              <a:rPr lang="fr-CH" baseline="-25000" dirty="0">
                <a:solidFill>
                  <a:srgbClr val="0E7FBD"/>
                </a:solidFill>
              </a:rPr>
              <a:t>1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/>
              <a:t>U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>
                <a:solidFill>
                  <a:srgbClr val="FF7700"/>
                </a:solidFill>
              </a:rPr>
              <a:t>S</a:t>
            </a:r>
            <a:r>
              <a:rPr lang="fr-CH" baseline="-25000" dirty="0">
                <a:solidFill>
                  <a:srgbClr val="FF7700"/>
                </a:solidFill>
              </a:rPr>
              <a:t>2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/>
              <a:t>U</a:t>
            </a:r>
            <a:r>
              <a:rPr lang="fr-CH" dirty="0">
                <a:solidFill>
                  <a:srgbClr val="B35016"/>
                </a:solidFill>
              </a:rPr>
              <a:t> </a:t>
            </a:r>
            <a:r>
              <a:rPr lang="fr-CH" dirty="0">
                <a:solidFill>
                  <a:srgbClr val="FF40FF"/>
                </a:solidFill>
              </a:rPr>
              <a:t>S</a:t>
            </a:r>
            <a:r>
              <a:rPr lang="fr-CH" baseline="-25000" dirty="0">
                <a:solidFill>
                  <a:srgbClr val="FF40FF"/>
                </a:solidFill>
              </a:rPr>
              <a:t>3</a:t>
            </a:r>
            <a:endParaRPr lang="en-US" baseline="-250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2DA1E-915F-864B-8429-D74ADA77DEED}"/>
              </a:ext>
            </a:extLst>
          </p:cNvPr>
          <p:cNvSpPr txBox="1">
            <a:spLocks/>
          </p:cNvSpPr>
          <p:nvPr/>
        </p:nvSpPr>
        <p:spPr>
          <a:xfrm>
            <a:off x="327429" y="1265118"/>
            <a:ext cx="8169276" cy="3295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F0502020204030204" pitchFamily="34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F050202020403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Does this work?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24200-1BCD-2A42-9FBC-AB0B62E04CDE}"/>
              </a:ext>
            </a:extLst>
          </p:cNvPr>
          <p:cNvSpPr txBox="1"/>
          <p:nvPr/>
        </p:nvSpPr>
        <p:spPr>
          <a:xfrm>
            <a:off x="180464" y="140458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CIFAR10: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F4EBED-4D98-2744-9EAA-9C41652457BC}"/>
              </a:ext>
            </a:extLst>
          </p:cNvPr>
          <p:cNvSpPr/>
          <p:nvPr/>
        </p:nvSpPr>
        <p:spPr>
          <a:xfrm>
            <a:off x="211952" y="2498250"/>
            <a:ext cx="8710047" cy="441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We prove: this </a:t>
            </a:r>
            <a:r>
              <a:rPr lang="en-US" sz="1600" b="1" u="sng" dirty="0">
                <a:solidFill>
                  <a:schemeClr val="tx1"/>
                </a:solidFill>
              </a:rPr>
              <a:t>robustness tradeoff</a:t>
            </a:r>
            <a:r>
              <a:rPr lang="en-US" sz="1600" b="1" dirty="0">
                <a:solidFill>
                  <a:schemeClr val="tx1"/>
                </a:solidFill>
              </a:rPr>
              <a:t> is inherent in some classification tasks.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C95CE27D-60E5-2041-8093-7CA9B339EB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64" y="825124"/>
            <a:ext cx="2053140" cy="162964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058738-5E04-7047-A184-46B3077D1216}"/>
              </a:ext>
            </a:extLst>
          </p:cNvPr>
          <p:cNvCxnSpPr>
            <a:cxnSpLocks/>
          </p:cNvCxnSpPr>
          <p:nvPr/>
        </p:nvCxnSpPr>
        <p:spPr>
          <a:xfrm flipH="1">
            <a:off x="3502230" y="1004343"/>
            <a:ext cx="620631" cy="249578"/>
          </a:xfrm>
          <a:prstGeom prst="straightConnector1">
            <a:avLst/>
          </a:prstGeom>
          <a:ln w="12700">
            <a:solidFill>
              <a:srgbClr val="0E7FB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0E1F117-0262-814A-BDE9-65538BBA8CF4}"/>
              </a:ext>
            </a:extLst>
          </p:cNvPr>
          <p:cNvSpPr txBox="1"/>
          <p:nvPr/>
        </p:nvSpPr>
        <p:spPr>
          <a:xfrm>
            <a:off x="4122861" y="789246"/>
            <a:ext cx="24994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Train/eval on </a:t>
            </a:r>
            <a:r>
              <a:rPr lang="en-US" dirty="0">
                <a:solidFill>
                  <a:srgbClr val="0E7FBD"/>
                </a:solidFill>
              </a:rPr>
              <a:t>ℓ</a:t>
            </a:r>
            <a:r>
              <a:rPr lang="en-US" baseline="-25000" dirty="0">
                <a:solidFill>
                  <a:srgbClr val="0E7FBD"/>
                </a:solidFill>
              </a:rPr>
              <a:t>∞</a:t>
            </a:r>
            <a:r>
              <a:rPr lang="en-US" dirty="0"/>
              <a:t>:	 </a:t>
            </a:r>
            <a:r>
              <a:rPr lang="en-US" b="1" dirty="0"/>
              <a:t>71%</a:t>
            </a:r>
            <a:endParaRPr lang="en-US" b="1" baseline="-25000" dirty="0">
              <a:solidFill>
                <a:srgbClr val="0E7FBD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Train/eval on </a:t>
            </a:r>
            <a:r>
              <a:rPr lang="en-US" dirty="0">
                <a:solidFill>
                  <a:srgbClr val="FF7700"/>
                </a:solidFill>
              </a:rPr>
              <a:t>ℓ</a:t>
            </a:r>
            <a:r>
              <a:rPr lang="en-US" baseline="-25000" dirty="0">
                <a:solidFill>
                  <a:srgbClr val="FF7700"/>
                </a:solidFill>
              </a:rPr>
              <a:t>1</a:t>
            </a:r>
            <a:r>
              <a:rPr lang="en-US" dirty="0"/>
              <a:t>:</a:t>
            </a:r>
            <a:r>
              <a:rPr lang="en-US" dirty="0">
                <a:solidFill>
                  <a:srgbClr val="0E7FBD"/>
                </a:solidFill>
              </a:rPr>
              <a:t>	</a:t>
            </a:r>
            <a:r>
              <a:rPr lang="en-US" b="1" dirty="0">
                <a:solidFill>
                  <a:srgbClr val="0E7FBD"/>
                </a:solidFill>
              </a:rPr>
              <a:t> </a:t>
            </a:r>
            <a:r>
              <a:rPr lang="en-US" b="1" dirty="0"/>
              <a:t>66%</a:t>
            </a:r>
            <a:endParaRPr lang="en-US" b="1" baseline="-25000" dirty="0">
              <a:solidFill>
                <a:srgbClr val="FF77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Train/eval on both:	 </a:t>
            </a:r>
            <a:r>
              <a:rPr lang="en-US" b="1" dirty="0"/>
              <a:t>61%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D2E351-077B-7B49-A54F-C04B571E0AD0}"/>
              </a:ext>
            </a:extLst>
          </p:cNvPr>
          <p:cNvCxnSpPr>
            <a:cxnSpLocks/>
          </p:cNvCxnSpPr>
          <p:nvPr/>
        </p:nvCxnSpPr>
        <p:spPr>
          <a:xfrm flipH="1" flipV="1">
            <a:off x="3502229" y="1337049"/>
            <a:ext cx="655743" cy="9505"/>
          </a:xfrm>
          <a:prstGeom prst="straightConnector1">
            <a:avLst/>
          </a:prstGeom>
          <a:ln w="12700">
            <a:solidFill>
              <a:srgbClr val="FF77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BD03FD-51CF-6242-8B1F-2D98049B4906}"/>
              </a:ext>
            </a:extLst>
          </p:cNvPr>
          <p:cNvCxnSpPr>
            <a:cxnSpLocks/>
          </p:cNvCxnSpPr>
          <p:nvPr/>
        </p:nvCxnSpPr>
        <p:spPr>
          <a:xfrm flipH="1" flipV="1">
            <a:off x="3535104" y="1540377"/>
            <a:ext cx="587757" cy="124210"/>
          </a:xfrm>
          <a:prstGeom prst="straightConnector1">
            <a:avLst/>
          </a:prstGeom>
          <a:ln w="12700">
            <a:solidFill>
              <a:srgbClr val="B3501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AB47E21-BF61-5A48-BCE7-A896DCE53B30}"/>
              </a:ext>
            </a:extLst>
          </p:cNvPr>
          <p:cNvSpPr/>
          <p:nvPr/>
        </p:nvSpPr>
        <p:spPr>
          <a:xfrm>
            <a:off x="3988322" y="246591"/>
            <a:ext cx="3905573" cy="456688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similar results for </a:t>
            </a:r>
            <a:r>
              <a:rPr lang="en-US" b="1" dirty="0">
                <a:solidFill>
                  <a:srgbClr val="0E7FBD"/>
                </a:solidFill>
              </a:rPr>
              <a:t>ℓ</a:t>
            </a:r>
            <a:r>
              <a:rPr lang="en-US" b="1" baseline="-25000" dirty="0">
                <a:solidFill>
                  <a:srgbClr val="0E7FBD"/>
                </a:solidFill>
              </a:rPr>
              <a:t>∞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FF40FF"/>
                </a:solidFill>
              </a:rPr>
              <a:t>rotations</a:t>
            </a:r>
            <a:endParaRPr lang="en-US" b="1" dirty="0"/>
          </a:p>
        </p:txBody>
      </p:sp>
      <p:sp>
        <p:nvSpPr>
          <p:cNvPr id="78" name="Curved Left Arrow 77">
            <a:extLst>
              <a:ext uri="{FF2B5EF4-FFF2-40B4-BE49-F238E27FC236}">
                <a16:creationId xmlns:a16="http://schemas.microsoft.com/office/drawing/2014/main" id="{D3056887-05D8-0A4B-8F41-6B48FC5A7064}"/>
              </a:ext>
            </a:extLst>
          </p:cNvPr>
          <p:cNvSpPr/>
          <p:nvPr/>
        </p:nvSpPr>
        <p:spPr>
          <a:xfrm>
            <a:off x="6639615" y="1283554"/>
            <a:ext cx="228521" cy="39970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AF45033-C883-1148-9561-4937CFAAAAC6}"/>
              </a:ext>
            </a:extLst>
          </p:cNvPr>
          <p:cNvSpPr txBox="1"/>
          <p:nvPr/>
        </p:nvSpPr>
        <p:spPr>
          <a:xfrm>
            <a:off x="6919716" y="126470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-5%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6E2BD4C5-C465-BA40-9B27-B8DBD07659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026" y="2979560"/>
            <a:ext cx="2053140" cy="162964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70E9749-773B-B04B-AE7B-A6576C81B1F8}"/>
              </a:ext>
            </a:extLst>
          </p:cNvPr>
          <p:cNvSpPr txBox="1"/>
          <p:nvPr/>
        </p:nvSpPr>
        <p:spPr>
          <a:xfrm>
            <a:off x="180464" y="354263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MNIST:</a:t>
            </a:r>
          </a:p>
        </p:txBody>
      </p:sp>
      <p:sp>
        <p:nvSpPr>
          <p:cNvPr id="86" name="Curved Left Arrow 85">
            <a:extLst>
              <a:ext uri="{FF2B5EF4-FFF2-40B4-BE49-F238E27FC236}">
                <a16:creationId xmlns:a16="http://schemas.microsoft.com/office/drawing/2014/main" id="{73F82B8A-2BA0-5149-A44B-7BCA381696C2}"/>
              </a:ext>
            </a:extLst>
          </p:cNvPr>
          <p:cNvSpPr/>
          <p:nvPr/>
        </p:nvSpPr>
        <p:spPr>
          <a:xfrm>
            <a:off x="7682675" y="3262030"/>
            <a:ext cx="228521" cy="49452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7A74FD-AD76-F149-95BB-8EE2AA7C881B}"/>
              </a:ext>
            </a:extLst>
          </p:cNvPr>
          <p:cNvSpPr txBox="1"/>
          <p:nvPr/>
        </p:nvSpPr>
        <p:spPr>
          <a:xfrm>
            <a:off x="7893895" y="331488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-20%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988CDD3-D30D-AD4F-BB19-C677ACC2FDB3}"/>
              </a:ext>
            </a:extLst>
          </p:cNvPr>
          <p:cNvSpPr/>
          <p:nvPr/>
        </p:nvSpPr>
        <p:spPr>
          <a:xfrm>
            <a:off x="3737386" y="3128347"/>
            <a:ext cx="402385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Train/eval on one of {</a:t>
            </a:r>
            <a:r>
              <a:rPr lang="en-US" dirty="0">
                <a:solidFill>
                  <a:srgbClr val="0E7FBD"/>
                </a:solidFill>
              </a:rPr>
              <a:t>ℓ</a:t>
            </a:r>
            <a:r>
              <a:rPr lang="en-US" baseline="-25000" dirty="0">
                <a:solidFill>
                  <a:srgbClr val="0E7FBD"/>
                </a:solidFill>
              </a:rPr>
              <a:t>∞</a:t>
            </a:r>
            <a:r>
              <a:rPr lang="en-US" dirty="0"/>
              <a:t>,</a:t>
            </a:r>
            <a:r>
              <a:rPr lang="en-US" dirty="0">
                <a:solidFill>
                  <a:srgbClr val="0E7FBD"/>
                </a:solidFill>
              </a:rPr>
              <a:t> </a:t>
            </a:r>
            <a:r>
              <a:rPr lang="en-US" dirty="0">
                <a:solidFill>
                  <a:srgbClr val="FF7700"/>
                </a:solidFill>
              </a:rPr>
              <a:t>ℓ</a:t>
            </a:r>
            <a:r>
              <a:rPr lang="en-US" baseline="-25000" dirty="0">
                <a:solidFill>
                  <a:srgbClr val="FF77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1B338"/>
                </a:solidFill>
              </a:rPr>
              <a:t>ℓ</a:t>
            </a:r>
            <a:r>
              <a:rPr lang="en-US" baseline="-25000" dirty="0">
                <a:solidFill>
                  <a:srgbClr val="01B338"/>
                </a:solidFill>
              </a:rPr>
              <a:t>2</a:t>
            </a:r>
            <a:r>
              <a:rPr lang="en-US" dirty="0"/>
              <a:t>}:	</a:t>
            </a:r>
            <a:r>
              <a:rPr lang="en-US" b="1" dirty="0"/>
              <a:t>≥72%</a:t>
            </a:r>
          </a:p>
          <a:p>
            <a:pPr>
              <a:spcBef>
                <a:spcPts val="600"/>
              </a:spcBef>
            </a:pPr>
            <a:r>
              <a:rPr lang="en-US" dirty="0"/>
              <a:t>Train/eval on all:			       	</a:t>
            </a:r>
            <a:r>
              <a:rPr lang="en-US" b="1" dirty="0"/>
              <a:t>   52%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714B1BF-6DFD-C54F-A62C-494DE894123F}"/>
              </a:ext>
            </a:extLst>
          </p:cNvPr>
          <p:cNvCxnSpPr>
            <a:cxnSpLocks/>
          </p:cNvCxnSpPr>
          <p:nvPr/>
        </p:nvCxnSpPr>
        <p:spPr>
          <a:xfrm flipH="1" flipV="1">
            <a:off x="3363402" y="3245487"/>
            <a:ext cx="364595" cy="64398"/>
          </a:xfrm>
          <a:prstGeom prst="straightConnector1">
            <a:avLst/>
          </a:prstGeom>
          <a:ln w="12700">
            <a:solidFill>
              <a:srgbClr val="0E7FB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6F757DD-9578-BA4C-B2DC-9B7BA36A0818}"/>
              </a:ext>
            </a:extLst>
          </p:cNvPr>
          <p:cNvCxnSpPr>
            <a:cxnSpLocks/>
          </p:cNvCxnSpPr>
          <p:nvPr/>
        </p:nvCxnSpPr>
        <p:spPr>
          <a:xfrm flipH="1">
            <a:off x="3363401" y="3311427"/>
            <a:ext cx="372188" cy="37466"/>
          </a:xfrm>
          <a:prstGeom prst="straightConnector1">
            <a:avLst/>
          </a:prstGeom>
          <a:ln w="12700">
            <a:solidFill>
              <a:srgbClr val="FF77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84B83C8-1A2D-A048-9848-792B3615BD4C}"/>
              </a:ext>
            </a:extLst>
          </p:cNvPr>
          <p:cNvCxnSpPr>
            <a:cxnSpLocks/>
          </p:cNvCxnSpPr>
          <p:nvPr/>
        </p:nvCxnSpPr>
        <p:spPr>
          <a:xfrm flipH="1">
            <a:off x="3363401" y="3327584"/>
            <a:ext cx="372188" cy="91673"/>
          </a:xfrm>
          <a:prstGeom prst="straightConnector1">
            <a:avLst/>
          </a:prstGeom>
          <a:ln w="12700">
            <a:solidFill>
              <a:srgbClr val="01B338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E6F93DF-25EA-0848-A534-7FD9881D15F9}"/>
              </a:ext>
            </a:extLst>
          </p:cNvPr>
          <p:cNvCxnSpPr>
            <a:cxnSpLocks/>
          </p:cNvCxnSpPr>
          <p:nvPr/>
        </p:nvCxnSpPr>
        <p:spPr>
          <a:xfrm flipH="1">
            <a:off x="3363401" y="3661237"/>
            <a:ext cx="372188" cy="52487"/>
          </a:xfrm>
          <a:prstGeom prst="straightConnector1">
            <a:avLst/>
          </a:prstGeom>
          <a:ln w="12700">
            <a:solidFill>
              <a:srgbClr val="B3501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Picture 96">
            <a:extLst>
              <a:ext uri="{FF2B5EF4-FFF2-40B4-BE49-F238E27FC236}">
                <a16:creationId xmlns:a16="http://schemas.microsoft.com/office/drawing/2014/main" id="{E9976A27-967D-334B-95BA-E1ADB1A42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871" y="3938055"/>
            <a:ext cx="643049" cy="59456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3EE0EF3-3955-3A4A-BBF5-248BBEE2F277}"/>
              </a:ext>
            </a:extLst>
          </p:cNvPr>
          <p:cNvSpPr txBox="1"/>
          <p:nvPr/>
        </p:nvSpPr>
        <p:spPr>
          <a:xfrm>
            <a:off x="5549233" y="3911970"/>
            <a:ext cx="110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gradient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masking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CD3B6-4075-0949-A9BE-F89CB338F0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84" y="823816"/>
            <a:ext cx="1370068" cy="1370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E1B29-8436-4D49-954E-88E6E48C23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557" y="3842817"/>
            <a:ext cx="1534152" cy="8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1" grpId="0" animBg="1"/>
      <p:bldP spid="65" grpId="0" animBg="1"/>
      <p:bldP spid="78" grpId="0" animBg="1"/>
      <p:bldP spid="79" grpId="0"/>
      <p:bldP spid="85" grpId="0"/>
      <p:bldP spid="86" grpId="0" animBg="1"/>
      <p:bldP spid="87" grpId="0"/>
      <p:bldP spid="8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CC065EF-587E-4C49-BB77-FD300A93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742" y="1178131"/>
            <a:ext cx="525097" cy="525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What if we combine perturbations?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0F5AF-85C3-C74E-B7B2-ED3E5F9752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088" y="151110"/>
            <a:ext cx="1580001" cy="703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04981E-B4D8-1E46-BEFD-E0C6992C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65" y="1178132"/>
            <a:ext cx="525097" cy="52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D46574-6D7F-CB49-AF41-4374BF235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231" y="1178132"/>
            <a:ext cx="525097" cy="52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43B07-A262-3747-92A5-3A8A43090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539" y="1178132"/>
            <a:ext cx="525097" cy="525097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6750E1A-20B0-0447-B612-1817C7C89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150758"/>
              </p:ext>
            </p:extLst>
          </p:nvPr>
        </p:nvGraphicFramePr>
        <p:xfrm>
          <a:off x="988578" y="2336926"/>
          <a:ext cx="7093819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049BE9C-8631-0F49-90B3-82C09444909E}"/>
              </a:ext>
            </a:extLst>
          </p:cNvPr>
          <p:cNvSpPr txBox="1"/>
          <p:nvPr/>
        </p:nvSpPr>
        <p:spPr>
          <a:xfrm>
            <a:off x="697399" y="1802011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8588D-8A0B-4346-AE90-F0A600172DA7}"/>
              </a:ext>
            </a:extLst>
          </p:cNvPr>
          <p:cNvSpPr txBox="1"/>
          <p:nvPr/>
        </p:nvSpPr>
        <p:spPr>
          <a:xfrm>
            <a:off x="2908621" y="1806881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40FF"/>
                </a:solidFill>
              </a:rPr>
              <a:t>rotation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AE776-DD67-164D-A5B0-994676B0A8C5}"/>
              </a:ext>
            </a:extLst>
          </p:cNvPr>
          <p:cNvSpPr txBox="1"/>
          <p:nvPr/>
        </p:nvSpPr>
        <p:spPr>
          <a:xfrm>
            <a:off x="4583887" y="1803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E7FBD"/>
                </a:solidFill>
              </a:rPr>
              <a:t>ℓ</a:t>
            </a:r>
            <a:r>
              <a:rPr lang="en-US" baseline="-25000" dirty="0">
                <a:solidFill>
                  <a:srgbClr val="0E7FBD"/>
                </a:solidFill>
              </a:rPr>
              <a:t>∞ </a:t>
            </a:r>
            <a:r>
              <a:rPr lang="en-US" dirty="0">
                <a:solidFill>
                  <a:srgbClr val="0E7FBD"/>
                </a:solidFill>
              </a:rPr>
              <a:t>noise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AF1A7-53BD-4F40-9A2E-5A0169FE5D3E}"/>
              </a:ext>
            </a:extLst>
          </p:cNvPr>
          <p:cNvSpPr txBox="1"/>
          <p:nvPr/>
        </p:nvSpPr>
        <p:spPr>
          <a:xfrm>
            <a:off x="6070828" y="180503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  <a:r>
              <a:rPr lang="en-US" dirty="0">
                <a:solidFill>
                  <a:srgbClr val="FF40FF"/>
                </a:solidFill>
              </a:rPr>
              <a:t>rotation</a:t>
            </a:r>
            <a:r>
              <a:rPr lang="en-US" dirty="0"/>
              <a:t> + ½ </a:t>
            </a:r>
            <a:r>
              <a:rPr lang="en-US" dirty="0">
                <a:solidFill>
                  <a:srgbClr val="0E7FBD"/>
                </a:solidFill>
              </a:rPr>
              <a:t>ℓ</a:t>
            </a:r>
            <a:r>
              <a:rPr lang="en-US" baseline="-25000" dirty="0">
                <a:solidFill>
                  <a:srgbClr val="0E7FBD"/>
                </a:solidFill>
              </a:rPr>
              <a:t>∞</a:t>
            </a:r>
            <a:r>
              <a:rPr lang="en-US" baseline="-25000" dirty="0"/>
              <a:t> </a:t>
            </a:r>
            <a:r>
              <a:rPr lang="en-US" dirty="0">
                <a:solidFill>
                  <a:srgbClr val="0E7FBD"/>
                </a:solidFill>
              </a:rPr>
              <a:t>noise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DCB44C-B068-F947-9C48-EBE018E7420D}"/>
              </a:ext>
            </a:extLst>
          </p:cNvPr>
          <p:cNvGrpSpPr/>
          <p:nvPr/>
        </p:nvGrpSpPr>
        <p:grpSpPr>
          <a:xfrm>
            <a:off x="1388572" y="3899821"/>
            <a:ext cx="6573199" cy="591507"/>
            <a:chOff x="1388572" y="3899821"/>
            <a:chExt cx="6573199" cy="591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C7B45B-89CE-0B45-ADE0-5E9998D46CC4}"/>
                </a:ext>
              </a:extLst>
            </p:cNvPr>
            <p:cNvSpPr txBox="1"/>
            <p:nvPr/>
          </p:nvSpPr>
          <p:spPr>
            <a:xfrm>
              <a:off x="1388572" y="3899821"/>
              <a:ext cx="1039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natural accuracy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839EDA-67BD-EF4C-90B9-1B6342D0BB92}"/>
                </a:ext>
              </a:extLst>
            </p:cNvPr>
            <p:cNvSpPr txBox="1"/>
            <p:nvPr/>
          </p:nvSpPr>
          <p:spPr>
            <a:xfrm>
              <a:off x="2611042" y="3907234"/>
              <a:ext cx="12018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40FF"/>
                  </a:solidFill>
                </a:rPr>
                <a:t>rotation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8EFBC8-6CF1-ED44-8F55-ED68DDDCEF70}"/>
                </a:ext>
              </a:extLst>
            </p:cNvPr>
            <p:cNvSpPr txBox="1"/>
            <p:nvPr/>
          </p:nvSpPr>
          <p:spPr>
            <a:xfrm>
              <a:off x="3995794" y="3899821"/>
              <a:ext cx="1039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E7FBD"/>
                  </a:solidFill>
                </a:rPr>
                <a:t>ℓ</a:t>
              </a:r>
              <a:r>
                <a:rPr lang="en-US" sz="1600" baseline="-25000" dirty="0">
                  <a:solidFill>
                    <a:srgbClr val="0E7FBD"/>
                  </a:solidFill>
                </a:rPr>
                <a:t>∞</a:t>
              </a:r>
              <a:endParaRPr lang="en-US" sz="16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17340C-8C51-314C-B6DF-B4409EDFD2D0}"/>
                </a:ext>
              </a:extLst>
            </p:cNvPr>
            <p:cNvSpPr txBox="1"/>
            <p:nvPr/>
          </p:nvSpPr>
          <p:spPr>
            <a:xfrm>
              <a:off x="5321215" y="3906553"/>
              <a:ext cx="1039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B25118"/>
                  </a:solidFill>
                </a:rPr>
                <a:t>both attacks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7A39F-438E-0240-ABA2-2DC4A1D704CE}"/>
                </a:ext>
              </a:extLst>
            </p:cNvPr>
            <p:cNvSpPr txBox="1"/>
            <p:nvPr/>
          </p:nvSpPr>
          <p:spPr>
            <a:xfrm>
              <a:off x="6396645" y="3906553"/>
              <a:ext cx="1565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mixed (</a:t>
              </a:r>
              <a:r>
                <a:rPr lang="en-US" sz="1600" i="1" dirty="0"/>
                <a:t>affine</a:t>
              </a:r>
              <a:r>
                <a:rPr lang="en-US" sz="1600" dirty="0"/>
                <a:t>) attack</a:t>
              </a:r>
            </a:p>
          </p:txBody>
        </p:sp>
      </p:grpSp>
      <p:sp>
        <p:nvSpPr>
          <p:cNvPr id="24" name="Curved Left Arrow 23">
            <a:extLst>
              <a:ext uri="{FF2B5EF4-FFF2-40B4-BE49-F238E27FC236}">
                <a16:creationId xmlns:a16="http://schemas.microsoft.com/office/drawing/2014/main" id="{F084F31D-B77B-7A43-AEBD-0C8CD043768E}"/>
              </a:ext>
            </a:extLst>
          </p:cNvPr>
          <p:cNvSpPr/>
          <p:nvPr/>
        </p:nvSpPr>
        <p:spPr>
          <a:xfrm>
            <a:off x="7848507" y="3351421"/>
            <a:ext cx="233890" cy="369333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A8014-D146-B447-9D0F-897D9E61EFA1}"/>
              </a:ext>
            </a:extLst>
          </p:cNvPr>
          <p:cNvSpPr txBox="1"/>
          <p:nvPr/>
        </p:nvSpPr>
        <p:spPr>
          <a:xfrm>
            <a:off x="8059727" y="330991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-10%</a:t>
            </a:r>
          </a:p>
        </p:txBody>
      </p:sp>
    </p:spTree>
    <p:extLst>
      <p:ext uri="{BB962C8B-B14F-4D97-AF65-F5344CB8AC3E}">
        <p14:creationId xmlns:p14="http://schemas.microsoft.com/office/powerpoint/2010/main" val="13793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4" grpId="0"/>
      <p:bldP spid="15" grpId="0"/>
      <p:bldP spid="16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Stripe 6">
            <a:extLst>
              <a:ext uri="{FF2B5EF4-FFF2-40B4-BE49-F238E27FC236}">
                <a16:creationId xmlns:a16="http://schemas.microsoft.com/office/drawing/2014/main" id="{6F055E09-6800-034D-B5F9-B2B142115668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847367" y="2504078"/>
            <a:ext cx="2296632" cy="2296632"/>
          </a:xfrm>
          <a:prstGeom prst="diagStripe">
            <a:avLst>
              <a:gd name="adj" fmla="val 66833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B2DA1E-915F-864B-8429-D74ADA77DEED}"/>
              </a:ext>
            </a:extLst>
          </p:cNvPr>
          <p:cNvSpPr txBox="1">
            <a:spLocks/>
          </p:cNvSpPr>
          <p:nvPr/>
        </p:nvSpPr>
        <p:spPr>
          <a:xfrm>
            <a:off x="487363" y="1371600"/>
            <a:ext cx="8169276" cy="3295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defRPr kern="1200" spc="2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288925" indent="-2889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2pPr>
            <a:lvl3pPr marL="569913" indent="-2254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2000"/>
              <a:buFont typeface="Source Sans Pro" panose="020F0502020204030204" pitchFamily="34" charset="0"/>
              <a:buChar char="›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3pPr>
            <a:lvl4pPr marL="914400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4pPr>
            <a:lvl5pPr marL="1258888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ource Sans Pro" panose="020F0502020204030204" pitchFamily="34" charset="0"/>
              <a:buChar char="–"/>
              <a:defRPr kern="1200">
                <a:solidFill>
                  <a:srgbClr val="595959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12F77-726C-7244-B35D-25B989AA69FA}"/>
              </a:ext>
            </a:extLst>
          </p:cNvPr>
          <p:cNvSpPr txBox="1"/>
          <p:nvPr/>
        </p:nvSpPr>
        <p:spPr>
          <a:xfrm>
            <a:off x="0" y="4835090"/>
            <a:ext cx="5148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Adversarial Training and Robustness for Multiple Perturbations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106D68-D8D9-934C-B3DC-81E5E918D476}"/>
              </a:ext>
            </a:extLst>
          </p:cNvPr>
          <p:cNvSpPr txBox="1">
            <a:spLocks/>
          </p:cNvSpPr>
          <p:nvPr/>
        </p:nvSpPr>
        <p:spPr bwMode="auto">
          <a:xfrm>
            <a:off x="371789" y="151110"/>
            <a:ext cx="839037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CD44B-0BCC-0445-9EEC-9ECBB32710F7}"/>
              </a:ext>
            </a:extLst>
          </p:cNvPr>
          <p:cNvSpPr txBox="1"/>
          <p:nvPr/>
        </p:nvSpPr>
        <p:spPr>
          <a:xfrm>
            <a:off x="241540" y="807900"/>
            <a:ext cx="88334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Adversarial training for multiple perturbation sets works, but...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Significant loss in robustness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Weak robustness to affine combinations of perturbations </a:t>
            </a:r>
          </a:p>
          <a:p>
            <a:endParaRPr lang="en-US" sz="2000" dirty="0"/>
          </a:p>
          <a:p>
            <a:r>
              <a:rPr lang="en-US" sz="2200" dirty="0"/>
              <a:t>Open questions: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Preventing gradient masking on MNIST to obtain high </a:t>
            </a:r>
            <a:r>
              <a:rPr lang="en-US" dirty="0">
                <a:solidFill>
                  <a:srgbClr val="FF7700"/>
                </a:solidFill>
              </a:rPr>
              <a:t>ℓ</a:t>
            </a:r>
            <a:r>
              <a:rPr lang="en-US" baseline="-25000" dirty="0">
                <a:solidFill>
                  <a:srgbClr val="FF7700"/>
                </a:solidFill>
              </a:rPr>
              <a:t>1</a:t>
            </a:r>
            <a:r>
              <a:rPr lang="en-US" baseline="-25000" dirty="0"/>
              <a:t>, </a:t>
            </a:r>
            <a:r>
              <a:rPr lang="en-US" dirty="0">
                <a:solidFill>
                  <a:srgbClr val="01B338"/>
                </a:solidFill>
              </a:rPr>
              <a:t>ℓ</a:t>
            </a:r>
            <a:r>
              <a:rPr lang="en-US" baseline="-25000" dirty="0">
                <a:solidFill>
                  <a:srgbClr val="01B338"/>
                </a:solidFill>
              </a:rPr>
              <a:t>2</a:t>
            </a:r>
            <a:r>
              <a:rPr lang="en-US" baseline="-25000" dirty="0">
                <a:solidFill>
                  <a:srgbClr val="FF7700"/>
                </a:solidFill>
              </a:rPr>
              <a:t> </a:t>
            </a:r>
            <a:r>
              <a:rPr lang="en-US" dirty="0"/>
              <a:t>and</a:t>
            </a:r>
            <a:r>
              <a:rPr lang="en-US" baseline="-25000" dirty="0"/>
              <a:t> </a:t>
            </a:r>
            <a:r>
              <a:rPr lang="en-US" dirty="0">
                <a:solidFill>
                  <a:srgbClr val="0E7FBD"/>
                </a:solidFill>
              </a:rPr>
              <a:t>ℓ</a:t>
            </a:r>
            <a:r>
              <a:rPr lang="en-US" baseline="-25000" dirty="0">
                <a:solidFill>
                  <a:srgbClr val="0E7FBD"/>
                </a:solidFill>
              </a:rPr>
              <a:t> ∞</a:t>
            </a:r>
            <a:r>
              <a:rPr lang="en-US" baseline="-25000" dirty="0"/>
              <a:t> </a:t>
            </a:r>
            <a:r>
              <a:rPr lang="en-US" dirty="0"/>
              <a:t>robustness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Better scaling of adversarial training to multiple perturbations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How do we enumerate all the perturbation types</a:t>
            </a:r>
            <a:r>
              <a:rPr lang="en-US" i="1" dirty="0"/>
              <a:t> </a:t>
            </a:r>
            <a:r>
              <a:rPr lang="en-US" dirty="0"/>
              <a:t>that we care about?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83CFE-A4B1-6D4C-AD99-0198DB9D1DCC}"/>
              </a:ext>
            </a:extLst>
          </p:cNvPr>
          <p:cNvSpPr txBox="1"/>
          <p:nvPr/>
        </p:nvSpPr>
        <p:spPr>
          <a:xfrm>
            <a:off x="2388514" y="4137958"/>
            <a:ext cx="4293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2"/>
              </a:rPr>
              <a:t>https://arxiv.org/abs/1904.13000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BC79D-4DF6-B744-A0DD-4F3F68E3C969}"/>
              </a:ext>
            </a:extLst>
          </p:cNvPr>
          <p:cNvSpPr txBox="1"/>
          <p:nvPr/>
        </p:nvSpPr>
        <p:spPr>
          <a:xfrm rot="18905281">
            <a:off x="7036885" y="3554073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Poster #87</a:t>
            </a:r>
          </a:p>
        </p:txBody>
      </p:sp>
    </p:spTree>
    <p:extLst>
      <p:ext uri="{BB962C8B-B14F-4D97-AF65-F5344CB8AC3E}">
        <p14:creationId xmlns:p14="http://schemas.microsoft.com/office/powerpoint/2010/main" val="10719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CA2118A-8B09-DF46-B2E3-CECEE15F693E}" vid="{99697F36-56CB-0247-9FE7-C4CD677E684F}"/>
    </a:ext>
  </a:extLst>
</a:theme>
</file>

<file path=ppt/theme/theme2.xml><?xml version="1.0" encoding="utf-8"?>
<a:theme xmlns:a="http://schemas.openxmlformats.org/drawingml/2006/main" name="SU_Template_TopBar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CA2118A-8B09-DF46-B2E3-CECEE15F693E}" vid="{25B6CA78-4498-4547-A97A-4F6D626ACD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SU_Preso_16x9_v6</Template>
  <TotalTime>4666</TotalTime>
  <Words>458</Words>
  <Application>Microsoft Macintosh PowerPoint</Application>
  <PresentationFormat>On-screen Show (16:9)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Source Sans Pro</vt:lpstr>
      <vt:lpstr>Source Sans Pro Semibold</vt:lpstr>
      <vt:lpstr>Wingdings</vt:lpstr>
      <vt:lpstr>SU_Preso_16x9_v6</vt:lpstr>
      <vt:lpstr>SU_Template_TopBar</vt:lpstr>
      <vt:lpstr>Adversarial Training and Robustness for Multiple Perturbations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Training and Robustness for Multiple Perturbations</dc:title>
  <dc:creator>florian.tramer@gmail.com</dc:creator>
  <dc:description>2012 PowerPoint template redesign</dc:description>
  <cp:lastModifiedBy>florian.tramer@gmail.com</cp:lastModifiedBy>
  <cp:revision>166</cp:revision>
  <dcterms:created xsi:type="dcterms:W3CDTF">2019-10-14T16:25:11Z</dcterms:created>
  <dcterms:modified xsi:type="dcterms:W3CDTF">2019-12-18T17:23:50Z</dcterms:modified>
</cp:coreProperties>
</file>