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9" r:id="rId2"/>
  </p:sldMasterIdLst>
  <p:notesMasterIdLst>
    <p:notesMasterId r:id="rId48"/>
  </p:notesMasterIdLst>
  <p:handoutMasterIdLst>
    <p:handoutMasterId r:id="rId49"/>
  </p:handoutMasterIdLst>
  <p:sldIdLst>
    <p:sldId id="304" r:id="rId3"/>
    <p:sldId id="314" r:id="rId4"/>
    <p:sldId id="328" r:id="rId5"/>
    <p:sldId id="326" r:id="rId6"/>
    <p:sldId id="334" r:id="rId7"/>
    <p:sldId id="364" r:id="rId8"/>
    <p:sldId id="348" r:id="rId9"/>
    <p:sldId id="347" r:id="rId10"/>
    <p:sldId id="349" r:id="rId11"/>
    <p:sldId id="351" r:id="rId12"/>
    <p:sldId id="352" r:id="rId13"/>
    <p:sldId id="365" r:id="rId14"/>
    <p:sldId id="366" r:id="rId15"/>
    <p:sldId id="367" r:id="rId16"/>
    <p:sldId id="368" r:id="rId17"/>
    <p:sldId id="371" r:id="rId18"/>
    <p:sldId id="353" r:id="rId19"/>
    <p:sldId id="355" r:id="rId20"/>
    <p:sldId id="356" r:id="rId21"/>
    <p:sldId id="357" r:id="rId22"/>
    <p:sldId id="306" r:id="rId23"/>
    <p:sldId id="307" r:id="rId24"/>
    <p:sldId id="313" r:id="rId25"/>
    <p:sldId id="308" r:id="rId26"/>
    <p:sldId id="311" r:id="rId27"/>
    <p:sldId id="358" r:id="rId28"/>
    <p:sldId id="359" r:id="rId29"/>
    <p:sldId id="360" r:id="rId30"/>
    <p:sldId id="354" r:id="rId31"/>
    <p:sldId id="316" r:id="rId32"/>
    <p:sldId id="318" r:id="rId33"/>
    <p:sldId id="319" r:id="rId34"/>
    <p:sldId id="320" r:id="rId35"/>
    <p:sldId id="335" r:id="rId36"/>
    <p:sldId id="321" r:id="rId37"/>
    <p:sldId id="343" r:id="rId38"/>
    <p:sldId id="322" r:id="rId39"/>
    <p:sldId id="336" r:id="rId40"/>
    <p:sldId id="337" r:id="rId41"/>
    <p:sldId id="361" r:id="rId42"/>
    <p:sldId id="338" r:id="rId43"/>
    <p:sldId id="339" r:id="rId44"/>
    <p:sldId id="362" r:id="rId45"/>
    <p:sldId id="370" r:id="rId46"/>
    <p:sldId id="363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340BCA-F848-6343-B425-58D001C192CC}">
          <p14:sldIdLst>
            <p14:sldId id="304"/>
            <p14:sldId id="314"/>
            <p14:sldId id="328"/>
            <p14:sldId id="326"/>
            <p14:sldId id="334"/>
            <p14:sldId id="364"/>
            <p14:sldId id="348"/>
            <p14:sldId id="347"/>
            <p14:sldId id="349"/>
            <p14:sldId id="351"/>
            <p14:sldId id="352"/>
            <p14:sldId id="365"/>
            <p14:sldId id="366"/>
            <p14:sldId id="367"/>
            <p14:sldId id="368"/>
            <p14:sldId id="371"/>
            <p14:sldId id="353"/>
            <p14:sldId id="355"/>
            <p14:sldId id="356"/>
            <p14:sldId id="357"/>
            <p14:sldId id="306"/>
            <p14:sldId id="307"/>
            <p14:sldId id="313"/>
            <p14:sldId id="308"/>
            <p14:sldId id="311"/>
            <p14:sldId id="358"/>
            <p14:sldId id="359"/>
            <p14:sldId id="360"/>
            <p14:sldId id="354"/>
            <p14:sldId id="316"/>
            <p14:sldId id="318"/>
            <p14:sldId id="319"/>
            <p14:sldId id="320"/>
            <p14:sldId id="335"/>
            <p14:sldId id="321"/>
            <p14:sldId id="343"/>
            <p14:sldId id="322"/>
            <p14:sldId id="336"/>
            <p14:sldId id="337"/>
            <p14:sldId id="361"/>
            <p14:sldId id="338"/>
            <p14:sldId id="339"/>
            <p14:sldId id="362"/>
            <p14:sldId id="370"/>
            <p14:sldId id="363"/>
          </p14:sldIdLst>
        </p14:section>
      </p14:sectionLst>
    </p:ext>
    <p:ext uri="{EFAFB233-063F-42B5-8137-9DF3F51BA10A}">
      <p15:sldGuideLst xmlns:p15="http://schemas.microsoft.com/office/powerpoint/2012/main">
        <p15:guide id="1" pos="2857" userDrawn="1">
          <p15:clr>
            <a:srgbClr val="A4A3A4"/>
          </p15:clr>
        </p15:guide>
        <p15:guide id="2" orient="horz" pos="22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48"/>
    <a:srgbClr val="FF9E26"/>
    <a:srgbClr val="EFEFEF"/>
    <a:srgbClr val="EAEAEA"/>
    <a:srgbClr val="B4B400"/>
    <a:srgbClr val="7D9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0"/>
    <p:restoredTop sz="90441"/>
  </p:normalViewPr>
  <p:slideViewPr>
    <p:cSldViewPr snapToGrid="0" snapToObjects="1">
      <p:cViewPr varScale="1">
        <p:scale>
          <a:sx n="83" d="100"/>
          <a:sy n="83" d="100"/>
        </p:scale>
        <p:origin x="1712" y="200"/>
      </p:cViewPr>
      <p:guideLst>
        <p:guide pos="2857"/>
        <p:guide orient="horz" pos="22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VGG16 Inference</a:t>
            </a:r>
          </a:p>
        </c:rich>
      </c:tx>
      <c:layout>
        <c:manualLayout>
          <c:xMode val="edge"/>
          <c:yMode val="edge"/>
          <c:x val="0.24692747659518213"/>
          <c:y val="1.766851432488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Images / sec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GPU</c:v>
                </c:pt>
                <c:pt idx="1">
                  <c:v>SGX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6C-0446-ADDF-ADD2D9348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2013119"/>
        <c:axId val="1988908719"/>
      </c:barChart>
      <c:catAx>
        <c:axId val="195201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908719"/>
        <c:crosses val="autoZero"/>
        <c:auto val="1"/>
        <c:lblAlgn val="ctr"/>
        <c:lblOffset val="100"/>
        <c:noMultiLvlLbl val="0"/>
      </c:catAx>
      <c:valAx>
        <c:axId val="1988908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Images</a:t>
                </a:r>
                <a:r>
                  <a:rPr lang="en-US" baseline="0" dirty="0"/>
                  <a:t> / sec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2013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VGG16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Images / sec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Compute</c:v>
                </c:pt>
                <c:pt idx="1">
                  <c:v>Verify</c:v>
                </c:pt>
                <c:pt idx="2">
                  <c:v>Verify with preproc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1.7</c:v>
                </c:pt>
                <c:pt idx="2">
                  <c:v>19.600000000000001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71-3240-9795-552174CEED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02660335"/>
        <c:axId val="1902451887"/>
      </c:barChart>
      <c:catAx>
        <c:axId val="1902660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2451887"/>
        <c:crosses val="autoZero"/>
        <c:auto val="1"/>
        <c:lblAlgn val="ctr"/>
        <c:lblOffset val="100"/>
        <c:noMultiLvlLbl val="0"/>
      </c:catAx>
      <c:valAx>
        <c:axId val="1902451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Images / sec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2660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MobileNet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Images / sec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Compute</c:v>
                </c:pt>
                <c:pt idx="1">
                  <c:v>Verify</c:v>
                </c:pt>
                <c:pt idx="2">
                  <c:v>Verify with preproc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15.9</c:v>
                </c:pt>
                <c:pt idx="1">
                  <c:v>30</c:v>
                </c:pt>
                <c:pt idx="2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6-F548-A316-E35C8FA4C9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02660335"/>
        <c:axId val="1902451887"/>
      </c:barChart>
      <c:catAx>
        <c:axId val="1902660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2451887"/>
        <c:crosses val="autoZero"/>
        <c:auto val="1"/>
        <c:lblAlgn val="ctr"/>
        <c:lblOffset val="100"/>
        <c:noMultiLvlLbl val="0"/>
      </c:catAx>
      <c:valAx>
        <c:axId val="1902451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2660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444570-1807-7F4D-ABE3-6C543FC4D5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456A1-6634-164F-8EB8-06864814F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E1A1BEF-1512-654E-9478-70945693218B}" type="datetimeFigureOut">
              <a:rPr lang="en-US" altLang="en-US"/>
              <a:pPr/>
              <a:t>9/21/18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31F8B-8788-CF42-B011-BEA34FA41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2B726-8B93-0C4E-80DF-6A3C3FAF68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93C84B6-78FB-0F44-A837-2E8DE39C60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B06FC0-A5CD-E54D-8FCE-EB4E07D1E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5CB63-E90A-8C4B-9521-506B00C43C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48E2014-5D9A-954F-A6AC-3995E514D816}" type="datetimeFigureOut">
              <a:rPr lang="en-US" altLang="en-US"/>
              <a:pPr/>
              <a:t>9/21/18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9B313EE-B578-A14A-AB22-0A2E6B009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6720E5-5B7D-714E-B317-96A2B1DDD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A60AF-5498-3047-9A0F-0ADF3837F9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D34F1-8C93-5343-A8A9-095CACE76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F4D1640-894C-2743-A05F-0E57BD1863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15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 blocking currently: mostly no ML, detecting origin of ads, rule-based</a:t>
            </a:r>
          </a:p>
          <a:p>
            <a:endParaRPr lang="en-US" dirty="0"/>
          </a:p>
          <a:p>
            <a:r>
              <a:rPr lang="en-US" dirty="0"/>
              <a:t>+ 3min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150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idea: mirror the way humans detect ads (remember Andrew NG’s tweet, &lt;1sec)</a:t>
            </a:r>
          </a:p>
          <a:p>
            <a:r>
              <a:rPr lang="en-US" dirty="0" err="1"/>
              <a:t>Storey</a:t>
            </a:r>
            <a:r>
              <a:rPr lang="en-US" dirty="0"/>
              <a:t>, Reisman, Mayer, Narayanan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126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examples of ad-choice logos found in the wild. Different dimensions, spacing, coloring, transparency, text or no text etc.</a:t>
            </a:r>
          </a:p>
          <a:p>
            <a:r>
              <a:rPr lang="en-US" dirty="0"/>
              <a:t>Difficult to brute-force</a:t>
            </a:r>
          </a:p>
          <a:p>
            <a:r>
              <a:rPr lang="en-US" dirty="0"/>
              <a:t>YOLO =&gt; method used by Sentinel</a:t>
            </a:r>
          </a:p>
          <a:p>
            <a:endParaRPr lang="en-US" dirty="0"/>
          </a:p>
          <a:p>
            <a:r>
              <a:rPr lang="en-US" dirty="0"/>
              <a:t>+ 4min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787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 provider has incentive for ad blocker to fail, without impacting human perception of the ad: classical adversarial example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043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provider has incentive to “punish” </a:t>
            </a:r>
            <a:r>
              <a:rPr lang="en-US" dirty="0" err="1"/>
              <a:t>adblock</a:t>
            </a:r>
            <a:r>
              <a:rPr lang="en-US" dirty="0"/>
              <a:t> users (as with </a:t>
            </a:r>
            <a:r>
              <a:rPr lang="en-US" dirty="0" err="1"/>
              <a:t>adblock</a:t>
            </a:r>
            <a:r>
              <a:rPr lang="en-US" dirty="0"/>
              <a:t>-blockers today). Ad blocker has to be robust to adversarial changes in benign content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32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provider has incentive to “punish” </a:t>
            </a:r>
            <a:r>
              <a:rPr lang="en-US" dirty="0" err="1"/>
              <a:t>adblock</a:t>
            </a:r>
            <a:r>
              <a:rPr lang="en-US" dirty="0"/>
              <a:t> users (as with </a:t>
            </a:r>
            <a:r>
              <a:rPr lang="en-US" dirty="0" err="1"/>
              <a:t>adblock</a:t>
            </a:r>
            <a:r>
              <a:rPr lang="en-US" dirty="0"/>
              <a:t>-blockers today). Ad blocker has to be robust to adversarial changes in benign content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181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Adblocking ticks all the boxes that make crafting adversarial examples easy</a:t>
            </a:r>
          </a:p>
          <a:p>
            <a:endParaRPr lang="en-US" dirty="0"/>
          </a:p>
          <a:p>
            <a:r>
              <a:rPr lang="en-US" dirty="0"/>
              <a:t>+4min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948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</a:t>
            </a:r>
            <a:r>
              <a:rPr lang="en-US"/>
              <a:t>CAPTCHAS have fallen </a:t>
            </a:r>
            <a:r>
              <a:rPr lang="en-US" dirty="0"/>
              <a:t>out of fashion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90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about 5 years, we’ve witnessed a deep learning revolution. All started with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343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quickly spread to diverse areas such as game playing, self-driving cars, medicine. And not clear where this trend will end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Striking quote by Andres Ng: optimistic but sentiment is compelling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729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view is challenged when ML is applied to security sensitive areas</a:t>
            </a:r>
          </a:p>
          <a:p>
            <a:r>
              <a:rPr lang="en-US" dirty="0"/>
              <a:t>Recent example: using ML to detect and block </a:t>
            </a:r>
            <a:r>
              <a:rPr lang="en-US" dirty="0" err="1"/>
              <a:t>facebook</a:t>
            </a:r>
            <a:r>
              <a:rPr lang="en-US" dirty="0"/>
              <a:t> 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99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revolution mean for privacy/security researchers: A rich pipeline with hard problems at every 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501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Prover + verifier &lt;&lt; verifier performs computation himself =&gt; very hard to achieve for arbitrary circuits </a:t>
            </a:r>
          </a:p>
          <a:p>
            <a:r>
              <a:rPr lang="en-US" dirty="0"/>
              <a:t>Bottleneck will be verifier complexity, not prover overhead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E9A2CE-C9D2-134A-B6FC-DD86DDC6DC9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92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Adversarial training: basically worst-case data augmentation under a given attack model. Past year has seen some first cool examples of provable defenses</a:t>
            </a:r>
          </a:p>
          <a:p>
            <a:endParaRPr lang="en-US" dirty="0"/>
          </a:p>
          <a:p>
            <a:r>
              <a:rPr lang="en-US" dirty="0"/>
              <a:t>9min + 3min at this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892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 balls are intellectually / academically interesting (i.e., even this is hard), but pretty irrelevant in practice</a:t>
            </a:r>
          </a:p>
          <a:p>
            <a:r>
              <a:rPr lang="en-US" dirty="0"/>
              <a:t>Conservative measure of perceptual similarity (low norm implies perceptual similarity)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48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8EAD9E-72A3-944E-A035-9843ED48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7AB35320-660C-3448-ADB5-E97F4C32A5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63" y="6510338"/>
            <a:ext cx="1819275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397166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3221797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none" spc="30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298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955678" y="1211580"/>
            <a:ext cx="7700963" cy="5012056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800" baseline="0"/>
            </a:lvl1pPr>
            <a:lvl2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  <a:lvl3pPr marL="687388" indent="-342900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030287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1258888" indent="-22701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18E6B2-4DD5-C846-9A29-96DC3EA6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512" y="6494463"/>
            <a:ext cx="846137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C13E6D5-74F7-484E-B15D-5FF0E9020B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48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63CDD7B-BE96-124A-A054-CD26BE013BBD}"/>
              </a:ext>
            </a:extLst>
          </p:cNvPr>
          <p:cNvSpPr txBox="1">
            <a:spLocks/>
          </p:cNvSpPr>
          <p:nvPr/>
        </p:nvSpPr>
        <p:spPr>
          <a:xfrm>
            <a:off x="60325" y="11113"/>
            <a:ext cx="457200" cy="6096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E5C1A5D3-D414-0847-B000-D37850D384AC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1211580"/>
            <a:ext cx="3779838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806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1211581"/>
            <a:ext cx="7707862" cy="242214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8" y="3788418"/>
            <a:ext cx="7707313" cy="242214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844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1211582"/>
            <a:ext cx="3779838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3783329"/>
            <a:ext cx="3779838" cy="24403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242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8" y="1211582"/>
            <a:ext cx="3787775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3787484"/>
            <a:ext cx="3781425" cy="243615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1211582"/>
            <a:ext cx="3779838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3787484"/>
            <a:ext cx="3779838" cy="243615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53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DC734-7D37-F14F-8802-CED2863F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C1671D62-0EF5-6A4D-A401-1D76F60E9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2051687"/>
            <a:ext cx="2954337" cy="123444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3429000"/>
            <a:ext cx="2954337" cy="124396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2046816"/>
            <a:ext cx="1951038" cy="260138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3851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310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87051C5-A5E5-0D4E-9C4A-2382957B8D6F}"/>
              </a:ext>
            </a:extLst>
          </p:cNvPr>
          <p:cNvSpPr txBox="1">
            <a:spLocks/>
          </p:cNvSpPr>
          <p:nvPr/>
        </p:nvSpPr>
        <p:spPr>
          <a:xfrm>
            <a:off x="60325" y="11113"/>
            <a:ext cx="457200" cy="6096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2801AAFE-D397-5447-BCC8-F71B8ECD31B4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1211580"/>
            <a:ext cx="3779838" cy="5012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4151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1211581"/>
            <a:ext cx="7707862" cy="24221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8" y="3788418"/>
            <a:ext cx="7707313" cy="24221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8004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1211582"/>
            <a:ext cx="3779838" cy="24307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3783329"/>
            <a:ext cx="3779838" cy="24403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1208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8" y="1211582"/>
            <a:ext cx="3787775" cy="24307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3787484"/>
            <a:ext cx="3781425" cy="2436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1211582"/>
            <a:ext cx="3779838" cy="24307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3787484"/>
            <a:ext cx="3779838" cy="2436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9642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0DFD5114-4A61-E741-ACF1-13F116766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6415088"/>
            <a:ext cx="20462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997527-60D6-B948-8E32-E9D75AE78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1" title="Stanford University">
            <a:extLst>
              <a:ext uri="{FF2B5EF4-FFF2-40B4-BE49-F238E27FC236}">
                <a16:creationId xmlns:a16="http://schemas.microsoft.com/office/drawing/2014/main" id="{FCDF515B-1CCE-1D4D-BCF0-F2CF3C251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03850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3228481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5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3A85C2-0FA9-EB42-B7BC-76BED5CF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0" title="Stanford University">
            <a:extLst>
              <a:ext uri="{FF2B5EF4-FFF2-40B4-BE49-F238E27FC236}">
                <a16:creationId xmlns:a16="http://schemas.microsoft.com/office/drawing/2014/main" id="{C47FEC19-42E5-E04F-B287-E1934F71E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2051687"/>
            <a:ext cx="2954337" cy="123444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3429000"/>
            <a:ext cx="2954337" cy="124396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2046816"/>
            <a:ext cx="1951038" cy="260138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2328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>
            <a:extLst>
              <a:ext uri="{FF2B5EF4-FFF2-40B4-BE49-F238E27FC236}">
                <a16:creationId xmlns:a16="http://schemas.microsoft.com/office/drawing/2014/main" id="{DE278121-BDA7-3A4A-8B75-D23390B89E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479425"/>
            <a:ext cx="7707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BBCEF-37B7-824D-BA1B-CBFF9251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1204913"/>
            <a:ext cx="7707313" cy="50180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53E4EC6-9B39-464E-95E9-784BB2001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6415088"/>
            <a:ext cx="846137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E7F07FF-867B-A34D-A038-6F97AD2BC23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79C5A5-5DEB-2444-B6D5-CB68E8002BF6}"/>
              </a:ext>
            </a:extLst>
          </p:cNvPr>
          <p:cNvSpPr/>
          <p:nvPr/>
        </p:nvSpPr>
        <p:spPr>
          <a:xfrm>
            <a:off x="0" y="0"/>
            <a:ext cx="457200" cy="6867525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</p:sldLayoutIdLst>
  <p:transition/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 kern="1200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293C94AA-7023-554C-8C62-296A7096BB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479425"/>
            <a:ext cx="7707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F1CB1-865E-3743-B3AE-3C84855E8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1204913"/>
            <a:ext cx="7707313" cy="50180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EB6B97-942D-384E-8A2F-955FEBEC4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6428736"/>
            <a:ext cx="846137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C13E6D5-74F7-484E-B15D-5FF0E9020B7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92B06-537E-5449-B20E-ED500AB05667}"/>
              </a:ext>
            </a:extLst>
          </p:cNvPr>
          <p:cNvSpPr/>
          <p:nvPr/>
        </p:nvSpPr>
        <p:spPr>
          <a:xfrm>
            <a:off x="-11113" y="0"/>
            <a:ext cx="9155113" cy="4572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8C1515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</p:sldLayoutIdLst>
  <p:transition/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 cap="none" spc="20" baseline="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5.tiff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tiff"/><Relationship Id="rId11" Type="http://schemas.openxmlformats.org/officeDocument/2006/relationships/image" Target="../media/image50.tiff"/><Relationship Id="rId5" Type="http://schemas.openxmlformats.org/officeDocument/2006/relationships/image" Target="../media/image43.tiff"/><Relationship Id="rId10" Type="http://schemas.openxmlformats.org/officeDocument/2006/relationships/image" Target="../media/image49.png"/><Relationship Id="rId4" Type="http://schemas.openxmlformats.org/officeDocument/2006/relationships/image" Target="../media/image42.tiff"/><Relationship Id="rId9" Type="http://schemas.openxmlformats.org/officeDocument/2006/relationships/image" Target="../media/image47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13" Type="http://schemas.openxmlformats.org/officeDocument/2006/relationships/image" Target="../media/image51.png"/><Relationship Id="rId3" Type="http://schemas.openxmlformats.org/officeDocument/2006/relationships/image" Target="../media/image42.tiff"/><Relationship Id="rId7" Type="http://schemas.openxmlformats.org/officeDocument/2006/relationships/image" Target="../media/image52.png"/><Relationship Id="rId12" Type="http://schemas.openxmlformats.org/officeDocument/2006/relationships/image" Target="../media/image5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11" Type="http://schemas.openxmlformats.org/officeDocument/2006/relationships/image" Target="../media/image45.tiff"/><Relationship Id="rId5" Type="http://schemas.openxmlformats.org/officeDocument/2006/relationships/image" Target="../media/image44.tiff"/><Relationship Id="rId10" Type="http://schemas.openxmlformats.org/officeDocument/2006/relationships/image" Target="../media/image49.png"/><Relationship Id="rId4" Type="http://schemas.openxmlformats.org/officeDocument/2006/relationships/image" Target="../media/image43.tiff"/><Relationship Id="rId9" Type="http://schemas.openxmlformats.org/officeDocument/2006/relationships/image" Target="../media/image4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4.tiff"/><Relationship Id="rId4" Type="http://schemas.openxmlformats.org/officeDocument/2006/relationships/image" Target="../media/image44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tiff"/><Relationship Id="rId9" Type="http://schemas.openxmlformats.org/officeDocument/2006/relationships/image" Target="../media/image63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7" Type="http://schemas.openxmlformats.org/officeDocument/2006/relationships/image" Target="../media/image69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71156310-A74E-7943-864C-A7C7E937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5" y="1478395"/>
            <a:ext cx="8229600" cy="823913"/>
          </a:xfrm>
        </p:spPr>
        <p:txBody>
          <a:bodyPr/>
          <a:lstStyle/>
          <a:p>
            <a:r>
              <a:rPr lang="en-US" b="1" dirty="0"/>
              <a:t>A Tour of Machine Learning Security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A9653-A2B0-0B4A-AED5-E0E41BDFE7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8402" y="3340245"/>
            <a:ext cx="6059488" cy="2326264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b="1" dirty="0"/>
              <a:t>Florian Tramèr</a:t>
            </a:r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dirty="0"/>
              <a:t>CISPA</a:t>
            </a:r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dirty="0"/>
              <a:t>August 6</a:t>
            </a:r>
            <a:r>
              <a:rPr lang="en-US" sz="2000" baseline="30000" dirty="0"/>
              <a:t>th</a:t>
            </a:r>
            <a:r>
              <a:rPr lang="en-US" sz="2000" dirty="0"/>
              <a:t> 2018</a:t>
            </a:r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F4B84-7DDA-274F-A135-4A2C836A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9BAC4-D240-D347-8EE5-C6AE76860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27FEC8-715C-B746-8D5A-D56FC44A92CE}"/>
              </a:ext>
            </a:extLst>
          </p:cNvPr>
          <p:cNvSpPr txBox="1">
            <a:spLocks/>
          </p:cNvSpPr>
          <p:nvPr/>
        </p:nvSpPr>
        <p:spPr>
          <a:xfrm>
            <a:off x="467980" y="1515838"/>
            <a:ext cx="8229600" cy="49509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 cap="none" spc="20" baseline="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b="1" dirty="0">
                <a:solidFill>
                  <a:srgbClr val="000000"/>
                </a:solidFill>
              </a:rPr>
              <a:t>Goal: </a:t>
            </a:r>
            <a:r>
              <a:rPr lang="en-US" dirty="0">
                <a:solidFill>
                  <a:srgbClr val="000000"/>
                </a:solidFill>
              </a:rPr>
              <a:t>Adversarial client learns </a:t>
            </a:r>
            <a:r>
              <a:rPr lang="en-US" dirty="0">
                <a:solidFill>
                  <a:srgbClr val="0000FF"/>
                </a:solidFill>
              </a:rPr>
              <a:t>close approximation </a:t>
            </a:r>
            <a:r>
              <a:rPr lang="en-US" dirty="0">
                <a:solidFill>
                  <a:srgbClr val="000000"/>
                </a:solidFill>
              </a:rPr>
              <a:t>of  f using as few queries as possible</a:t>
            </a: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52BDA-BB52-B949-AFD4-CA2785DF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877" y="2926683"/>
            <a:ext cx="1169298" cy="1023904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1EA43C73-ED11-C840-8198-39739736082F}"/>
              </a:ext>
            </a:extLst>
          </p:cNvPr>
          <p:cNvSpPr/>
          <p:nvPr/>
        </p:nvSpPr>
        <p:spPr>
          <a:xfrm rot="10800000">
            <a:off x="4534123" y="2336127"/>
            <a:ext cx="2087490" cy="1392979"/>
          </a:xfrm>
          <a:prstGeom prst="cloud">
            <a:avLst/>
          </a:prstGeom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C:\Documents and Settings\rist\Local Settings\Temporary Internet Files\Content.IE5\RRKU6J6Q\MCj03491210000[1].wmf">
            <a:extLst>
              <a:ext uri="{FF2B5EF4-FFF2-40B4-BE49-F238E27FC236}">
                <a16:creationId xmlns:a16="http://schemas.microsoft.com/office/drawing/2014/main" id="{226319EA-05A2-0244-87C2-5DE28032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55" y="2688750"/>
            <a:ext cx="800100" cy="727008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98FD40-7DC3-514A-A0CF-C94B505F5A3C}"/>
              </a:ext>
            </a:extLst>
          </p:cNvPr>
          <p:cNvGrpSpPr/>
          <p:nvPr/>
        </p:nvGrpSpPr>
        <p:grpSpPr>
          <a:xfrm>
            <a:off x="2443994" y="2608474"/>
            <a:ext cx="1447800" cy="919999"/>
            <a:chOff x="1575730" y="3583492"/>
            <a:chExt cx="1447800" cy="91440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41E598D-5DC1-BB41-9EFA-D3445F4F83D9}"/>
                </a:ext>
              </a:extLst>
            </p:cNvPr>
            <p:cNvSpPr/>
            <p:nvPr/>
          </p:nvSpPr>
          <p:spPr>
            <a:xfrm>
              <a:off x="1575730" y="3583492"/>
              <a:ext cx="1447800" cy="914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000" dirty="0"/>
                <a:t>Attack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0BCA7F-581C-2744-B014-7CA968CA3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7160" y="3957477"/>
              <a:ext cx="467400" cy="480463"/>
            </a:xfrm>
            <a:prstGeom prst="rect">
              <a:avLst/>
            </a:prstGeom>
            <a:ln w="28575" cmpd="sng">
              <a:noFill/>
            </a:ln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003C0D-17A9-6441-AEC1-91A88E678C97}"/>
              </a:ext>
            </a:extLst>
          </p:cNvPr>
          <p:cNvCxnSpPr/>
          <p:nvPr/>
        </p:nvCxnSpPr>
        <p:spPr>
          <a:xfrm>
            <a:off x="3891794" y="2950242"/>
            <a:ext cx="92488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7319AA-1403-3344-9F08-FB6D24E79BDC}"/>
              </a:ext>
            </a:extLst>
          </p:cNvPr>
          <p:cNvCxnSpPr/>
          <p:nvPr/>
        </p:nvCxnSpPr>
        <p:spPr>
          <a:xfrm flipH="1">
            <a:off x="3891794" y="3185656"/>
            <a:ext cx="9248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E7210D-1C0E-0143-9BE3-B953664C8B2C}"/>
              </a:ext>
            </a:extLst>
          </p:cNvPr>
          <p:cNvGrpSpPr/>
          <p:nvPr/>
        </p:nvGrpSpPr>
        <p:grpSpPr>
          <a:xfrm>
            <a:off x="4816681" y="2612239"/>
            <a:ext cx="1447800" cy="914400"/>
            <a:chOff x="4077482" y="2176433"/>
            <a:chExt cx="1447800" cy="91440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F69DCBF-7A0A-344F-A6EC-7AC0A519AC56}"/>
                </a:ext>
              </a:extLst>
            </p:cNvPr>
            <p:cNvSpPr/>
            <p:nvPr/>
          </p:nvSpPr>
          <p:spPr>
            <a:xfrm>
              <a:off x="4077482" y="2176433"/>
              <a:ext cx="1447800" cy="914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000" dirty="0"/>
                <a:t>Model f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08FBA7-318F-0249-9933-552B551E8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912" y="2550590"/>
              <a:ext cx="467400" cy="480463"/>
            </a:xfrm>
            <a:prstGeom prst="rect">
              <a:avLst/>
            </a:prstGeom>
            <a:ln w="28575" cmpd="sng">
              <a:noFill/>
            </a:ln>
          </p:spPr>
        </p:pic>
      </p:grpSp>
      <p:sp>
        <p:nvSpPr>
          <p:cNvPr id="17" name="Up Arrow 16">
            <a:extLst>
              <a:ext uri="{FF2B5EF4-FFF2-40B4-BE49-F238E27FC236}">
                <a16:creationId xmlns:a16="http://schemas.microsoft.com/office/drawing/2014/main" id="{CF431BA8-6080-2842-9572-75014D474392}"/>
              </a:ext>
            </a:extLst>
          </p:cNvPr>
          <p:cNvSpPr/>
          <p:nvPr/>
        </p:nvSpPr>
        <p:spPr>
          <a:xfrm rot="16200000">
            <a:off x="6339276" y="2875448"/>
            <a:ext cx="299354" cy="448944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C0E4BD-69E1-DB49-91C8-A14C1CE85CF5}"/>
              </a:ext>
            </a:extLst>
          </p:cNvPr>
          <p:cNvGrpSpPr/>
          <p:nvPr/>
        </p:nvGrpSpPr>
        <p:grpSpPr>
          <a:xfrm>
            <a:off x="6713424" y="2579799"/>
            <a:ext cx="1105965" cy="952439"/>
            <a:chOff x="6712167" y="4766398"/>
            <a:chExt cx="1105965" cy="952439"/>
          </a:xfrm>
        </p:grpSpPr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01B06615-8C2A-E240-A1E1-F8CAF865A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144" b="-871"/>
            <a:stretch/>
          </p:blipFill>
          <p:spPr>
            <a:xfrm>
              <a:off x="6712167" y="4766398"/>
              <a:ext cx="1105965" cy="95243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499E4C-C9C6-624F-A10F-1182F3B5FB04}"/>
                </a:ext>
              </a:extLst>
            </p:cNvPr>
            <p:cNvSpPr txBox="1"/>
            <p:nvPr/>
          </p:nvSpPr>
          <p:spPr>
            <a:xfrm>
              <a:off x="6831479" y="4767510"/>
              <a:ext cx="62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Data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1A08994-FC9F-5943-963F-928C06CD8AA0}"/>
              </a:ext>
            </a:extLst>
          </p:cNvPr>
          <p:cNvSpPr txBox="1"/>
          <p:nvPr/>
        </p:nvSpPr>
        <p:spPr>
          <a:xfrm>
            <a:off x="3891795" y="2553563"/>
            <a:ext cx="92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D8584-AAAA-2442-8F42-B640A5582794}"/>
              </a:ext>
            </a:extLst>
          </p:cNvPr>
          <p:cNvSpPr txBox="1"/>
          <p:nvPr/>
        </p:nvSpPr>
        <p:spPr>
          <a:xfrm>
            <a:off x="3891794" y="3155511"/>
            <a:ext cx="95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f(x)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9CCC86-E59A-0843-8B82-222FD26667CF}"/>
              </a:ext>
            </a:extLst>
          </p:cNvPr>
          <p:cNvCxnSpPr>
            <a:stCxn id="10" idx="1"/>
          </p:cNvCxnSpPr>
          <p:nvPr/>
        </p:nvCxnSpPr>
        <p:spPr>
          <a:xfrm flipH="1">
            <a:off x="2011921" y="3068474"/>
            <a:ext cx="4320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651A2EF-712A-7A45-942E-49C110999B92}"/>
              </a:ext>
            </a:extLst>
          </p:cNvPr>
          <p:cNvSpPr/>
          <p:nvPr/>
        </p:nvSpPr>
        <p:spPr>
          <a:xfrm>
            <a:off x="1518455" y="2848697"/>
            <a:ext cx="493466" cy="397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Chalkduster"/>
              </a:rPr>
              <a:t>f’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A51F16BC-8C61-A745-981E-1EBB2CEAFF23}"/>
              </a:ext>
            </a:extLst>
          </p:cNvPr>
          <p:cNvSpPr/>
          <p:nvPr/>
        </p:nvSpPr>
        <p:spPr>
          <a:xfrm>
            <a:off x="4740182" y="4132995"/>
            <a:ext cx="2717696" cy="800338"/>
          </a:xfrm>
          <a:prstGeom prst="wedgeRoundRectCallout">
            <a:avLst>
              <a:gd name="adj1" fmla="val -51316"/>
              <a:gd name="adj2" fmla="val -9194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2000" b="1" dirty="0"/>
              <a:t>Isn’t this “just Machine Learning”?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020430F6-8393-9848-A60D-F8B46C66E225}"/>
              </a:ext>
            </a:extLst>
          </p:cNvPr>
          <p:cNvSpPr/>
          <p:nvPr/>
        </p:nvSpPr>
        <p:spPr>
          <a:xfrm>
            <a:off x="1288473" y="4132994"/>
            <a:ext cx="3245649" cy="1771859"/>
          </a:xfrm>
          <a:prstGeom prst="wedgeRoundRectCallout">
            <a:avLst>
              <a:gd name="adj1" fmla="val 34691"/>
              <a:gd name="adj2" fmla="val -9006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b="1" dirty="0"/>
              <a:t>No! </a:t>
            </a:r>
            <a:r>
              <a:rPr lang="en-US" sz="2000" dirty="0">
                <a:solidFill>
                  <a:srgbClr val="FF0000"/>
                </a:solidFill>
              </a:rPr>
              <a:t>Prediction APIs return fine-grained information that makes extracting </a:t>
            </a:r>
            <a:r>
              <a:rPr lang="en-US" sz="2000" b="1" dirty="0">
                <a:solidFill>
                  <a:srgbClr val="FF0000"/>
                </a:solidFill>
              </a:rPr>
              <a:t>much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easier </a:t>
            </a:r>
            <a:r>
              <a:rPr lang="en-US" sz="2000" dirty="0">
                <a:solidFill>
                  <a:srgbClr val="FF0000"/>
                </a:solidFill>
              </a:rPr>
              <a:t>than learning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0132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BD1B-0198-1E49-9611-6EAC600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vs Extraction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FA9718-A3F9-7341-8757-A4BA3BE9FA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80725808"/>
              </p:ext>
            </p:extLst>
          </p:nvPr>
        </p:nvGraphicFramePr>
        <p:xfrm>
          <a:off x="178233" y="1338778"/>
          <a:ext cx="871450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019">
                  <a:extLst>
                    <a:ext uri="{9D8B030D-6E8A-4147-A177-3AD203B41FA5}">
                      <a16:colId xmlns:a16="http://schemas.microsoft.com/office/drawing/2014/main" val="2286184557"/>
                    </a:ext>
                  </a:extLst>
                </a:gridCol>
                <a:gridCol w="2660072">
                  <a:extLst>
                    <a:ext uri="{9D8B030D-6E8A-4147-A177-3AD203B41FA5}">
                      <a16:colId xmlns:a16="http://schemas.microsoft.com/office/drawing/2014/main" val="2403741899"/>
                    </a:ext>
                  </a:extLst>
                </a:gridCol>
                <a:gridCol w="3865418">
                  <a:extLst>
                    <a:ext uri="{9D8B030D-6E8A-4147-A177-3AD203B41FA5}">
                      <a16:colId xmlns:a16="http://schemas.microsoft.com/office/drawing/2014/main" val="16468585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Learning f(x)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Extracting 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43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Function to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Noisy real-world phenomenon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“Simple” deterministic function </a:t>
                      </a:r>
                      <a:r>
                        <a:rPr lang="en-US" dirty="0"/>
                        <a:t>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77122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3296-FC97-7C4C-83B9-455CE992B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3299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BD1B-0198-1E49-9611-6EAC600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vs Extraction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FA9718-A3F9-7341-8757-A4BA3BE9FA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00805628"/>
              </p:ext>
            </p:extLst>
          </p:nvPr>
        </p:nvGraphicFramePr>
        <p:xfrm>
          <a:off x="178233" y="1338778"/>
          <a:ext cx="8714509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019">
                  <a:extLst>
                    <a:ext uri="{9D8B030D-6E8A-4147-A177-3AD203B41FA5}">
                      <a16:colId xmlns:a16="http://schemas.microsoft.com/office/drawing/2014/main" val="2286184557"/>
                    </a:ext>
                  </a:extLst>
                </a:gridCol>
                <a:gridCol w="2660072">
                  <a:extLst>
                    <a:ext uri="{9D8B030D-6E8A-4147-A177-3AD203B41FA5}">
                      <a16:colId xmlns:a16="http://schemas.microsoft.com/office/drawing/2014/main" val="2403741899"/>
                    </a:ext>
                  </a:extLst>
                </a:gridCol>
                <a:gridCol w="3865418">
                  <a:extLst>
                    <a:ext uri="{9D8B030D-6E8A-4147-A177-3AD203B41FA5}">
                      <a16:colId xmlns:a16="http://schemas.microsoft.com/office/drawing/2014/main" val="16468585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Learning f(x)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Extracting 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43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Function to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Noisy real-world phenomenon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“Simple” deterministic function </a:t>
                      </a:r>
                      <a:r>
                        <a:rPr lang="en-US" dirty="0"/>
                        <a:t>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771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hard labels</a:t>
                      </a:r>
                      <a:br>
                        <a:rPr lang="en-US" dirty="0"/>
                      </a:br>
                      <a:r>
                        <a:rPr lang="en-US" dirty="0"/>
                        <a:t>(e.g., “cat”, “dog”,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Depending on API: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rgbClr val="FF9E26"/>
                          </a:solidFill>
                        </a:rPr>
                        <a:t>Hard labels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dirty="0">
                          <a:solidFill>
                            <a:srgbClr val="00A048"/>
                          </a:solidFill>
                        </a:rPr>
                        <a:t>Soft labels</a:t>
                      </a:r>
                      <a:r>
                        <a:rPr lang="en-US" dirty="0"/>
                        <a:t> (class </a:t>
                      </a:r>
                      <a:r>
                        <a:rPr lang="en-US" dirty="0" err="1"/>
                        <a:t>probas</a:t>
                      </a:r>
                      <a:r>
                        <a:rPr lang="en-US" dirty="0"/>
                        <a:t>) 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rgbClr val="00A048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Gradients</a:t>
                      </a:r>
                      <a:r>
                        <a:rPr lang="en-US" dirty="0"/>
                        <a:t> (for interpretability)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85956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3296-FC97-7C4C-83B9-455CE992B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12919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BD1B-0198-1E49-9611-6EAC600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vs Extraction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FA9718-A3F9-7341-8757-A4BA3BE9FA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36297800"/>
              </p:ext>
            </p:extLst>
          </p:nvPr>
        </p:nvGraphicFramePr>
        <p:xfrm>
          <a:off x="178233" y="1338778"/>
          <a:ext cx="8714509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019">
                  <a:extLst>
                    <a:ext uri="{9D8B030D-6E8A-4147-A177-3AD203B41FA5}">
                      <a16:colId xmlns:a16="http://schemas.microsoft.com/office/drawing/2014/main" val="2286184557"/>
                    </a:ext>
                  </a:extLst>
                </a:gridCol>
                <a:gridCol w="2660072">
                  <a:extLst>
                    <a:ext uri="{9D8B030D-6E8A-4147-A177-3AD203B41FA5}">
                      <a16:colId xmlns:a16="http://schemas.microsoft.com/office/drawing/2014/main" val="2403741899"/>
                    </a:ext>
                  </a:extLst>
                </a:gridCol>
                <a:gridCol w="3865418">
                  <a:extLst>
                    <a:ext uri="{9D8B030D-6E8A-4147-A177-3AD203B41FA5}">
                      <a16:colId xmlns:a16="http://schemas.microsoft.com/office/drawing/2014/main" val="16468585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Learning f(x)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Extracting 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43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Function to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Noisy real-world phenomenon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“Simple” deterministic function </a:t>
                      </a:r>
                      <a:r>
                        <a:rPr lang="en-US" dirty="0"/>
                        <a:t>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771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hard labels</a:t>
                      </a:r>
                      <a:br>
                        <a:rPr lang="en-US" dirty="0"/>
                      </a:br>
                      <a:r>
                        <a:rPr lang="en-US" dirty="0"/>
                        <a:t>(e.g., “cat”, “dog”,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Depending on API: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rgbClr val="FF9E26"/>
                          </a:solidFill>
                        </a:rPr>
                        <a:t>Hard labels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dirty="0">
                          <a:solidFill>
                            <a:srgbClr val="00A048"/>
                          </a:solidFill>
                        </a:rPr>
                        <a:t>Soft labels</a:t>
                      </a:r>
                      <a:r>
                        <a:rPr lang="en-US" dirty="0"/>
                        <a:t> (class </a:t>
                      </a:r>
                      <a:r>
                        <a:rPr lang="en-US" dirty="0" err="1"/>
                        <a:t>probas</a:t>
                      </a:r>
                      <a:r>
                        <a:rPr lang="en-US" dirty="0"/>
                        <a:t>) 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rgbClr val="00A048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Gradients</a:t>
                      </a:r>
                      <a:r>
                        <a:rPr lang="en-US" dirty="0"/>
                        <a:t> (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Milli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859567"/>
                  </a:ext>
                </a:extLst>
              </a:tr>
              <a:tr h="445688">
                <a:tc>
                  <a:txBody>
                    <a:bodyPr/>
                    <a:lstStyle/>
                    <a:p>
                      <a:r>
                        <a:rPr lang="en-US" dirty="0"/>
                        <a:t>Labeling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Humans, real-world data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dirty="0">
                          <a:solidFill>
                            <a:srgbClr val="00A048"/>
                          </a:solidFill>
                        </a:rPr>
                        <a:t>Query f(x) </a:t>
                      </a:r>
                      <a:r>
                        <a:rPr lang="en-US" b="1" dirty="0">
                          <a:solidFill>
                            <a:srgbClr val="00A048"/>
                          </a:solidFill>
                        </a:rPr>
                        <a:t>on any input x </a:t>
                      </a:r>
                      <a:br>
                        <a:rPr lang="en-US" b="1" dirty="0">
                          <a:solidFill>
                            <a:srgbClr val="00A048"/>
                          </a:solidFill>
                        </a:rPr>
                      </a:br>
                      <a:r>
                        <a:rPr lang="en-US" b="0" dirty="0">
                          <a:solidFill>
                            <a:srgbClr val="00A048"/>
                          </a:solidFill>
                        </a:rPr>
                        <a:t>=&gt; No need for labeled data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b="0" dirty="0">
                          <a:solidFill>
                            <a:srgbClr val="00A048"/>
                          </a:solidFill>
                        </a:rPr>
                        <a:t>=&gt; Queries can be </a:t>
                      </a:r>
                      <a:r>
                        <a:rPr lang="en-US" b="1" dirty="0">
                          <a:solidFill>
                            <a:srgbClr val="00A048"/>
                          </a:solidFill>
                        </a:rPr>
                        <a:t>adaptive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57020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3296-FC97-7C4C-83B9-455CE992B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2213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BD1B-0198-1E49-9611-6EAC600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vs Extraction for specific models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FA9718-A3F9-7341-8757-A4BA3BE9FA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800460239"/>
              </p:ext>
            </p:extLst>
          </p:nvPr>
        </p:nvGraphicFramePr>
        <p:xfrm>
          <a:off x="178233" y="1338778"/>
          <a:ext cx="8714509" cy="2415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040">
                  <a:extLst>
                    <a:ext uri="{9D8B030D-6E8A-4147-A177-3AD203B41FA5}">
                      <a16:colId xmlns:a16="http://schemas.microsoft.com/office/drawing/2014/main" val="2286184557"/>
                    </a:ext>
                  </a:extLst>
                </a:gridCol>
                <a:gridCol w="3297382">
                  <a:extLst>
                    <a:ext uri="{9D8B030D-6E8A-4147-A177-3AD203B41FA5}">
                      <a16:colId xmlns:a16="http://schemas.microsoft.com/office/drawing/2014/main" val="2403741899"/>
                    </a:ext>
                  </a:extLst>
                </a:gridCol>
                <a:gridCol w="4002087">
                  <a:extLst>
                    <a:ext uri="{9D8B030D-6E8A-4147-A177-3AD203B41FA5}">
                      <a16:colId xmlns:a16="http://schemas.microsoft.com/office/drawing/2014/main" val="1646858591"/>
                    </a:ext>
                  </a:extLst>
                </a:gridCol>
              </a:tblGrid>
              <a:tr h="827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Learning f(x)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Extracting 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43417"/>
                  </a:ext>
                </a:extLst>
              </a:tr>
              <a:tr h="1588324">
                <a:tc>
                  <a:txBody>
                    <a:bodyPr/>
                    <a:lstStyle/>
                    <a:p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|Data| ≈ 10 * |Features|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Hard labels only: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Loyd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&amp; Meek)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With confidences: simple system of equations 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et al.)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|Data| = |Features| +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0655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3296-FC97-7C4C-83B9-455CE992B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153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BD1B-0198-1E49-9611-6EAC600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vs Extraction for specific models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FA9718-A3F9-7341-8757-A4BA3BE9FA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26272845"/>
              </p:ext>
            </p:extLst>
          </p:nvPr>
        </p:nvGraphicFramePr>
        <p:xfrm>
          <a:off x="178233" y="1338778"/>
          <a:ext cx="8714509" cy="3643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040">
                  <a:extLst>
                    <a:ext uri="{9D8B030D-6E8A-4147-A177-3AD203B41FA5}">
                      <a16:colId xmlns:a16="http://schemas.microsoft.com/office/drawing/2014/main" val="2286184557"/>
                    </a:ext>
                  </a:extLst>
                </a:gridCol>
                <a:gridCol w="3297382">
                  <a:extLst>
                    <a:ext uri="{9D8B030D-6E8A-4147-A177-3AD203B41FA5}">
                      <a16:colId xmlns:a16="http://schemas.microsoft.com/office/drawing/2014/main" val="2403741899"/>
                    </a:ext>
                  </a:extLst>
                </a:gridCol>
                <a:gridCol w="4002087">
                  <a:extLst>
                    <a:ext uri="{9D8B030D-6E8A-4147-A177-3AD203B41FA5}">
                      <a16:colId xmlns:a16="http://schemas.microsoft.com/office/drawing/2014/main" val="1646858591"/>
                    </a:ext>
                  </a:extLst>
                </a:gridCol>
              </a:tblGrid>
              <a:tr h="827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Learning f(x)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Extracting 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43417"/>
                  </a:ext>
                </a:extLst>
              </a:tr>
              <a:tr h="1588324">
                <a:tc>
                  <a:txBody>
                    <a:bodyPr/>
                    <a:lstStyle/>
                    <a:p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|Data| ≈ 10 * |Features|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Hard labels only: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Loyd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&amp; Meek)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With confidences: simple system of equations 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et al.)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|Data| = |Features| +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06556"/>
                  </a:ext>
                </a:extLst>
              </a:tr>
              <a:tr h="1227473">
                <a:tc>
                  <a:txBody>
                    <a:bodyPr/>
                    <a:lstStyle/>
                    <a:p>
                      <a:r>
                        <a:rPr lang="en-US" dirty="0"/>
                        <a:t>Decision Trees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NP-hard in general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polytime for Boolean trees 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Kushilevitz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&amp; Mansour)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“Differential testing” algorithm to recover the full tree 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et al.)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28219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3296-FC97-7C4C-83B9-455CE992B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57316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BD1B-0198-1E49-9611-6EAC600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vs Extraction for specific models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FA9718-A3F9-7341-8757-A4BA3BE9FA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511860255"/>
              </p:ext>
            </p:extLst>
          </p:nvPr>
        </p:nvGraphicFramePr>
        <p:xfrm>
          <a:off x="178233" y="1338778"/>
          <a:ext cx="8714509" cy="510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040">
                  <a:extLst>
                    <a:ext uri="{9D8B030D-6E8A-4147-A177-3AD203B41FA5}">
                      <a16:colId xmlns:a16="http://schemas.microsoft.com/office/drawing/2014/main" val="2286184557"/>
                    </a:ext>
                  </a:extLst>
                </a:gridCol>
                <a:gridCol w="3297382">
                  <a:extLst>
                    <a:ext uri="{9D8B030D-6E8A-4147-A177-3AD203B41FA5}">
                      <a16:colId xmlns:a16="http://schemas.microsoft.com/office/drawing/2014/main" val="2403741899"/>
                    </a:ext>
                  </a:extLst>
                </a:gridCol>
                <a:gridCol w="4002087">
                  <a:extLst>
                    <a:ext uri="{9D8B030D-6E8A-4147-A177-3AD203B41FA5}">
                      <a16:colId xmlns:a16="http://schemas.microsoft.com/office/drawing/2014/main" val="1646858591"/>
                    </a:ext>
                  </a:extLst>
                </a:gridCol>
              </a:tblGrid>
              <a:tr h="827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Learning f(x)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Extracting f(x)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43417"/>
                  </a:ext>
                </a:extLst>
              </a:tr>
              <a:tr h="1588324">
                <a:tc>
                  <a:txBody>
                    <a:bodyPr/>
                    <a:lstStyle/>
                    <a:p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|Data| ≈ 10 * |Features|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Hard labels only: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Loyd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&amp; Meek)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With confidences: simple system of equations 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et al.)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|Data| = |Features| +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06556"/>
                  </a:ext>
                </a:extLst>
              </a:tr>
              <a:tr h="1227473">
                <a:tc>
                  <a:txBody>
                    <a:bodyPr/>
                    <a:lstStyle/>
                    <a:p>
                      <a:r>
                        <a:rPr lang="en-US" dirty="0"/>
                        <a:t>Decision Trees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NP-hard in general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polytime for Boolean trees 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Kushilevitz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&amp; Mansour)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“Differential testing” algorithm to recover the full tree 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et al.)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282193"/>
                  </a:ext>
                </a:extLst>
              </a:tr>
              <a:tr h="1227473">
                <a:tc>
                  <a:txBody>
                    <a:bodyPr/>
                    <a:lstStyle/>
                    <a:p>
                      <a:r>
                        <a:rPr lang="en-US" dirty="0"/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Large models required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“The more data the better”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Distillation (Hinton et al.)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Make smaller copy of model from confidence scores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Extraction from hard labels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Papernot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et al.,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et al.)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3057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3296-FC97-7C4C-83B9-455CE992B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C4C73FF-6B8D-BB46-A7D8-E898E1B7A02C}"/>
              </a:ext>
            </a:extLst>
          </p:cNvPr>
          <p:cNvSpPr/>
          <p:nvPr/>
        </p:nvSpPr>
        <p:spPr>
          <a:xfrm>
            <a:off x="1168607" y="6044339"/>
            <a:ext cx="3268375" cy="696773"/>
          </a:xfrm>
          <a:prstGeom prst="wedgeRectCallout">
            <a:avLst>
              <a:gd name="adj1" fmla="val 66398"/>
              <a:gd name="adj2" fmla="val -4235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 quantitative analysis for large neural nets yet</a:t>
            </a:r>
          </a:p>
        </p:txBody>
      </p:sp>
    </p:spTree>
    <p:extLst>
      <p:ext uri="{BB962C8B-B14F-4D97-AF65-F5344CB8AC3E}">
        <p14:creationId xmlns:p14="http://schemas.microsoft.com/office/powerpoint/2010/main" val="3420894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304E7-2772-2248-A35B-026CCD609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17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CCFF91-6524-4F4F-AA8C-4C4B87D2131B}"/>
              </a:ext>
            </a:extLst>
          </p:cNvPr>
          <p:cNvGrpSpPr/>
          <p:nvPr/>
        </p:nvGrpSpPr>
        <p:grpSpPr>
          <a:xfrm>
            <a:off x="6860950" y="3325969"/>
            <a:ext cx="1456874" cy="1397931"/>
            <a:chOff x="6860950" y="3325969"/>
            <a:chExt cx="1456874" cy="13979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F2E025-ADA6-0C4D-9A05-7FA4C05EA99D}"/>
                </a:ext>
              </a:extLst>
            </p:cNvPr>
            <p:cNvSpPr/>
            <p:nvPr/>
          </p:nvSpPr>
          <p:spPr>
            <a:xfrm rot="16200000">
              <a:off x="6622255" y="3717194"/>
              <a:ext cx="1046778" cy="26432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8F2B1C-BC88-5D4E-B47D-207F95DE4AFE}"/>
                </a:ext>
              </a:extLst>
            </p:cNvPr>
            <p:cNvSpPr/>
            <p:nvPr/>
          </p:nvSpPr>
          <p:spPr>
            <a:xfrm rot="16200000">
              <a:off x="7316841" y="3968037"/>
              <a:ext cx="545092" cy="264327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60823D-0929-E343-BDD1-97677EA670DD}"/>
                </a:ext>
              </a:extLst>
            </p:cNvPr>
            <p:cNvSpPr/>
            <p:nvPr/>
          </p:nvSpPr>
          <p:spPr>
            <a:xfrm rot="16200000">
              <a:off x="7940877" y="4127741"/>
              <a:ext cx="184506" cy="264327"/>
            </a:xfrm>
            <a:prstGeom prst="rect">
              <a:avLst/>
            </a:prstGeom>
            <a:solidFill>
              <a:srgbClr val="FF6666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A870F3-1BEE-EA43-AFFC-3BA810E41FDE}"/>
                </a:ext>
              </a:extLst>
            </p:cNvPr>
            <p:cNvSpPr txBox="1"/>
            <p:nvPr/>
          </p:nvSpPr>
          <p:spPr>
            <a:xfrm>
              <a:off x="6860950" y="434792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921A64-B8EE-2A4D-9C01-A842258D42FF}"/>
                </a:ext>
              </a:extLst>
            </p:cNvPr>
            <p:cNvSpPr txBox="1"/>
            <p:nvPr/>
          </p:nvSpPr>
          <p:spPr>
            <a:xfrm>
              <a:off x="7343165" y="4347928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AFB269-827F-3244-9C68-9B27A0F1B18E}"/>
                </a:ext>
              </a:extLst>
            </p:cNvPr>
            <p:cNvSpPr txBox="1"/>
            <p:nvPr/>
          </p:nvSpPr>
          <p:spPr>
            <a:xfrm>
              <a:off x="7748437" y="43545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bird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880869-4254-2744-B168-F70E6A11F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173" y="2623915"/>
            <a:ext cx="1269899" cy="12405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41DA2C-133E-9F4C-8D22-B11F43FDD6E7}"/>
              </a:ext>
            </a:extLst>
          </p:cNvPr>
          <p:cNvCxnSpPr>
            <a:cxnSpLocks/>
          </p:cNvCxnSpPr>
          <p:nvPr/>
        </p:nvCxnSpPr>
        <p:spPr>
          <a:xfrm>
            <a:off x="2078182" y="3244180"/>
            <a:ext cx="1445914" cy="508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8D4B31-45BB-5F44-B572-371C520148BD}"/>
              </a:ext>
            </a:extLst>
          </p:cNvPr>
          <p:cNvCxnSpPr>
            <a:cxnSpLocks/>
          </p:cNvCxnSpPr>
          <p:nvPr/>
        </p:nvCxnSpPr>
        <p:spPr>
          <a:xfrm>
            <a:off x="5132149" y="3244180"/>
            <a:ext cx="1625844" cy="583474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964E0-C9C4-F043-8831-CE084379429D}"/>
              </a:ext>
            </a:extLst>
          </p:cNvPr>
          <p:cNvGrpSpPr/>
          <p:nvPr/>
        </p:nvGrpSpPr>
        <p:grpSpPr>
          <a:xfrm>
            <a:off x="729804" y="2549343"/>
            <a:ext cx="1108661" cy="1166806"/>
            <a:chOff x="729804" y="2549343"/>
            <a:chExt cx="1108661" cy="11668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A71D83-974C-5E44-9F95-03878FB8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04" y="2549343"/>
              <a:ext cx="780797" cy="77838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B996EC-E618-074F-9CD3-0FEC64D86A1A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33" y="2736746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D9C4EF-02F2-2048-8731-9DCAD0EC47A2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65" y="2924149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6CA2E1-DBBF-0546-A825-DDAD667B76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429" y="5655709"/>
            <a:ext cx="800783" cy="801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EF7B5E-DEE5-B64B-8DEC-6E95F76C7B86}"/>
              </a:ext>
            </a:extLst>
          </p:cNvPr>
          <p:cNvSpPr txBox="1"/>
          <p:nvPr/>
        </p:nvSpPr>
        <p:spPr>
          <a:xfrm>
            <a:off x="340155" y="3781767"/>
            <a:ext cx="1672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B487D-8079-234D-B052-D4CE6A9898DE}"/>
              </a:ext>
            </a:extLst>
          </p:cNvPr>
          <p:cNvSpPr txBox="1"/>
          <p:nvPr/>
        </p:nvSpPr>
        <p:spPr>
          <a:xfrm>
            <a:off x="3057806" y="229642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315799-3959-0C45-A6E8-A474D195D3D2}"/>
              </a:ext>
            </a:extLst>
          </p:cNvPr>
          <p:cNvSpPr txBox="1"/>
          <p:nvPr/>
        </p:nvSpPr>
        <p:spPr>
          <a:xfrm>
            <a:off x="6700672" y="2854258"/>
            <a:ext cx="156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outputs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C8CF29-7D24-E24F-A1C0-F523FFC16331}"/>
              </a:ext>
            </a:extLst>
          </p:cNvPr>
          <p:cNvSpPr txBox="1"/>
          <p:nvPr/>
        </p:nvSpPr>
        <p:spPr>
          <a:xfrm>
            <a:off x="3081242" y="5231861"/>
            <a:ext cx="1223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2DE99-414E-0D4A-A454-D986001AD3B0}"/>
              </a:ext>
            </a:extLst>
          </p:cNvPr>
          <p:cNvSpPr txBox="1"/>
          <p:nvPr/>
        </p:nvSpPr>
        <p:spPr>
          <a:xfrm>
            <a:off x="5357211" y="4912841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inference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026C26-0A04-3F42-A53A-4C0E12B46630}"/>
              </a:ext>
            </a:extLst>
          </p:cNvPr>
          <p:cNvSpPr/>
          <p:nvPr/>
        </p:nvSpPr>
        <p:spPr>
          <a:xfrm>
            <a:off x="220904" y="4581987"/>
            <a:ext cx="2084390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Robust statistics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2FE59D-4BBF-6146-A017-0DFDFAAF5E9D}"/>
              </a:ext>
            </a:extLst>
          </p:cNvPr>
          <p:cNvSpPr/>
          <p:nvPr/>
        </p:nvSpPr>
        <p:spPr>
          <a:xfrm>
            <a:off x="2777317" y="1561460"/>
            <a:ext cx="305396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E5285C-D062-8941-B727-D7135F79A834}"/>
              </a:ext>
            </a:extLst>
          </p:cNvPr>
          <p:cNvSpPr/>
          <p:nvPr/>
        </p:nvSpPr>
        <p:spPr>
          <a:xfrm>
            <a:off x="4897983" y="5664490"/>
            <a:ext cx="3552510" cy="8359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BC8700-CE5C-DB44-B2B5-9682425A0958}"/>
              </a:ext>
            </a:extLst>
          </p:cNvPr>
          <p:cNvSpPr/>
          <p:nvPr/>
        </p:nvSpPr>
        <p:spPr>
          <a:xfrm>
            <a:off x="6298223" y="1799360"/>
            <a:ext cx="2390817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Differential privacy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E8D25D-8385-9E4E-8C39-F95F0A3B0B95}"/>
              </a:ext>
            </a:extLst>
          </p:cNvPr>
          <p:cNvSpPr/>
          <p:nvPr/>
        </p:nvSpPr>
        <p:spPr>
          <a:xfrm>
            <a:off x="3348419" y="4232089"/>
            <a:ext cx="834145" cy="3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E34F61-32F2-0247-8D0E-78E79B275AF8}"/>
              </a:ext>
            </a:extLst>
          </p:cNvPr>
          <p:cNvSpPr/>
          <p:nvPr/>
        </p:nvSpPr>
        <p:spPr>
          <a:xfrm>
            <a:off x="243238" y="4180804"/>
            <a:ext cx="2039723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poisoning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D48372-3FEE-5B41-B63E-587D17FF42C4}"/>
              </a:ext>
            </a:extLst>
          </p:cNvPr>
          <p:cNvSpPr/>
          <p:nvPr/>
        </p:nvSpPr>
        <p:spPr>
          <a:xfrm>
            <a:off x="3059643" y="1966347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D013F4-01A0-5544-88D5-593E40CDC0ED}"/>
              </a:ext>
            </a:extLst>
          </p:cNvPr>
          <p:cNvSpPr/>
          <p:nvPr/>
        </p:nvSpPr>
        <p:spPr>
          <a:xfrm>
            <a:off x="5898207" y="2206882"/>
            <a:ext cx="3023691" cy="6755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inference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theft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CF6D36-0D85-204E-9769-6C697AB34992}"/>
              </a:ext>
            </a:extLst>
          </p:cNvPr>
          <p:cNvSpPr/>
          <p:nvPr/>
        </p:nvSpPr>
        <p:spPr>
          <a:xfrm>
            <a:off x="5405760" y="5271209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B953CA-43AE-7846-8676-FA141347E499}"/>
              </a:ext>
            </a:extLst>
          </p:cNvPr>
          <p:cNvSpPr/>
          <p:nvPr/>
        </p:nvSpPr>
        <p:spPr>
          <a:xfrm>
            <a:off x="2916207" y="4627035"/>
            <a:ext cx="1671229" cy="602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DDE4C63-C25C-EF45-B39E-2ECADC4EB022}"/>
              </a:ext>
            </a:extLst>
          </p:cNvPr>
          <p:cNvCxnSpPr>
            <a:cxnSpLocks/>
          </p:cNvCxnSpPr>
          <p:nvPr/>
        </p:nvCxnSpPr>
        <p:spPr>
          <a:xfrm flipV="1">
            <a:off x="4247922" y="3871869"/>
            <a:ext cx="2460498" cy="2089250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334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9E8E-C32F-874A-8D4A-966798C6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Trusted execution of ML: 3 motivating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02C07-DE92-B745-A9D7-FD7D7EF06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E40660-A34A-D54A-A9F1-E626BB9AC9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400" cap="none" dirty="0"/>
              <a:t>Cloud ML APIs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86DDC88-3FA4-0A4E-AF56-32008F34C21B}"/>
              </a:ext>
            </a:extLst>
          </p:cNvPr>
          <p:cNvSpPr/>
          <p:nvPr/>
        </p:nvSpPr>
        <p:spPr>
          <a:xfrm>
            <a:off x="4887629" y="1993712"/>
            <a:ext cx="3337172" cy="2525368"/>
          </a:xfrm>
          <a:prstGeom prst="cloud">
            <a:avLst/>
          </a:prstGeom>
          <a:solidFill>
            <a:schemeClr val="accent2">
              <a:lumMod val="10000"/>
              <a:lumOff val="90000"/>
            </a:schemeClr>
          </a:solidFill>
          <a:ln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8598C-E2A0-3F4C-884D-1C7933BC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119" y="2343937"/>
            <a:ext cx="878864" cy="1186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90CCE3-50D0-8F49-8E21-2CE7A53BA5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498" y="4926449"/>
            <a:ext cx="814919" cy="814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53A46-6DA7-A54B-A7B4-84AFA873A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335" y="3849616"/>
            <a:ext cx="1113623" cy="1242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D8186B-EABA-6A43-9597-455C76BAA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830" y="2910590"/>
            <a:ext cx="1269899" cy="124053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DF6A1F-1139-0744-842A-52D8043E61A1}"/>
              </a:ext>
            </a:extLst>
          </p:cNvPr>
          <p:cNvCxnSpPr>
            <a:stCxn id="10" idx="3"/>
          </p:cNvCxnSpPr>
          <p:nvPr/>
        </p:nvCxnSpPr>
        <p:spPr>
          <a:xfrm flipV="1">
            <a:off x="2342958" y="3545620"/>
            <a:ext cx="3188872" cy="925232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1C6A2D-846C-7D42-BBB1-81478967B87B}"/>
              </a:ext>
            </a:extLst>
          </p:cNvPr>
          <p:cNvCxnSpPr/>
          <p:nvPr/>
        </p:nvCxnSpPr>
        <p:spPr>
          <a:xfrm flipH="1">
            <a:off x="2342958" y="3849616"/>
            <a:ext cx="3378693" cy="958688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ine Callout 1 13">
            <a:extLst>
              <a:ext uri="{FF2B5EF4-FFF2-40B4-BE49-F238E27FC236}">
                <a16:creationId xmlns:a16="http://schemas.microsoft.com/office/drawing/2014/main" id="{6DE26B60-73E9-604D-AB17-C37E8B8EEFE0}"/>
              </a:ext>
            </a:extLst>
          </p:cNvPr>
          <p:cNvSpPr/>
          <p:nvPr/>
        </p:nvSpPr>
        <p:spPr>
          <a:xfrm>
            <a:off x="1094510" y="2343937"/>
            <a:ext cx="2198364" cy="853152"/>
          </a:xfrm>
          <a:prstGeom prst="borderCallout1">
            <a:avLst>
              <a:gd name="adj1" fmla="val 107941"/>
              <a:gd name="adj2" fmla="val 54646"/>
              <a:gd name="adj3" fmla="val 196061"/>
              <a:gd name="adj4" fmla="val 11447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 Privacy</a:t>
            </a:r>
          </a:p>
        </p:txBody>
      </p:sp>
      <p:sp>
        <p:nvSpPr>
          <p:cNvPr id="15" name="Line Callout 1 14">
            <a:extLst>
              <a:ext uri="{FF2B5EF4-FFF2-40B4-BE49-F238E27FC236}">
                <a16:creationId xmlns:a16="http://schemas.microsoft.com/office/drawing/2014/main" id="{1E89296F-D657-6449-B5D5-8939F2BE71A5}"/>
              </a:ext>
            </a:extLst>
          </p:cNvPr>
          <p:cNvSpPr/>
          <p:nvPr/>
        </p:nvSpPr>
        <p:spPr>
          <a:xfrm>
            <a:off x="3918740" y="4774847"/>
            <a:ext cx="4458286" cy="1530281"/>
          </a:xfrm>
          <a:prstGeom prst="borderCallout1">
            <a:avLst>
              <a:gd name="adj1" fmla="val -39782"/>
              <a:gd name="adj2" fmla="val 22855"/>
              <a:gd name="adj3" fmla="val 775"/>
              <a:gd name="adj4" fmla="val 3967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Integrity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Model “downgrade”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Disparate impact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Other malicious tampering</a:t>
            </a:r>
          </a:p>
        </p:txBody>
      </p:sp>
    </p:spTree>
    <p:extLst>
      <p:ext uri="{BB962C8B-B14F-4D97-AF65-F5344CB8AC3E}">
        <p14:creationId xmlns:p14="http://schemas.microsoft.com/office/powerpoint/2010/main" val="896739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ACFCA-4692-CB45-A73A-F9922FC6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Trusted execution of ML: 3 motivating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9D277-5E9F-F44C-A9EB-EF2BCC4A0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F998B0-EC37-1443-80F1-28EC10F440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2"/>
            </a:pPr>
            <a:r>
              <a:rPr lang="en-US" sz="2400" cap="none" dirty="0"/>
              <a:t>Federated 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2266E-B4CE-3D49-A889-69F6045F0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51" y="4584875"/>
            <a:ext cx="990600" cy="1117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CA4451A7-0DB6-C94D-ACE2-95105BC0C6CF}"/>
              </a:ext>
            </a:extLst>
          </p:cNvPr>
          <p:cNvSpPr/>
          <p:nvPr/>
        </p:nvSpPr>
        <p:spPr>
          <a:xfrm>
            <a:off x="3845982" y="1798574"/>
            <a:ext cx="1506866" cy="1022460"/>
          </a:xfrm>
          <a:prstGeom prst="cloud">
            <a:avLst/>
          </a:prstGeom>
          <a:solidFill>
            <a:schemeClr val="accent2">
              <a:lumMod val="10000"/>
              <a:lumOff val="90000"/>
            </a:schemeClr>
          </a:solidFill>
          <a:ln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EE8BB-42C5-BD44-ACA1-1516AFAD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102" y="4550215"/>
            <a:ext cx="878864" cy="1186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3E4E6-B568-D140-AFEE-8629AD019B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140" y="5490210"/>
            <a:ext cx="814919" cy="814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1A0295-17C8-944B-84DA-58232BA9B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77" y="4522439"/>
            <a:ext cx="1113623" cy="1242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F37E7-0543-0A4D-BA82-3A75C664BD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957" y="3705773"/>
            <a:ext cx="1269899" cy="1240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0807FE-23F3-1B42-AFEA-D556A0708B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191" y="5490210"/>
            <a:ext cx="814919" cy="814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EF9AE2-D08D-4548-89AA-D4EF1CB4DE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242" y="5408717"/>
            <a:ext cx="814919" cy="8149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26AF5F-1DC0-DD4C-B0FC-E72F26610E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89" y="3705772"/>
            <a:ext cx="1269899" cy="1240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A5AE75-3844-3946-A71A-5093A3CE33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330" y="3705772"/>
            <a:ext cx="1269899" cy="124053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6B3C0B-F951-8B4B-B608-32068E3055C2}"/>
              </a:ext>
            </a:extLst>
          </p:cNvPr>
          <p:cNvCxnSpPr>
            <a:cxnSpLocks/>
          </p:cNvCxnSpPr>
          <p:nvPr/>
        </p:nvCxnSpPr>
        <p:spPr>
          <a:xfrm flipV="1">
            <a:off x="2673927" y="2521528"/>
            <a:ext cx="1662546" cy="1385454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037046-6D29-2F4C-AD6A-69BC45E487DF}"/>
              </a:ext>
            </a:extLst>
          </p:cNvPr>
          <p:cNvCxnSpPr>
            <a:cxnSpLocks/>
          </p:cNvCxnSpPr>
          <p:nvPr/>
        </p:nvCxnSpPr>
        <p:spPr>
          <a:xfrm flipH="1" flipV="1">
            <a:off x="4544290" y="2521528"/>
            <a:ext cx="138546" cy="997528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263C94-FC9C-0B44-BFE5-75441DF38804}"/>
              </a:ext>
            </a:extLst>
          </p:cNvPr>
          <p:cNvCxnSpPr>
            <a:cxnSpLocks/>
          </p:cNvCxnSpPr>
          <p:nvPr/>
        </p:nvCxnSpPr>
        <p:spPr>
          <a:xfrm flipH="1" flipV="1">
            <a:off x="4724401" y="2521528"/>
            <a:ext cx="1823929" cy="1344909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19B444C-1E19-AD4C-9B0F-7FF182C07F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4698" y="1961443"/>
            <a:ext cx="589906" cy="576264"/>
          </a:xfrm>
          <a:prstGeom prst="rect">
            <a:avLst/>
          </a:prstGeom>
        </p:spPr>
      </p:pic>
      <p:sp>
        <p:nvSpPr>
          <p:cNvPr id="22" name="Line Callout 1 21">
            <a:extLst>
              <a:ext uri="{FF2B5EF4-FFF2-40B4-BE49-F238E27FC236}">
                <a16:creationId xmlns:a16="http://schemas.microsoft.com/office/drawing/2014/main" id="{B0B9F211-717C-8447-AA33-873D1216618F}"/>
              </a:ext>
            </a:extLst>
          </p:cNvPr>
          <p:cNvSpPr/>
          <p:nvPr/>
        </p:nvSpPr>
        <p:spPr>
          <a:xfrm>
            <a:off x="6226974" y="2625906"/>
            <a:ext cx="2712962" cy="770502"/>
          </a:xfrm>
          <a:prstGeom prst="borderCallout1">
            <a:avLst>
              <a:gd name="adj1" fmla="val 66268"/>
              <a:gd name="adj2" fmla="val -19511"/>
              <a:gd name="adj3" fmla="val 49664"/>
              <a:gd name="adj4" fmla="val -1176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Integrity</a:t>
            </a:r>
          </a:p>
          <a:p>
            <a:r>
              <a:rPr lang="en-US" sz="2000" dirty="0">
                <a:solidFill>
                  <a:schemeClr val="tx1"/>
                </a:solidFill>
              </a:rPr>
              <a:t>Poison model updates</a:t>
            </a:r>
          </a:p>
        </p:txBody>
      </p:sp>
      <p:sp>
        <p:nvSpPr>
          <p:cNvPr id="23" name="Line Callout 1 22">
            <a:extLst>
              <a:ext uri="{FF2B5EF4-FFF2-40B4-BE49-F238E27FC236}">
                <a16:creationId xmlns:a16="http://schemas.microsoft.com/office/drawing/2014/main" id="{121A5F7C-0777-0143-AAE8-63F1D04A4266}"/>
              </a:ext>
            </a:extLst>
          </p:cNvPr>
          <p:cNvSpPr/>
          <p:nvPr/>
        </p:nvSpPr>
        <p:spPr>
          <a:xfrm>
            <a:off x="803564" y="2821033"/>
            <a:ext cx="2168292" cy="575375"/>
          </a:xfrm>
          <a:prstGeom prst="borderCallout1">
            <a:avLst>
              <a:gd name="adj1" fmla="val 77249"/>
              <a:gd name="adj2" fmla="val 111580"/>
              <a:gd name="adj3" fmla="val 53255"/>
              <a:gd name="adj4" fmla="val 10075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Data privacy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36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9D2A0D0-98B7-E34A-AD6B-E1C6C2DC95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/>
          <a:lstStyle/>
          <a:p>
            <a:pPr marL="0" lvl="1" indent="0">
              <a:buNone/>
            </a:pPr>
            <a:r>
              <a:rPr lang="en-US"/>
              <a:t>First they came for images…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716DC-29CC-4542-AF35-61C4E2F0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Deep Learning Revolution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9EC42F-81B2-E147-AF18-FDB47634F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54" y="2365263"/>
            <a:ext cx="7866984" cy="156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5D643D-E89A-924B-BD20-8FC5077431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51" y="3931233"/>
            <a:ext cx="7866985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98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AD075-EFD7-1746-8FBD-93FC8832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Trusted execution of ML: 3 motivating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156BF-B577-D247-9B87-83F1C86DB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E51E4-0134-924D-983F-0C8D5D0DBF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43" y="5980441"/>
            <a:ext cx="814919" cy="814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F7E44-9154-194D-BA07-771C38EC5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846" y="5183904"/>
            <a:ext cx="1113623" cy="1242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E9F31-C491-E84E-A9BB-8165F78995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870" y="3218026"/>
            <a:ext cx="1269899" cy="1240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8CED8D-411E-4A4C-8C33-62C1F3B11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093" y="2230732"/>
            <a:ext cx="730369" cy="9863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9B3338-31F2-684F-B1ED-CB3C218E9755}"/>
              </a:ext>
            </a:extLst>
          </p:cNvPr>
          <p:cNvCxnSpPr>
            <a:cxnSpLocks/>
          </p:cNvCxnSpPr>
          <p:nvPr/>
        </p:nvCxnSpPr>
        <p:spPr>
          <a:xfrm flipV="1">
            <a:off x="4847674" y="3804724"/>
            <a:ext cx="0" cy="1239766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33A481-EF00-B44E-A49F-12157C6C7BDA}"/>
              </a:ext>
            </a:extLst>
          </p:cNvPr>
          <p:cNvCxnSpPr>
            <a:cxnSpLocks/>
          </p:cNvCxnSpPr>
          <p:nvPr/>
        </p:nvCxnSpPr>
        <p:spPr>
          <a:xfrm>
            <a:off x="4572000" y="3833363"/>
            <a:ext cx="0" cy="1211127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ine Callout 1 11">
            <a:extLst>
              <a:ext uri="{FF2B5EF4-FFF2-40B4-BE49-F238E27FC236}">
                <a16:creationId xmlns:a16="http://schemas.microsoft.com/office/drawing/2014/main" id="{1E604081-0CF3-8C46-BD24-E026B4154E3F}"/>
              </a:ext>
            </a:extLst>
          </p:cNvPr>
          <p:cNvSpPr/>
          <p:nvPr/>
        </p:nvSpPr>
        <p:spPr>
          <a:xfrm>
            <a:off x="2165382" y="4342018"/>
            <a:ext cx="1875516" cy="997998"/>
          </a:xfrm>
          <a:prstGeom prst="borderCallout1">
            <a:avLst>
              <a:gd name="adj1" fmla="val 14540"/>
              <a:gd name="adj2" fmla="val 99982"/>
              <a:gd name="adj3" fmla="val -5842"/>
              <a:gd name="adj4" fmla="val 11908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Integrity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F05753-C6F9-D048-9FC6-CF4709B11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691" y="2009138"/>
            <a:ext cx="2072617" cy="207261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84D5E02-CF55-D941-A22B-80F1EAB08629}"/>
              </a:ext>
            </a:extLst>
          </p:cNvPr>
          <p:cNvSpPr txBox="1">
            <a:spLocks/>
          </p:cNvSpPr>
          <p:nvPr/>
        </p:nvSpPr>
        <p:spPr>
          <a:xfrm>
            <a:off x="955678" y="1211580"/>
            <a:ext cx="7700963" cy="50120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2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en-US" sz="2400" dirty="0" err="1"/>
              <a:t>Trojaned</a:t>
            </a:r>
            <a:r>
              <a:rPr lang="en-US" sz="2400" dirty="0"/>
              <a:t> hardware</a:t>
            </a:r>
            <a:br>
              <a:rPr lang="en-US" sz="2400" dirty="0"/>
            </a:br>
            <a:r>
              <a:rPr lang="en-US" sz="2400" dirty="0"/>
              <a:t>(Verifiable ASICs model, </a:t>
            </a:r>
            <a:r>
              <a:rPr lang="en-US" sz="2400" dirty="0" err="1"/>
              <a:t>Wahby</a:t>
            </a:r>
            <a:r>
              <a:rPr lang="en-US" sz="2400" dirty="0"/>
              <a:t> et al.) </a:t>
            </a:r>
          </a:p>
        </p:txBody>
      </p:sp>
    </p:spTree>
    <p:extLst>
      <p:ext uri="{BB962C8B-B14F-4D97-AF65-F5344CB8AC3E}">
        <p14:creationId xmlns:p14="http://schemas.microsoft.com/office/powerpoint/2010/main" val="1633951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Cryptography / Statistics</a:t>
            </a:r>
          </a:p>
          <a:p>
            <a:pPr marL="801688" lvl="2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b="1" dirty="0"/>
              <a:t>Outsourced ML</a:t>
            </a:r>
            <a:r>
              <a:rPr lang="en-US" sz="2000" dirty="0"/>
              <a:t>: FHE, MPC, (ZK) proof systems</a:t>
            </a:r>
          </a:p>
          <a:p>
            <a:pPr marL="801688" lvl="2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b="1" dirty="0"/>
              <a:t>Federated learning</a:t>
            </a:r>
            <a:r>
              <a:rPr lang="en-US" sz="2000" dirty="0"/>
              <a:t>: robust statistics?</a:t>
            </a:r>
          </a:p>
          <a:p>
            <a:pPr marL="801688" lvl="2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b="1" dirty="0" err="1"/>
              <a:t>Trojaned</a:t>
            </a:r>
            <a:r>
              <a:rPr lang="en-US" sz="2000" b="1" dirty="0"/>
              <a:t> hardware</a:t>
            </a:r>
            <a:r>
              <a:rPr lang="en-US" sz="2000" dirty="0"/>
              <a:t>: some root of trust is needed</a:t>
            </a:r>
          </a:p>
          <a:p>
            <a:pPr lvl="2">
              <a:buClr>
                <a:schemeClr val="tx1"/>
              </a:buClr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/>
              <a:t>Trusted Execution Environments (TEEs)</a:t>
            </a:r>
          </a:p>
          <a:p>
            <a:pPr marL="801688" lvl="2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b="1" dirty="0"/>
              <a:t>Outsourced ML</a:t>
            </a:r>
            <a:r>
              <a:rPr lang="en-US" sz="2000" dirty="0"/>
              <a:t>: secure enclaves</a:t>
            </a:r>
          </a:p>
          <a:p>
            <a:pPr marL="801688" lvl="2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b="1" dirty="0"/>
              <a:t>Federated learning</a:t>
            </a:r>
            <a:r>
              <a:rPr lang="en-US" sz="2000" dirty="0"/>
              <a:t>: trusted sensors + secure enclaves</a:t>
            </a:r>
          </a:p>
          <a:p>
            <a:pPr marL="801688" lvl="2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b="1" dirty="0" err="1"/>
              <a:t>Trojaned</a:t>
            </a:r>
            <a:r>
              <a:rPr lang="en-US" sz="2000" b="1" dirty="0"/>
              <a:t> hardware: </a:t>
            </a:r>
            <a:r>
              <a:rPr lang="en-US" sz="2000" dirty="0"/>
              <a:t>fully</a:t>
            </a:r>
            <a:r>
              <a:rPr lang="en-US" sz="2000" b="1" dirty="0"/>
              <a:t> </a:t>
            </a:r>
            <a:r>
              <a:rPr lang="en-US" sz="2000" dirty="0"/>
              <a:t>trusted (but possibly slow) hardware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DE54F-FC32-3941-8330-72BC8EDCB1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93" y="2757055"/>
            <a:ext cx="2155407" cy="14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80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Trusted Execution: At what cost?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89709" y="1211580"/>
            <a:ext cx="8146473" cy="5012056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Trusted ASICs (</a:t>
            </a:r>
            <a:r>
              <a:rPr lang="en-US" sz="2400" dirty="0" err="1"/>
              <a:t>Wahby</a:t>
            </a:r>
            <a:r>
              <a:rPr lang="en-US" sz="2400" dirty="0"/>
              <a:t> et al.): ~10</a:t>
            </a:r>
            <a:r>
              <a:rPr lang="en-US" sz="2400" baseline="30000" dirty="0"/>
              <a:t>8</a:t>
            </a:r>
            <a:r>
              <a:rPr lang="en-US" sz="2400" dirty="0"/>
              <a:t>×worse than SOTA</a:t>
            </a:r>
          </a:p>
          <a:p>
            <a:pPr>
              <a:buFont typeface="Arial"/>
              <a:buChar char="•"/>
            </a:pPr>
            <a:r>
              <a:rPr lang="en-US" sz="2400" dirty="0"/>
              <a:t>Intel SGX: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8B093A-61F6-9A44-9DF2-EF06F4E5834D}"/>
              </a:ext>
            </a:extLst>
          </p:cNvPr>
          <p:cNvGrpSpPr/>
          <p:nvPr/>
        </p:nvGrpSpPr>
        <p:grpSpPr>
          <a:xfrm>
            <a:off x="313331" y="2395326"/>
            <a:ext cx="5264583" cy="3320295"/>
            <a:chOff x="313331" y="2395326"/>
            <a:chExt cx="5264583" cy="33202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003D69-82EC-A746-B2E7-CCD682F97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129" y="2395326"/>
              <a:ext cx="4850988" cy="299258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7FB36E-2729-2F4D-90DC-4D22B846AA12}"/>
                </a:ext>
              </a:extLst>
            </p:cNvPr>
            <p:cNvSpPr txBox="1"/>
            <p:nvPr/>
          </p:nvSpPr>
          <p:spPr>
            <a:xfrm>
              <a:off x="313331" y="5469400"/>
              <a:ext cx="52645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https://</a:t>
              </a:r>
              <a:r>
                <a:rPr lang="en-US" sz="1000" dirty="0" err="1"/>
                <a:t>medium.com</a:t>
              </a:r>
              <a:r>
                <a:rPr lang="en-US" sz="1000" dirty="0"/>
                <a:t>/@</a:t>
              </a:r>
              <a:r>
                <a:rPr lang="en-US" sz="1000" dirty="0" err="1"/>
                <a:t>danny_harnik</a:t>
              </a:r>
              <a:r>
                <a:rPr lang="en-US" sz="1000" dirty="0"/>
                <a:t>/impressions-of-intel-sgx-performance-22442093595a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2F9FEE-D229-4B4C-AF2C-BF3608A7B01A}"/>
              </a:ext>
            </a:extLst>
          </p:cNvPr>
          <p:cNvGrpSpPr/>
          <p:nvPr/>
        </p:nvGrpSpPr>
        <p:grpSpPr>
          <a:xfrm>
            <a:off x="5710619" y="2201362"/>
            <a:ext cx="3425938" cy="3269477"/>
            <a:chOff x="5710619" y="2201362"/>
            <a:chExt cx="3425938" cy="3269477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2D16C610-28C9-2C4A-A09A-435646D0AA95}"/>
                </a:ext>
              </a:extLst>
            </p:cNvPr>
            <p:cNvGraphicFramePr/>
            <p:nvPr>
              <p:extLst/>
            </p:nvPr>
          </p:nvGraphicFramePr>
          <p:xfrm>
            <a:off x="5811493" y="2201362"/>
            <a:ext cx="2632364" cy="28751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00CC9C-7DEB-3E43-9EF7-FEA01F91B708}"/>
                </a:ext>
              </a:extLst>
            </p:cNvPr>
            <p:cNvSpPr txBox="1"/>
            <p:nvPr/>
          </p:nvSpPr>
          <p:spPr>
            <a:xfrm>
              <a:off x="5710619" y="5070729"/>
              <a:ext cx="3425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GPU: Nvidia TITAN XP</a:t>
              </a:r>
              <a:br>
                <a:rPr lang="en-US" sz="1000" dirty="0"/>
              </a:br>
              <a:r>
                <a:rPr lang="en-US" sz="1000" dirty="0"/>
                <a:t>SGX: Intel Core i7-6700 Skylake Single Core @ 3.40GHz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331E01-2EDD-4147-AE70-8BEE97A687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044" y="5715621"/>
            <a:ext cx="1517073" cy="1011382"/>
          </a:xfrm>
          <a:prstGeom prst="rect">
            <a:avLst/>
          </a:prstGeom>
        </p:spPr>
      </p:pic>
      <p:sp>
        <p:nvSpPr>
          <p:cNvPr id="12" name="Line Callout 1 11">
            <a:extLst>
              <a:ext uri="{FF2B5EF4-FFF2-40B4-BE49-F238E27FC236}">
                <a16:creationId xmlns:a16="http://schemas.microsoft.com/office/drawing/2014/main" id="{1395F255-957A-044A-BCD4-BCE0FEA197AA}"/>
              </a:ext>
            </a:extLst>
          </p:cNvPr>
          <p:cNvSpPr/>
          <p:nvPr/>
        </p:nvSpPr>
        <p:spPr>
          <a:xfrm>
            <a:off x="4612580" y="3168225"/>
            <a:ext cx="1263310" cy="549383"/>
          </a:xfrm>
          <a:prstGeom prst="borderCallout1">
            <a:avLst>
              <a:gd name="adj1" fmla="val 225405"/>
              <a:gd name="adj2" fmla="val -210"/>
              <a:gd name="adj3" fmla="val 95078"/>
              <a:gd name="adj4" fmla="val 1618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Paging at ~90MB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91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55678" y="831273"/>
            <a:ext cx="7700963" cy="53923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“How do we efficiently leverage TEEs for secure machine learning computations?” </a:t>
            </a:r>
            <a:br>
              <a:rPr lang="en-US" sz="2400" b="1" dirty="0"/>
            </a:br>
            <a:endParaRPr lang="en-US" sz="2400" dirty="0"/>
          </a:p>
          <a:p>
            <a:pPr marL="0" indent="0">
              <a:buNone/>
            </a:pPr>
            <a:r>
              <a:rPr lang="en-US" sz="2400" u="sng" dirty="0"/>
              <a:t>Idea</a:t>
            </a:r>
            <a:r>
              <a:rPr lang="en-US" sz="2400" dirty="0"/>
              <a:t>: outsource work to </a:t>
            </a:r>
            <a:r>
              <a:rPr lang="en-US" sz="2400" i="1" dirty="0">
                <a:solidFill>
                  <a:schemeClr val="bg2"/>
                </a:solidFill>
              </a:rPr>
              <a:t>collocated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bg2"/>
                </a:solidFill>
              </a:rPr>
              <a:t>faster</a:t>
            </a:r>
            <a:r>
              <a:rPr lang="en-US" sz="2400" dirty="0"/>
              <a:t> but </a:t>
            </a:r>
            <a:r>
              <a:rPr lang="en-US" sz="2400" i="1" dirty="0">
                <a:solidFill>
                  <a:schemeClr val="bg2"/>
                </a:solidFill>
              </a:rPr>
              <a:t>untrusted</a:t>
            </a:r>
            <a:r>
              <a:rPr lang="en-US" sz="2400" dirty="0"/>
              <a:t> device and verify results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marL="0" indent="0"/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A490C6-2098-E446-A9D6-40D813FBC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35015"/>
              </p:ext>
            </p:extLst>
          </p:nvPr>
        </p:nvGraphicFramePr>
        <p:xfrm>
          <a:off x="409696" y="4730021"/>
          <a:ext cx="8271163" cy="164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709">
                  <a:extLst>
                    <a:ext uri="{9D8B030D-6E8A-4147-A177-3AD203B41FA5}">
                      <a16:colId xmlns:a16="http://schemas.microsoft.com/office/drawing/2014/main" val="2198617703"/>
                    </a:ext>
                  </a:extLst>
                </a:gridCol>
                <a:gridCol w="2036618">
                  <a:extLst>
                    <a:ext uri="{9D8B030D-6E8A-4147-A177-3AD203B41FA5}">
                      <a16:colId xmlns:a16="http://schemas.microsoft.com/office/drawing/2014/main" val="1984728242"/>
                    </a:ext>
                  </a:extLst>
                </a:gridCol>
                <a:gridCol w="2826327">
                  <a:extLst>
                    <a:ext uri="{9D8B030D-6E8A-4147-A177-3AD203B41FA5}">
                      <a16:colId xmlns:a16="http://schemas.microsoft.com/office/drawing/2014/main" val="471942983"/>
                    </a:ext>
                  </a:extLst>
                </a:gridCol>
                <a:gridCol w="1094509">
                  <a:extLst>
                    <a:ext uri="{9D8B030D-6E8A-4147-A177-3AD203B41FA5}">
                      <a16:colId xmlns:a16="http://schemas.microsoft.com/office/drawing/2014/main" val="866686457"/>
                    </a:ext>
                  </a:extLst>
                </a:gridCol>
              </a:tblGrid>
              <a:tr h="3902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Gap between trusted </a:t>
                      </a:r>
                      <a:br>
                        <a:rPr lang="en-US" dirty="0"/>
                      </a:br>
                      <a:r>
                        <a:rPr lang="en-US" dirty="0"/>
                        <a:t>and untrusted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Privacy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360992"/>
                  </a:ext>
                </a:extLst>
              </a:tr>
              <a:tr h="634709">
                <a:tc>
                  <a:txBody>
                    <a:bodyPr/>
                    <a:lstStyle/>
                    <a:p>
                      <a:pPr marL="0" indent="0"/>
                      <a:r>
                        <a:rPr lang="en-US" dirty="0"/>
                        <a:t>Verifiable ASICs </a:t>
                      </a:r>
                      <a:br>
                        <a:rPr lang="en-US" dirty="0"/>
                      </a:br>
                      <a:r>
                        <a:rPr lang="en-US" dirty="0"/>
                        <a:t>(</a:t>
                      </a:r>
                      <a:r>
                        <a:rPr lang="en-US" dirty="0" err="1"/>
                        <a:t>Wahby</a:t>
                      </a:r>
                      <a:r>
                        <a:rPr lang="en-US" dirty="0"/>
                        <a:t> et al., 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Arithmetic circuits</a:t>
                      </a:r>
                      <a:br>
                        <a:rPr lang="en-US" dirty="0"/>
                      </a:br>
                      <a:r>
                        <a:rPr lang="en-US" dirty="0"/>
                        <a:t>(GKR protocol)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8 orders of magnitude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6568"/>
                  </a:ext>
                </a:extLst>
              </a:tr>
              <a:tr h="367728">
                <a:tc>
                  <a:txBody>
                    <a:bodyPr/>
                    <a:lstStyle/>
                    <a:p>
                      <a:r>
                        <a:rPr lang="en-US" b="1" dirty="0"/>
                        <a:t>Slalom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DNN inference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~ 1-2 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“Yes”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64003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C9E888DA-8C12-DD49-BD46-5C117D7BA7BD}"/>
              </a:ext>
            </a:extLst>
          </p:cNvPr>
          <p:cNvGrpSpPr/>
          <p:nvPr/>
        </p:nvGrpSpPr>
        <p:grpSpPr>
          <a:xfrm>
            <a:off x="1083861" y="2657404"/>
            <a:ext cx="6884403" cy="2072617"/>
            <a:chOff x="1083861" y="2657404"/>
            <a:chExt cx="6884403" cy="207261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CEECA62-7081-FB42-8F96-1C15A9C080F2}"/>
                </a:ext>
              </a:extLst>
            </p:cNvPr>
            <p:cNvGrpSpPr/>
            <p:nvPr/>
          </p:nvGrpSpPr>
          <p:grpSpPr>
            <a:xfrm>
              <a:off x="1083861" y="2657404"/>
              <a:ext cx="6884403" cy="2072617"/>
              <a:chOff x="1083861" y="2657404"/>
              <a:chExt cx="6884403" cy="207261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2454DD1-D9D7-0E42-B2D8-CACADE01E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5647" y="2657404"/>
                <a:ext cx="2072617" cy="2072617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82BD10F-2778-BF46-AE14-5DB4B6812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6327" y="3408222"/>
                <a:ext cx="290945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D53D18-4DF9-4949-ABD6-0B3755B43EEB}"/>
                  </a:ext>
                </a:extLst>
              </p:cNvPr>
              <p:cNvSpPr txBox="1"/>
              <p:nvPr/>
            </p:nvSpPr>
            <p:spPr>
              <a:xfrm>
                <a:off x="2826327" y="2992479"/>
                <a:ext cx="29073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x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CD7BC407-F86D-764B-9262-AE69CF48A9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26327" y="4002864"/>
                <a:ext cx="2907355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EF8BCE-4D7E-EB48-B1EC-D9DE161404BD}"/>
                  </a:ext>
                </a:extLst>
              </p:cNvPr>
              <p:cNvSpPr txBox="1"/>
              <p:nvPr/>
            </p:nvSpPr>
            <p:spPr>
              <a:xfrm>
                <a:off x="2826327" y="3557541"/>
                <a:ext cx="29073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2"/>
                    </a:solidFill>
                  </a:rPr>
                  <a:t>F(</a:t>
                </a:r>
                <a:r>
                  <a:rPr lang="en-US" dirty="0">
                    <a:solidFill>
                      <a:srgbClr val="0070C0"/>
                    </a:solidFill>
                  </a:rPr>
                  <a:t>x</a:t>
                </a:r>
                <a:r>
                  <a:rPr lang="en-US" dirty="0">
                    <a:solidFill>
                      <a:schemeClr val="bg2"/>
                    </a:solidFill>
                  </a:rPr>
                  <a:t>)</a:t>
                </a:r>
                <a:r>
                  <a:rPr lang="en-US" dirty="0"/>
                  <a:t>, proof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9FBD0FC-FA34-5749-8AD1-044872A4653B}"/>
                  </a:ext>
                </a:extLst>
              </p:cNvPr>
              <p:cNvSpPr/>
              <p:nvPr/>
            </p:nvSpPr>
            <p:spPr>
              <a:xfrm>
                <a:off x="1083861" y="2944500"/>
                <a:ext cx="1614284" cy="1445689"/>
              </a:xfrm>
              <a:prstGeom prst="rect">
                <a:avLst/>
              </a:prstGeom>
              <a:pattFill prst="horzBrick">
                <a:fgClr>
                  <a:schemeClr val="accent6">
                    <a:lumMod val="50000"/>
                  </a:schemeClr>
                </a:fgClr>
                <a:bgClr>
                  <a:prstClr val="white"/>
                </a:bgClr>
              </a:pattFill>
              <a:ln>
                <a:solidFill>
                  <a:srgbClr val="9848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BAB930F-DFFD-984F-B1F8-8239E947080B}"/>
                  </a:ext>
                </a:extLst>
              </p:cNvPr>
              <p:cNvSpPr/>
              <p:nvPr/>
            </p:nvSpPr>
            <p:spPr>
              <a:xfrm>
                <a:off x="1305575" y="3156301"/>
                <a:ext cx="1186410" cy="10220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TEE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1963433-FD68-3045-BD87-4BF7F409D9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96050" y="3581130"/>
                <a:ext cx="589906" cy="576264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A55696-C46E-F342-93B2-8F8CB862A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7323" y="2768467"/>
              <a:ext cx="589906" cy="576264"/>
            </a:xfrm>
            <a:prstGeom prst="rect">
              <a:avLst/>
            </a:prstGeom>
          </p:spPr>
        </p:pic>
      </p:grp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80975BE3-E10A-6C45-AD06-E9A1314BCA4A}"/>
              </a:ext>
            </a:extLst>
          </p:cNvPr>
          <p:cNvSpPr/>
          <p:nvPr/>
        </p:nvSpPr>
        <p:spPr>
          <a:xfrm>
            <a:off x="5874998" y="6393102"/>
            <a:ext cx="1904462" cy="368385"/>
          </a:xfrm>
          <a:prstGeom prst="wedgeRectCallout">
            <a:avLst>
              <a:gd name="adj1" fmla="val 40791"/>
              <a:gd name="adj2" fmla="val -10553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Not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86396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Bottlenecks in deep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189E3E9-58D7-A145-9986-160B38FFF140}"/>
              </a:ext>
            </a:extLst>
          </p:cNvPr>
          <p:cNvGrpSpPr/>
          <p:nvPr/>
        </p:nvGrpSpPr>
        <p:grpSpPr>
          <a:xfrm>
            <a:off x="1914503" y="4437034"/>
            <a:ext cx="5062874" cy="2096934"/>
            <a:chOff x="1914503" y="4437034"/>
            <a:chExt cx="5062874" cy="20969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67278C-7F81-684C-BFBB-02CE2DC79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4503" y="4437034"/>
              <a:ext cx="5062874" cy="18643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C6FFAD-F481-D442-BC30-7C2F04C0C0FC}"/>
                </a:ext>
              </a:extLst>
            </p:cNvPr>
            <p:cNvSpPr txBox="1"/>
            <p:nvPr/>
          </p:nvSpPr>
          <p:spPr>
            <a:xfrm>
              <a:off x="3422263" y="6287747"/>
              <a:ext cx="2047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VGG16 Inference on 1 CPU core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AFFA9BA-793A-C34F-A38D-03D4D14D1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48" y="1919072"/>
            <a:ext cx="8200590" cy="16489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DEFE45F2-EB09-2343-8766-A51FAE4F974D}"/>
              </a:ext>
            </a:extLst>
          </p:cNvPr>
          <p:cNvGrpSpPr/>
          <p:nvPr/>
        </p:nvGrpSpPr>
        <p:grpSpPr>
          <a:xfrm>
            <a:off x="1357312" y="2849965"/>
            <a:ext cx="5349658" cy="1440055"/>
            <a:chOff x="1246909" y="2853926"/>
            <a:chExt cx="5349658" cy="1440055"/>
          </a:xfrm>
        </p:grpSpPr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A18AE3E6-8942-2E47-A8F3-9F987CF0541A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1246909" y="2919642"/>
              <a:ext cx="1898073" cy="1174284"/>
            </a:xfrm>
            <a:prstGeom prst="bentConnector3">
              <a:avLst>
                <a:gd name="adj1" fmla="val 365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6C0E51-A531-9248-9CE8-21F14B83EB80}"/>
                </a:ext>
              </a:extLst>
            </p:cNvPr>
            <p:cNvSpPr txBox="1"/>
            <p:nvPr/>
          </p:nvSpPr>
          <p:spPr>
            <a:xfrm>
              <a:off x="3144982" y="3893871"/>
              <a:ext cx="3291863" cy="400110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solidFill>
                <a:schemeClr val="accent2">
                  <a:lumMod val="90000"/>
                  <a:lumOff val="1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MATRIX MULTIPLICATION</a:t>
              </a:r>
            </a:p>
          </p:txBody>
        </p: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B467746D-C792-934E-A543-63B551D2EE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703996" y="3184505"/>
              <a:ext cx="1058004" cy="39684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B1536D4C-00C2-5F47-9331-4625084805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75916" y="3565090"/>
              <a:ext cx="348432" cy="31944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8838ECB7-54EA-3343-8BDF-314CDEB0F9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62628" y="3559932"/>
              <a:ext cx="348432" cy="31944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7780E7-A843-6B41-ACD8-09F0286256E7}"/>
              </a:ext>
            </a:extLst>
          </p:cNvPr>
          <p:cNvSpPr txBox="1"/>
          <p:nvPr/>
        </p:nvSpPr>
        <p:spPr>
          <a:xfrm>
            <a:off x="3255385" y="1358595"/>
            <a:ext cx="3291863" cy="338554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non linear stuff (cheap)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1602079-EA40-B84B-B9F3-FEF4813D45E1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1767064" y="1527872"/>
            <a:ext cx="1488321" cy="1023782"/>
          </a:xfrm>
          <a:prstGeom prst="bentConnector3">
            <a:avLst>
              <a:gd name="adj1" fmla="val -26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186D2411-A7DA-1C4B-B4B6-51A368A8604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88446" y="2041369"/>
            <a:ext cx="854504" cy="16606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3282633C-35BF-FE4F-B788-452414FFCD5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17784" y="1998839"/>
            <a:ext cx="863927" cy="2605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49B48DE7-A4D5-9948-B69E-C55750986D50}"/>
              </a:ext>
            </a:extLst>
          </p:cNvPr>
          <p:cNvCxnSpPr>
            <a:cxnSpLocks/>
          </p:cNvCxnSpPr>
          <p:nvPr/>
        </p:nvCxnSpPr>
        <p:spPr>
          <a:xfrm rot="10800000">
            <a:off x="6550886" y="1611841"/>
            <a:ext cx="1110244" cy="517798"/>
          </a:xfrm>
          <a:prstGeom prst="bentConnector3">
            <a:avLst>
              <a:gd name="adj1" fmla="val 133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393B5288-5FDA-8D4A-9F30-FD1C8D6E229A}"/>
              </a:ext>
            </a:extLst>
          </p:cNvPr>
          <p:cNvCxnSpPr>
            <a:cxnSpLocks/>
          </p:cNvCxnSpPr>
          <p:nvPr/>
        </p:nvCxnSpPr>
        <p:spPr>
          <a:xfrm rot="10800000">
            <a:off x="6547250" y="1469236"/>
            <a:ext cx="1806609" cy="785095"/>
          </a:xfrm>
          <a:prstGeom prst="bentConnector3">
            <a:avLst>
              <a:gd name="adj1" fmla="val 15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431094B3-EF43-2745-9A41-37E108E8B5A5}"/>
              </a:ext>
            </a:extLst>
          </p:cNvPr>
          <p:cNvSpPr/>
          <p:nvPr/>
        </p:nvSpPr>
        <p:spPr>
          <a:xfrm>
            <a:off x="1842656" y="5430981"/>
            <a:ext cx="5176286" cy="180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ine Callout 1 60">
            <a:extLst>
              <a:ext uri="{FF2B5EF4-FFF2-40B4-BE49-F238E27FC236}">
                <a16:creationId xmlns:a16="http://schemas.microsoft.com/office/drawing/2014/main" id="{05F22EF9-B8D8-1644-BF27-95A611582FF2}"/>
              </a:ext>
            </a:extLst>
          </p:cNvPr>
          <p:cNvSpPr/>
          <p:nvPr/>
        </p:nvSpPr>
        <p:spPr>
          <a:xfrm>
            <a:off x="7550726" y="4890655"/>
            <a:ext cx="692729" cy="511463"/>
          </a:xfrm>
          <a:prstGeom prst="borderCallout1">
            <a:avLst>
              <a:gd name="adj1" fmla="val 118668"/>
              <a:gd name="adj2" fmla="val -54494"/>
              <a:gd name="adj3" fmla="val 58823"/>
              <a:gd name="adj4" fmla="val 262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~ 97%</a:t>
            </a:r>
          </a:p>
        </p:txBody>
      </p:sp>
    </p:spTree>
    <p:extLst>
      <p:ext uri="{BB962C8B-B14F-4D97-AF65-F5344CB8AC3E}">
        <p14:creationId xmlns:p14="http://schemas.microsoft.com/office/powerpoint/2010/main" val="1628639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55" y="479388"/>
            <a:ext cx="8548254" cy="650699"/>
          </a:xfrm>
        </p:spPr>
        <p:txBody>
          <a:bodyPr>
            <a:noAutofit/>
          </a:bodyPr>
          <a:lstStyle/>
          <a:p>
            <a:r>
              <a:rPr lang="en-US" sz="2800" dirty="0"/>
              <a:t>Outsourcing matrix multiplication: </a:t>
            </a:r>
            <a:r>
              <a:rPr lang="en-US" sz="2800" dirty="0" err="1"/>
              <a:t>Freivald’s</a:t>
            </a:r>
            <a:r>
              <a:rPr lang="en-US" sz="2800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55678" y="1385454"/>
            <a:ext cx="7700963" cy="4838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Input: 		</a:t>
            </a:r>
            <a:r>
              <a:rPr lang="en-US" sz="2400" dirty="0">
                <a:solidFill>
                  <a:srgbClr val="0070C0"/>
                </a:solidFill>
              </a:rPr>
              <a:t>X</a:t>
            </a:r>
            <a:r>
              <a:rPr lang="en-US" sz="2400" dirty="0"/>
              <a:t> ∈ 𝔽</a:t>
            </a:r>
            <a:r>
              <a:rPr lang="en-US" sz="2400" baseline="30000" dirty="0"/>
              <a:t>n ⨉ n</a:t>
            </a:r>
            <a:r>
              <a:rPr lang="en-US" sz="2400" dirty="0"/>
              <a:t> , </a:t>
            </a:r>
            <a:r>
              <a:rPr lang="en-US" sz="2400" dirty="0">
                <a:solidFill>
                  <a:schemeClr val="bg2"/>
                </a:solidFill>
              </a:rPr>
              <a:t>W</a:t>
            </a:r>
            <a:r>
              <a:rPr lang="en-US" sz="2400" dirty="0"/>
              <a:t> ∈ 𝔽</a:t>
            </a:r>
            <a:r>
              <a:rPr lang="en-US" sz="2400" baseline="30000" dirty="0"/>
              <a:t>n ⨉ 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Direct Compute:</a:t>
            </a:r>
            <a:r>
              <a:rPr lang="en-US" sz="2400" dirty="0"/>
              <a:t> 	</a:t>
            </a:r>
            <a:r>
              <a:rPr lang="en-US" sz="2400" dirty="0">
                <a:solidFill>
                  <a:srgbClr val="7030A0"/>
                </a:solidFill>
              </a:rPr>
              <a:t>Z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0070C0"/>
                </a:solidFill>
              </a:rPr>
              <a:t>X</a:t>
            </a:r>
            <a:r>
              <a:rPr lang="en-US" sz="2400" dirty="0"/>
              <a:t> * </a:t>
            </a:r>
            <a:r>
              <a:rPr lang="en-US" sz="2400" dirty="0">
                <a:solidFill>
                  <a:schemeClr val="bg2"/>
                </a:solidFill>
              </a:rPr>
              <a:t>W</a:t>
            </a:r>
          </a:p>
          <a:p>
            <a:pPr marL="0" indent="0">
              <a:buNone/>
            </a:pPr>
            <a:r>
              <a:rPr lang="en-US" sz="2400" dirty="0"/>
              <a:t>						≈ n</a:t>
            </a:r>
            <a:r>
              <a:rPr lang="en-US" sz="2400" baseline="30000" dirty="0"/>
              <a:t>3 </a:t>
            </a:r>
            <a:r>
              <a:rPr lang="en-US" sz="2400" dirty="0"/>
              <a:t>multiplications </a:t>
            </a:r>
            <a:r>
              <a:rPr lang="en-US" sz="1400" dirty="0">
                <a:solidFill>
                  <a:schemeClr val="bg2"/>
                </a:solidFill>
              </a:rPr>
              <a:t>or O(n</a:t>
            </a:r>
            <a:r>
              <a:rPr lang="en-US" sz="1400" baseline="30000" dirty="0">
                <a:solidFill>
                  <a:schemeClr val="bg2"/>
                </a:solidFill>
              </a:rPr>
              <a:t>2.81</a:t>
            </a:r>
            <a:r>
              <a:rPr lang="en-US" sz="1400" dirty="0">
                <a:solidFill>
                  <a:schemeClr val="bg2"/>
                </a:solidFill>
              </a:rPr>
              <a:t>) with Strassen</a:t>
            </a:r>
          </a:p>
          <a:p>
            <a:pPr marL="0" indent="0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Outsource + Verify:</a:t>
            </a:r>
          </a:p>
          <a:p>
            <a:pPr lvl="2"/>
            <a:r>
              <a:rPr lang="en-US" sz="2800" dirty="0"/>
              <a:t>Sample </a:t>
            </a:r>
            <a:r>
              <a:rPr lang="en-US" sz="2800" dirty="0">
                <a:solidFill>
                  <a:srgbClr val="00A048"/>
                </a:solidFill>
              </a:rPr>
              <a:t>r</a:t>
            </a:r>
            <a:r>
              <a:rPr lang="en-US" sz="2800" dirty="0"/>
              <a:t> ← 𝔽</a:t>
            </a:r>
            <a:r>
              <a:rPr lang="en-US" sz="2800" baseline="30000" dirty="0"/>
              <a:t>n  </a:t>
            </a:r>
            <a:r>
              <a:rPr lang="en-US" sz="2800" dirty="0"/>
              <a:t>uniformly at random</a:t>
            </a:r>
          </a:p>
          <a:p>
            <a:pPr lvl="2"/>
            <a:r>
              <a:rPr lang="en-US" sz="2800" dirty="0"/>
              <a:t>Check: 		</a:t>
            </a:r>
            <a:r>
              <a:rPr lang="en-US" sz="2800" dirty="0">
                <a:solidFill>
                  <a:srgbClr val="7030A0"/>
                </a:solidFill>
              </a:rPr>
              <a:t>Z</a:t>
            </a:r>
            <a:r>
              <a:rPr lang="en-US" sz="2800" dirty="0">
                <a:solidFill>
                  <a:schemeClr val="accent3"/>
                </a:solidFill>
              </a:rPr>
              <a:t> </a:t>
            </a:r>
            <a:r>
              <a:rPr lang="en-US" sz="2800" dirty="0"/>
              <a:t>* </a:t>
            </a:r>
            <a:r>
              <a:rPr lang="en-US" sz="2800" dirty="0">
                <a:solidFill>
                  <a:srgbClr val="00A048"/>
                </a:solidFill>
              </a:rPr>
              <a:t>r</a:t>
            </a:r>
            <a:r>
              <a:rPr lang="en-US" sz="2800" dirty="0"/>
              <a:t> = </a:t>
            </a:r>
            <a:r>
              <a:rPr lang="en-US" sz="2800" dirty="0">
                <a:solidFill>
                  <a:srgbClr val="0070C0"/>
                </a:solidFill>
              </a:rPr>
              <a:t>X</a:t>
            </a:r>
            <a:r>
              <a:rPr lang="en-US" sz="2800" dirty="0"/>
              <a:t> * (</a:t>
            </a:r>
            <a:r>
              <a:rPr lang="en-US" sz="2800" dirty="0">
                <a:solidFill>
                  <a:schemeClr val="bg2"/>
                </a:solidFill>
              </a:rPr>
              <a:t>W</a:t>
            </a:r>
            <a:r>
              <a:rPr lang="en-US" sz="2800" dirty="0"/>
              <a:t> * </a:t>
            </a:r>
            <a:r>
              <a:rPr lang="en-US" sz="2800" dirty="0">
                <a:solidFill>
                  <a:srgbClr val="00B050"/>
                </a:solidFill>
              </a:rPr>
              <a:t>r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Complexity:	≈ 3n</a:t>
            </a:r>
            <a:r>
              <a:rPr lang="en-US" sz="2800" baseline="30000" dirty="0"/>
              <a:t>2 </a:t>
            </a:r>
            <a:r>
              <a:rPr lang="en-US" sz="2800" dirty="0"/>
              <a:t>multiplications</a:t>
            </a:r>
          </a:p>
          <a:p>
            <a:pPr lvl="2"/>
            <a:r>
              <a:rPr lang="en-US" sz="2800" dirty="0"/>
              <a:t>Soundness:	1 / | 𝔽 | 	(boost by repeating)</a:t>
            </a:r>
          </a:p>
          <a:p>
            <a:pPr lvl="4"/>
            <a:endParaRPr lang="en-US" sz="2400" dirty="0"/>
          </a:p>
        </p:txBody>
      </p:sp>
      <p:sp>
        <p:nvSpPr>
          <p:cNvPr id="5" name="Line Callout 1 4">
            <a:extLst>
              <a:ext uri="{FF2B5EF4-FFF2-40B4-BE49-F238E27FC236}">
                <a16:creationId xmlns:a16="http://schemas.microsoft.com/office/drawing/2014/main" id="{6768AFD4-A40A-F345-AA12-8ECBF4412221}"/>
              </a:ext>
            </a:extLst>
          </p:cNvPr>
          <p:cNvSpPr/>
          <p:nvPr/>
        </p:nvSpPr>
        <p:spPr>
          <a:xfrm>
            <a:off x="5763492" y="1782890"/>
            <a:ext cx="2036618" cy="680974"/>
          </a:xfrm>
          <a:prstGeom prst="borderCallout1">
            <a:avLst>
              <a:gd name="adj1" fmla="val 6254"/>
              <a:gd name="adj2" fmla="val -44031"/>
              <a:gd name="adj3" fmla="val 45057"/>
              <a:gd name="adj4" fmla="val -143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DNN weights. Fixed at inference time</a:t>
            </a:r>
          </a:p>
        </p:txBody>
      </p:sp>
    </p:spTree>
    <p:extLst>
      <p:ext uri="{BB962C8B-B14F-4D97-AF65-F5344CB8AC3E}">
        <p14:creationId xmlns:p14="http://schemas.microsoft.com/office/powerpoint/2010/main" val="4072439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835006" cy="650699"/>
          </a:xfrm>
        </p:spPr>
        <p:txBody>
          <a:bodyPr>
            <a:noAutofit/>
          </a:bodyPr>
          <a:lstStyle/>
          <a:p>
            <a:r>
              <a:rPr lang="en-US" sz="2800" dirty="0" err="1"/>
              <a:t>Freivald</a:t>
            </a:r>
            <a:r>
              <a:rPr lang="en-US" sz="2800" dirty="0"/>
              <a:t> variants for arbitrary linear operators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1B3CE1-15EA-BF46-9DF9-4B4A9C226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0945" y="1211580"/>
            <a:ext cx="8638813" cy="5012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Linear operator: 		</a:t>
            </a:r>
            <a:r>
              <a:rPr lang="en-US" sz="2600" dirty="0">
                <a:solidFill>
                  <a:schemeClr val="accent3"/>
                </a:solidFill>
              </a:rPr>
              <a:t>z</a:t>
            </a:r>
            <a:r>
              <a:rPr lang="en-US" sz="2600" dirty="0"/>
              <a:t> = </a:t>
            </a:r>
            <a:r>
              <a:rPr lang="en-US" sz="2600" dirty="0">
                <a:solidFill>
                  <a:schemeClr val="bg2"/>
                </a:solidFill>
              </a:rPr>
              <a:t>F(</a:t>
            </a:r>
            <a:r>
              <a:rPr lang="en-US" sz="2600" dirty="0">
                <a:solidFill>
                  <a:srgbClr val="0070C0"/>
                </a:solidFill>
              </a:rPr>
              <a:t>x</a:t>
            </a:r>
            <a:r>
              <a:rPr lang="en-US" sz="2600" dirty="0">
                <a:solidFill>
                  <a:schemeClr val="bg2"/>
                </a:solidFill>
              </a:rPr>
              <a:t>)</a:t>
            </a:r>
            <a:r>
              <a:rPr lang="en-US" sz="2600" dirty="0"/>
              <a:t> = </a:t>
            </a:r>
            <a:r>
              <a:rPr lang="en-US" sz="2600" dirty="0">
                <a:solidFill>
                  <a:srgbClr val="0070C0"/>
                </a:solidFill>
              </a:rPr>
              <a:t>x</a:t>
            </a:r>
            <a:r>
              <a:rPr lang="en-US" sz="2600" dirty="0"/>
              <a:t> * </a:t>
            </a:r>
            <a:r>
              <a:rPr lang="en-US" sz="2600" dirty="0">
                <a:solidFill>
                  <a:schemeClr val="bg2"/>
                </a:solidFill>
              </a:rPr>
              <a:t>A</a:t>
            </a:r>
          </a:p>
          <a:p>
            <a:endParaRPr lang="en-US" dirty="0"/>
          </a:p>
          <a:p>
            <a:endParaRPr lang="en-US" dirty="0"/>
          </a:p>
          <a:p>
            <a:pPr>
              <a:spcBef>
                <a:spcPts val="1776"/>
              </a:spcBef>
              <a:spcAft>
                <a:spcPts val="600"/>
              </a:spcAft>
            </a:pPr>
            <a:r>
              <a:rPr lang="en-US" sz="2600" dirty="0"/>
              <a:t>Batched verification</a:t>
            </a:r>
          </a:p>
          <a:p>
            <a:pPr marL="344488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7030A0"/>
                </a:solidFill>
              </a:rPr>
              <a:t>Z</a:t>
            </a:r>
            <a:r>
              <a:rPr lang="en-US" sz="2000" dirty="0"/>
              <a:t> = </a:t>
            </a:r>
            <a:r>
              <a:rPr lang="en-US" sz="2000" dirty="0">
                <a:solidFill>
                  <a:schemeClr val="bg2"/>
                </a:solidFill>
              </a:rPr>
              <a:t>F</a:t>
            </a:r>
            <a:r>
              <a:rPr lang="en-US" sz="2800" dirty="0">
                <a:solidFill>
                  <a:schemeClr val="bg2"/>
                </a:solidFill>
              </a:rPr>
              <a:t>(</a:t>
            </a:r>
            <a:r>
              <a:rPr lang="en-US" sz="2000" dirty="0">
                <a:solidFill>
                  <a:srgbClr val="0070C0"/>
                </a:solidFill>
              </a:rPr>
              <a:t>[x</a:t>
            </a:r>
            <a:r>
              <a:rPr lang="en-US" sz="2000" baseline="-25000" dirty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 … </a:t>
            </a:r>
            <a:r>
              <a:rPr lang="en-US" sz="2000" dirty="0" err="1">
                <a:solidFill>
                  <a:srgbClr val="0070C0"/>
                </a:solidFill>
              </a:rPr>
              <a:t>x</a:t>
            </a:r>
            <a:r>
              <a:rPr lang="en-US" sz="2000" baseline="-25000" dirty="0" err="1">
                <a:solidFill>
                  <a:srgbClr val="0070C0"/>
                </a:solidFill>
              </a:rPr>
              <a:t>B</a:t>
            </a:r>
            <a:r>
              <a:rPr lang="en-US" sz="2000" dirty="0">
                <a:solidFill>
                  <a:srgbClr val="0070C0"/>
                </a:solidFill>
              </a:rPr>
              <a:t>]</a:t>
            </a:r>
            <a:r>
              <a:rPr lang="en-US" sz="2800" dirty="0">
                <a:solidFill>
                  <a:schemeClr val="bg2"/>
                </a:solidFill>
              </a:rPr>
              <a:t>)</a:t>
            </a:r>
            <a:r>
              <a:rPr lang="en-US" sz="2000" dirty="0"/>
              <a:t> = </a:t>
            </a:r>
            <a:r>
              <a:rPr lang="en-US" sz="2800" dirty="0"/>
              <a:t>[</a:t>
            </a:r>
            <a:r>
              <a:rPr lang="en-US" sz="2000" dirty="0">
                <a:solidFill>
                  <a:schemeClr val="bg2"/>
                </a:solidFill>
              </a:rPr>
              <a:t>F(</a:t>
            </a:r>
            <a:r>
              <a:rPr lang="en-US" sz="2000" dirty="0">
                <a:solidFill>
                  <a:srgbClr val="0070C0"/>
                </a:solidFill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chemeClr val="bg2"/>
                </a:solidFill>
              </a:rPr>
              <a:t>)</a:t>
            </a:r>
            <a:r>
              <a:rPr lang="en-US" sz="2000" dirty="0"/>
              <a:t> … </a:t>
            </a:r>
            <a:r>
              <a:rPr lang="en-US" sz="2000" dirty="0">
                <a:solidFill>
                  <a:schemeClr val="bg2"/>
                </a:solidFill>
              </a:rPr>
              <a:t>F(</a:t>
            </a:r>
            <a:r>
              <a:rPr lang="en-US" sz="2000" dirty="0" err="1">
                <a:solidFill>
                  <a:srgbClr val="0070C0"/>
                </a:solidFill>
              </a:rPr>
              <a:t>x</a:t>
            </a:r>
            <a:r>
              <a:rPr lang="en-US" sz="2000" baseline="-25000" dirty="0" err="1">
                <a:solidFill>
                  <a:srgbClr val="0070C0"/>
                </a:solidFill>
              </a:rPr>
              <a:t>B</a:t>
            </a:r>
            <a:r>
              <a:rPr lang="en-US" sz="2000" dirty="0">
                <a:solidFill>
                  <a:schemeClr val="bg2"/>
                </a:solidFill>
              </a:rPr>
              <a:t>)</a:t>
            </a:r>
            <a:r>
              <a:rPr lang="en-US" sz="2800" dirty="0"/>
              <a:t>]</a:t>
            </a:r>
            <a:r>
              <a:rPr lang="en-US" sz="2000" dirty="0"/>
              <a:t>	⇒ Complexity = B*cost(</a:t>
            </a:r>
            <a:r>
              <a:rPr lang="en-US" sz="2000" dirty="0">
                <a:solidFill>
                  <a:schemeClr val="bg2"/>
                </a:solidFill>
              </a:rPr>
              <a:t>F</a:t>
            </a:r>
            <a:r>
              <a:rPr lang="en-US" sz="2000" dirty="0"/>
              <a:t>)</a:t>
            </a:r>
          </a:p>
          <a:p>
            <a:pPr marL="344488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err="1"/>
              <a:t>Freivald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0B050"/>
                </a:solidFill>
              </a:rPr>
              <a:t>r</a:t>
            </a:r>
            <a:r>
              <a:rPr lang="en-US" sz="2000" dirty="0"/>
              <a:t> * </a:t>
            </a:r>
            <a:r>
              <a:rPr lang="en-US" sz="2000" dirty="0">
                <a:solidFill>
                  <a:srgbClr val="7030A0"/>
                </a:solidFill>
              </a:rPr>
              <a:t>Z</a:t>
            </a:r>
            <a:r>
              <a:rPr lang="en-US" sz="2000" dirty="0"/>
              <a:t> = </a:t>
            </a:r>
            <a:r>
              <a:rPr lang="en-US" sz="2000" dirty="0">
                <a:solidFill>
                  <a:schemeClr val="bg2"/>
                </a:solidFill>
              </a:rPr>
              <a:t>F</a:t>
            </a:r>
            <a:r>
              <a:rPr lang="en-US" sz="2800" dirty="0">
                <a:solidFill>
                  <a:schemeClr val="bg2"/>
                </a:solidFill>
              </a:rPr>
              <a:t>(</a:t>
            </a:r>
            <a:r>
              <a:rPr lang="en-US" sz="2000" dirty="0">
                <a:solidFill>
                  <a:srgbClr val="00B050"/>
                </a:solidFill>
              </a:rPr>
              <a:t>r</a:t>
            </a:r>
            <a:r>
              <a:rPr lang="en-US" sz="2000" dirty="0"/>
              <a:t> * </a:t>
            </a:r>
            <a:r>
              <a:rPr lang="en-US" sz="2000" dirty="0">
                <a:solidFill>
                  <a:srgbClr val="0070C0"/>
                </a:solidFill>
              </a:rPr>
              <a:t>[x</a:t>
            </a:r>
            <a:r>
              <a:rPr lang="en-US" sz="2000" baseline="-25000" dirty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 … </a:t>
            </a:r>
            <a:r>
              <a:rPr lang="en-US" sz="2000" dirty="0" err="1">
                <a:solidFill>
                  <a:srgbClr val="0070C0"/>
                </a:solidFill>
              </a:rPr>
              <a:t>x</a:t>
            </a:r>
            <a:r>
              <a:rPr lang="en-US" sz="2000" baseline="-25000" dirty="0" err="1">
                <a:solidFill>
                  <a:srgbClr val="0070C0"/>
                </a:solidFill>
              </a:rPr>
              <a:t>B</a:t>
            </a:r>
            <a:r>
              <a:rPr lang="en-US" sz="2000" dirty="0">
                <a:solidFill>
                  <a:srgbClr val="0070C0"/>
                </a:solidFill>
              </a:rPr>
              <a:t>]</a:t>
            </a:r>
            <a:r>
              <a:rPr lang="en-US" sz="2800" dirty="0">
                <a:solidFill>
                  <a:schemeClr val="bg2"/>
                </a:solidFill>
              </a:rPr>
              <a:t>)</a:t>
            </a:r>
            <a:r>
              <a:rPr lang="en-US" sz="2000" dirty="0"/>
              <a:t>		⇒ Complexity = B*(|</a:t>
            </a:r>
            <a:r>
              <a:rPr lang="en-US" sz="2000" dirty="0">
                <a:solidFill>
                  <a:schemeClr val="accent2"/>
                </a:solidFill>
              </a:rPr>
              <a:t>x</a:t>
            </a:r>
            <a:r>
              <a:rPr lang="en-US" sz="2000" dirty="0"/>
              <a:t>|+|</a:t>
            </a:r>
            <a:r>
              <a:rPr lang="en-US" sz="2000" dirty="0">
                <a:solidFill>
                  <a:srgbClr val="7030A0"/>
                </a:solidFill>
              </a:rPr>
              <a:t>z</a:t>
            </a:r>
            <a:r>
              <a:rPr lang="en-US" sz="2000" dirty="0"/>
              <a:t>|) + cost(</a:t>
            </a:r>
            <a:r>
              <a:rPr lang="en-US" sz="2000" dirty="0">
                <a:solidFill>
                  <a:schemeClr val="bg2"/>
                </a:solidFill>
              </a:rPr>
              <a:t>F</a:t>
            </a:r>
            <a:r>
              <a:rPr lang="en-US" sz="2000" dirty="0"/>
              <a:t>)</a:t>
            </a:r>
          </a:p>
          <a:p>
            <a:pPr>
              <a:spcBef>
                <a:spcPts val="1776"/>
              </a:spcBef>
              <a:spcAft>
                <a:spcPts val="600"/>
              </a:spcAft>
            </a:pPr>
            <a:r>
              <a:rPr lang="en-US" sz="2600" dirty="0"/>
              <a:t>With precomputation 		</a:t>
            </a:r>
          </a:p>
          <a:p>
            <a:pPr marL="344488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/>
              <a:t>Precompute </a:t>
            </a:r>
            <a:r>
              <a:rPr lang="en-US" sz="2000" dirty="0">
                <a:solidFill>
                  <a:schemeClr val="bg2"/>
                </a:solidFill>
              </a:rPr>
              <a:t>A’ </a:t>
            </a:r>
            <a:r>
              <a:rPr lang="en-US" sz="2000" dirty="0"/>
              <a:t>= </a:t>
            </a:r>
            <a:r>
              <a:rPr lang="en-US" sz="2000" dirty="0">
                <a:solidFill>
                  <a:schemeClr val="bg2"/>
                </a:solidFill>
              </a:rPr>
              <a:t>A</a:t>
            </a:r>
            <a:r>
              <a:rPr lang="en-US" sz="2000" dirty="0"/>
              <a:t> * </a:t>
            </a:r>
            <a:r>
              <a:rPr lang="en-US" sz="2000" dirty="0">
                <a:solidFill>
                  <a:srgbClr val="00B050"/>
                </a:solidFill>
              </a:rPr>
              <a:t>r</a:t>
            </a:r>
            <a:r>
              <a:rPr lang="en-US" sz="2000" dirty="0"/>
              <a:t> = (∇</a:t>
            </a:r>
            <a:r>
              <a:rPr lang="en-US" sz="2000" baseline="-25000" dirty="0">
                <a:solidFill>
                  <a:srgbClr val="0070C0"/>
                </a:solidFill>
              </a:rPr>
              <a:t>x</a:t>
            </a:r>
            <a:r>
              <a:rPr lang="en-US" sz="2000" baseline="-25000" dirty="0"/>
              <a:t> </a:t>
            </a:r>
            <a:r>
              <a:rPr lang="en-US" sz="2000" dirty="0">
                <a:solidFill>
                  <a:schemeClr val="bg2"/>
                </a:solidFill>
              </a:rPr>
              <a:t>F</a:t>
            </a:r>
            <a:r>
              <a:rPr lang="en-US" sz="2000" dirty="0"/>
              <a:t>)(</a:t>
            </a:r>
            <a:r>
              <a:rPr lang="en-US" sz="2000" dirty="0">
                <a:solidFill>
                  <a:srgbClr val="00B050"/>
                </a:solidFill>
              </a:rPr>
              <a:t>r</a:t>
            </a:r>
            <a:r>
              <a:rPr lang="en-US" sz="2000" dirty="0"/>
              <a:t>)</a:t>
            </a:r>
          </a:p>
          <a:p>
            <a:pPr marL="344488" lvl="2" indent="0">
              <a:spcAft>
                <a:spcPts val="600"/>
              </a:spcAft>
              <a:buNone/>
            </a:pPr>
            <a:r>
              <a:rPr lang="en-US" sz="2000" dirty="0" err="1"/>
              <a:t>Freivald</a:t>
            </a:r>
            <a:r>
              <a:rPr lang="en-US" sz="2000" dirty="0"/>
              <a:t>: </a:t>
            </a:r>
            <a:r>
              <a:rPr lang="en-US" sz="2000" dirty="0">
                <a:solidFill>
                  <a:schemeClr val="accent3"/>
                </a:solidFill>
              </a:rPr>
              <a:t>z</a:t>
            </a:r>
            <a:r>
              <a:rPr lang="en-US" sz="2000" dirty="0"/>
              <a:t> * </a:t>
            </a:r>
            <a:r>
              <a:rPr lang="en-US" sz="2000" dirty="0">
                <a:solidFill>
                  <a:srgbClr val="00B050"/>
                </a:solidFill>
              </a:rPr>
              <a:t>r</a:t>
            </a:r>
            <a:r>
              <a:rPr lang="en-US" sz="2000" dirty="0"/>
              <a:t> = </a:t>
            </a:r>
            <a:r>
              <a:rPr lang="en-US" sz="2000" dirty="0">
                <a:solidFill>
                  <a:srgbClr val="0070C0"/>
                </a:solidFill>
              </a:rPr>
              <a:t>x</a:t>
            </a:r>
            <a:r>
              <a:rPr lang="en-US" sz="2000" dirty="0"/>
              <a:t> * </a:t>
            </a:r>
            <a:r>
              <a:rPr lang="en-US" sz="2000" dirty="0">
                <a:solidFill>
                  <a:schemeClr val="bg2"/>
                </a:solidFill>
              </a:rPr>
              <a:t>A’</a:t>
            </a:r>
            <a:r>
              <a:rPr lang="en-US" sz="2000" dirty="0"/>
              <a:t>	 				⇒ Complexity = |</a:t>
            </a:r>
            <a:r>
              <a:rPr lang="en-US" sz="2000" dirty="0">
                <a:solidFill>
                  <a:schemeClr val="accent2"/>
                </a:solidFill>
              </a:rPr>
              <a:t>x</a:t>
            </a:r>
            <a:r>
              <a:rPr lang="en-US" sz="2000" dirty="0"/>
              <a:t>|+|</a:t>
            </a:r>
            <a:r>
              <a:rPr lang="en-US" sz="2000" dirty="0">
                <a:solidFill>
                  <a:srgbClr val="7030A0"/>
                </a:solidFill>
              </a:rPr>
              <a:t>z</a:t>
            </a:r>
            <a:r>
              <a:rPr lang="en-US" sz="2000" dirty="0"/>
              <a:t>|</a:t>
            </a:r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54D0D707-B0FB-3042-85CE-B81EA0387502}"/>
              </a:ext>
            </a:extLst>
          </p:cNvPr>
          <p:cNvSpPr/>
          <p:nvPr/>
        </p:nvSpPr>
        <p:spPr>
          <a:xfrm>
            <a:off x="2064327" y="1922905"/>
            <a:ext cx="1621991" cy="450390"/>
          </a:xfrm>
          <a:prstGeom prst="borderCallout1">
            <a:avLst>
              <a:gd name="adj1" fmla="val 2662"/>
              <a:gd name="adj2" fmla="val 93829"/>
              <a:gd name="adj3" fmla="val -58946"/>
              <a:gd name="adj4" fmla="val 11108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Vector of size |z|</a:t>
            </a:r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A7149EFA-519F-C64E-A133-B897D6F0781A}"/>
              </a:ext>
            </a:extLst>
          </p:cNvPr>
          <p:cNvSpPr/>
          <p:nvPr/>
        </p:nvSpPr>
        <p:spPr>
          <a:xfrm>
            <a:off x="5102188" y="1922905"/>
            <a:ext cx="1621991" cy="450390"/>
          </a:xfrm>
          <a:prstGeom prst="borderCallout1">
            <a:avLst>
              <a:gd name="adj1" fmla="val -414"/>
              <a:gd name="adj2" fmla="val 16954"/>
              <a:gd name="adj3" fmla="val -52794"/>
              <a:gd name="adj4" fmla="val 2606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Vector of size |x|</a:t>
            </a: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09EEF97B-BA7B-1F43-9E01-A3A2660B136C}"/>
              </a:ext>
            </a:extLst>
          </p:cNvPr>
          <p:cNvSpPr/>
          <p:nvPr/>
        </p:nvSpPr>
        <p:spPr>
          <a:xfrm>
            <a:off x="6392645" y="1165827"/>
            <a:ext cx="2010639" cy="450390"/>
          </a:xfrm>
          <a:prstGeom prst="borderCallout1">
            <a:avLst>
              <a:gd name="adj1" fmla="val 67261"/>
              <a:gd name="adj2" fmla="val -1838"/>
              <a:gd name="adj3" fmla="val 61022"/>
              <a:gd name="adj4" fmla="val -2825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Matrix of size |x| × |z|</a:t>
            </a:r>
          </a:p>
        </p:txBody>
      </p:sp>
      <p:sp>
        <p:nvSpPr>
          <p:cNvPr id="15" name="Line Callout 1 14">
            <a:extLst>
              <a:ext uri="{FF2B5EF4-FFF2-40B4-BE49-F238E27FC236}">
                <a16:creationId xmlns:a16="http://schemas.microsoft.com/office/drawing/2014/main" id="{AFD31A78-6EC4-F247-9572-8501F628CBDD}"/>
              </a:ext>
            </a:extLst>
          </p:cNvPr>
          <p:cNvSpPr/>
          <p:nvPr/>
        </p:nvSpPr>
        <p:spPr>
          <a:xfrm>
            <a:off x="2168740" y="6223636"/>
            <a:ext cx="1621991" cy="450390"/>
          </a:xfrm>
          <a:prstGeom prst="borderCallout1">
            <a:avLst>
              <a:gd name="adj1" fmla="val 14967"/>
              <a:gd name="adj2" fmla="val 20371"/>
              <a:gd name="adj3" fmla="val -37413"/>
              <a:gd name="adj4" fmla="val 858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 inner products!</a:t>
            </a:r>
          </a:p>
        </p:txBody>
      </p:sp>
    </p:spTree>
    <p:extLst>
      <p:ext uri="{BB962C8B-B14F-4D97-AF65-F5344CB8AC3E}">
        <p14:creationId xmlns:p14="http://schemas.microsoft.com/office/powerpoint/2010/main" val="554061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A4D3-489D-7544-86C6-8036D355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Slalom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7A2D2-A572-B34A-8753-F5A5AF82D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92B9DE-DEE1-0342-97BB-80815A37B7B2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Slalom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EC9FF3F-B9C8-8E4F-B220-F528B06F2B7B}"/>
              </a:ext>
            </a:extLst>
          </p:cNvPr>
          <p:cNvGrpSpPr/>
          <p:nvPr/>
        </p:nvGrpSpPr>
        <p:grpSpPr>
          <a:xfrm>
            <a:off x="2033501" y="1694188"/>
            <a:ext cx="946336" cy="752999"/>
            <a:chOff x="475608" y="2800204"/>
            <a:chExt cx="946336" cy="75299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AE92402-23CB-504A-9E4F-13330945B6DC}"/>
                </a:ext>
              </a:extLst>
            </p:cNvPr>
            <p:cNvSpPr/>
            <p:nvPr/>
          </p:nvSpPr>
          <p:spPr>
            <a:xfrm>
              <a:off x="475608" y="2800204"/>
              <a:ext cx="946336" cy="752999"/>
            </a:xfrm>
            <a:prstGeom prst="rect">
              <a:avLst/>
            </a:prstGeom>
            <a:pattFill prst="horzBrick">
              <a:fgClr>
                <a:schemeClr val="accent6">
                  <a:lumMod val="50000"/>
                </a:schemeClr>
              </a:fgClr>
              <a:bgClr>
                <a:prstClr val="white"/>
              </a:bgClr>
            </a:pattFill>
            <a:ln>
              <a:solidFill>
                <a:srgbClr val="98480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1587DC1-8AB3-894E-AB37-387521BAFD8D}"/>
                </a:ext>
              </a:extLst>
            </p:cNvPr>
            <p:cNvSpPr/>
            <p:nvPr/>
          </p:nvSpPr>
          <p:spPr>
            <a:xfrm>
              <a:off x="626395" y="2947040"/>
              <a:ext cx="644762" cy="45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TEE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83831607-114D-CF4D-AB25-972FBA03E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785" y="1338924"/>
            <a:ext cx="1463526" cy="146352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6FF66A6-7066-D049-A608-8FEFF125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9837" y="2159055"/>
            <a:ext cx="589906" cy="5762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902F10D-8130-7F49-9A03-D5E3E926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256" y="2159055"/>
            <a:ext cx="589906" cy="576264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02FD216A-AE71-BF45-813C-5EE81639C687}"/>
              </a:ext>
            </a:extLst>
          </p:cNvPr>
          <p:cNvGrpSpPr/>
          <p:nvPr/>
        </p:nvGrpSpPr>
        <p:grpSpPr>
          <a:xfrm>
            <a:off x="3569743" y="2806130"/>
            <a:ext cx="3648482" cy="408125"/>
            <a:chOff x="3569743" y="2806130"/>
            <a:chExt cx="3648482" cy="40812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425B429-7FFA-0240-AE44-B0080394D67C}"/>
                </a:ext>
              </a:extLst>
            </p:cNvPr>
            <p:cNvCxnSpPr>
              <a:cxnSpLocks/>
            </p:cNvCxnSpPr>
            <p:nvPr/>
          </p:nvCxnSpPr>
          <p:spPr>
            <a:xfrm>
              <a:off x="3569743" y="3214255"/>
              <a:ext cx="36484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118254B-A041-FF48-9333-50603FA534A7}"/>
                </a:ext>
              </a:extLst>
            </p:cNvPr>
            <p:cNvSpPr txBox="1"/>
            <p:nvPr/>
          </p:nvSpPr>
          <p:spPr>
            <a:xfrm>
              <a:off x="3569743" y="2806130"/>
              <a:ext cx="36484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X</a:t>
              </a:r>
              <a:r>
                <a:rPr lang="en-US" sz="2000" baseline="-25000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187375F-8F72-E04F-936C-F7E3991E5416}"/>
              </a:ext>
            </a:extLst>
          </p:cNvPr>
          <p:cNvGrpSpPr/>
          <p:nvPr/>
        </p:nvGrpSpPr>
        <p:grpSpPr>
          <a:xfrm>
            <a:off x="3569743" y="3592143"/>
            <a:ext cx="3650400" cy="409713"/>
            <a:chOff x="3569743" y="3592143"/>
            <a:chExt cx="3650400" cy="40971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EF72145-1DC5-E745-9F20-19324F92B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9743" y="4001856"/>
              <a:ext cx="3650400" cy="0"/>
            </a:xfrm>
            <a:prstGeom prst="straightConnector1">
              <a:avLst/>
            </a:prstGeom>
            <a:ln w="26424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EBBA32-8E2A-A64B-B025-59241C961EC0}"/>
                </a:ext>
              </a:extLst>
            </p:cNvPr>
            <p:cNvSpPr txBox="1"/>
            <p:nvPr/>
          </p:nvSpPr>
          <p:spPr>
            <a:xfrm>
              <a:off x="3569744" y="3592143"/>
              <a:ext cx="36484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</a:rPr>
                <a:t>Z</a:t>
              </a:r>
              <a:r>
                <a:rPr lang="en-US" sz="2000" baseline="-25000" dirty="0">
                  <a:solidFill>
                    <a:srgbClr val="7030A0"/>
                  </a:solidFill>
                </a:rPr>
                <a:t>1</a:t>
              </a:r>
              <a:r>
                <a:rPr lang="en-US" sz="2000" baseline="-25000" dirty="0"/>
                <a:t> </a:t>
              </a:r>
              <a:r>
                <a:rPr lang="en-US" sz="2000" dirty="0"/>
                <a:t>= </a:t>
              </a:r>
              <a:r>
                <a:rPr lang="en-US" sz="2000" dirty="0">
                  <a:solidFill>
                    <a:srgbClr val="0070C0"/>
                  </a:solidFill>
                </a:rPr>
                <a:t>X</a:t>
              </a:r>
              <a:r>
                <a:rPr lang="en-US" sz="2000" baseline="-25000" dirty="0">
                  <a:solidFill>
                    <a:srgbClr val="0070C0"/>
                  </a:solidFill>
                </a:rPr>
                <a:t>1</a:t>
              </a:r>
              <a:r>
                <a:rPr lang="en-US" sz="2000" dirty="0"/>
                <a:t> * </a:t>
              </a:r>
              <a:r>
                <a:rPr lang="en-US" sz="2000" dirty="0">
                  <a:solidFill>
                    <a:schemeClr val="bg2"/>
                  </a:solidFill>
                </a:rPr>
                <a:t>W</a:t>
              </a:r>
              <a:r>
                <a:rPr lang="en-US" sz="2000" baseline="-25000" dirty="0">
                  <a:solidFill>
                    <a:schemeClr val="bg2"/>
                  </a:solidFill>
                </a:rPr>
                <a:t>1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E4CCC16-9428-694B-837F-28C8604A651A}"/>
              </a:ext>
            </a:extLst>
          </p:cNvPr>
          <p:cNvGrpSpPr/>
          <p:nvPr/>
        </p:nvGrpSpPr>
        <p:grpSpPr>
          <a:xfrm>
            <a:off x="3569743" y="4809883"/>
            <a:ext cx="3648483" cy="1825587"/>
            <a:chOff x="3569743" y="4809883"/>
            <a:chExt cx="3648483" cy="1825587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7FAB9B9-2346-4849-95A1-0CAA31291FDC}"/>
                </a:ext>
              </a:extLst>
            </p:cNvPr>
            <p:cNvCxnSpPr>
              <a:cxnSpLocks/>
            </p:cNvCxnSpPr>
            <p:nvPr/>
          </p:nvCxnSpPr>
          <p:spPr>
            <a:xfrm>
              <a:off x="3569743" y="5218008"/>
              <a:ext cx="36484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67528A0-5AC7-4840-B133-F203E9A5A0E8}"/>
                </a:ext>
              </a:extLst>
            </p:cNvPr>
            <p:cNvSpPr txBox="1"/>
            <p:nvPr/>
          </p:nvSpPr>
          <p:spPr>
            <a:xfrm>
              <a:off x="3569743" y="4809883"/>
              <a:ext cx="36484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X</a:t>
              </a:r>
              <a:r>
                <a:rPr lang="en-US" sz="2000" baseline="-25000" dirty="0">
                  <a:solidFill>
                    <a:srgbClr val="0070C0"/>
                  </a:solidFill>
                </a:rPr>
                <a:t>2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5DC4426-E440-2A49-BA4F-FC3291142A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9743" y="5932863"/>
              <a:ext cx="3648483" cy="0"/>
            </a:xfrm>
            <a:prstGeom prst="straightConnector1">
              <a:avLst/>
            </a:prstGeom>
            <a:ln w="26424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513BA26-3AB4-8644-ADAE-6572ED56F124}"/>
                </a:ext>
              </a:extLst>
            </p:cNvPr>
            <p:cNvSpPr txBox="1"/>
            <p:nvPr/>
          </p:nvSpPr>
          <p:spPr>
            <a:xfrm>
              <a:off x="3569743" y="5512766"/>
              <a:ext cx="36484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</a:rPr>
                <a:t>Z</a:t>
              </a:r>
              <a:r>
                <a:rPr lang="en-US" sz="2000" baseline="-25000" dirty="0">
                  <a:solidFill>
                    <a:srgbClr val="7030A0"/>
                  </a:solidFill>
                </a:rPr>
                <a:t>2</a:t>
              </a:r>
              <a:r>
                <a:rPr lang="en-US" sz="2000" baseline="-25000" dirty="0"/>
                <a:t> </a:t>
              </a:r>
              <a:r>
                <a:rPr lang="en-US" sz="2000" dirty="0"/>
                <a:t>= </a:t>
              </a:r>
              <a:r>
                <a:rPr lang="en-US" sz="2000" dirty="0">
                  <a:solidFill>
                    <a:srgbClr val="0070C0"/>
                  </a:solidFill>
                </a:rPr>
                <a:t>X</a:t>
              </a:r>
              <a:r>
                <a:rPr lang="en-US" sz="2000" baseline="-25000" dirty="0">
                  <a:solidFill>
                    <a:srgbClr val="0070C0"/>
                  </a:solidFill>
                </a:rPr>
                <a:t>2</a:t>
              </a:r>
              <a:r>
                <a:rPr lang="en-US" sz="2000" dirty="0"/>
                <a:t> * </a:t>
              </a:r>
              <a:r>
                <a:rPr lang="en-US" sz="2000" dirty="0">
                  <a:solidFill>
                    <a:schemeClr val="bg2"/>
                  </a:solidFill>
                </a:rPr>
                <a:t>W</a:t>
              </a:r>
              <a:r>
                <a:rPr lang="en-US" sz="2000" baseline="-25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0F0DEC7-0003-6545-A00A-5FCEC51ED905}"/>
                </a:ext>
              </a:extLst>
            </p:cNvPr>
            <p:cNvSpPr txBox="1"/>
            <p:nvPr/>
          </p:nvSpPr>
          <p:spPr>
            <a:xfrm>
              <a:off x="3569743" y="6173805"/>
              <a:ext cx="3648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…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B0F32E5-4308-5242-AAE2-9F85853A59AD}"/>
              </a:ext>
            </a:extLst>
          </p:cNvPr>
          <p:cNvGrpSpPr/>
          <p:nvPr/>
        </p:nvGrpSpPr>
        <p:grpSpPr>
          <a:xfrm>
            <a:off x="223021" y="3792198"/>
            <a:ext cx="3112304" cy="2668450"/>
            <a:chOff x="223021" y="3792198"/>
            <a:chExt cx="3112304" cy="266845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AFA09C-AC23-6143-87E3-7635C2E74225}"/>
                </a:ext>
              </a:extLst>
            </p:cNvPr>
            <p:cNvGrpSpPr/>
            <p:nvPr/>
          </p:nvGrpSpPr>
          <p:grpSpPr>
            <a:xfrm>
              <a:off x="223021" y="3792198"/>
              <a:ext cx="3112304" cy="1416207"/>
              <a:chOff x="223021" y="3792198"/>
              <a:chExt cx="3112304" cy="1416207"/>
            </a:xfrm>
          </p:grpSpPr>
          <p:sp>
            <p:nvSpPr>
              <p:cNvPr id="74" name="Curved Right Arrow 73">
                <a:extLst>
                  <a:ext uri="{FF2B5EF4-FFF2-40B4-BE49-F238E27FC236}">
                    <a16:creationId xmlns:a16="http://schemas.microsoft.com/office/drawing/2014/main" id="{A15C97B4-8FE7-EC4C-BC16-93AA15F61DE2}"/>
                  </a:ext>
                </a:extLst>
              </p:cNvPr>
              <p:cNvSpPr/>
              <p:nvPr/>
            </p:nvSpPr>
            <p:spPr>
              <a:xfrm>
                <a:off x="2828602" y="3992253"/>
                <a:ext cx="506723" cy="1216152"/>
              </a:xfrm>
              <a:prstGeom prst="curv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21BAB57-6916-A347-A135-57B1A8934F6D}"/>
                  </a:ext>
                </a:extLst>
              </p:cNvPr>
              <p:cNvSpPr txBox="1"/>
              <p:nvPr/>
            </p:nvSpPr>
            <p:spPr>
              <a:xfrm>
                <a:off x="223021" y="3792198"/>
                <a:ext cx="26055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err="1"/>
                  <a:t>Freivald</a:t>
                </a:r>
                <a:r>
                  <a:rPr lang="en-US" sz="2000" dirty="0"/>
                  <a:t> check for (</a:t>
                </a:r>
                <a:r>
                  <a:rPr lang="en-US" sz="2000" dirty="0">
                    <a:solidFill>
                      <a:srgbClr val="0070C0"/>
                    </a:solidFill>
                  </a:rPr>
                  <a:t>X</a:t>
                </a:r>
                <a:r>
                  <a:rPr lang="en-US" sz="2000" baseline="-25000" dirty="0">
                    <a:solidFill>
                      <a:srgbClr val="0070C0"/>
                    </a:solidFill>
                  </a:rPr>
                  <a:t>1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chemeClr val="bg2"/>
                    </a:solidFill>
                  </a:rPr>
                  <a:t>W</a:t>
                </a:r>
                <a:r>
                  <a:rPr lang="en-US" sz="2000" baseline="-25000" dirty="0">
                    <a:solidFill>
                      <a:schemeClr val="bg2"/>
                    </a:solidFill>
                  </a:rPr>
                  <a:t>1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Z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0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>
                    <a:solidFill>
                      <a:srgbClr val="0070C0"/>
                    </a:solidFill>
                  </a:rPr>
                  <a:t>X</a:t>
                </a:r>
                <a:r>
                  <a:rPr lang="en-US" sz="200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n-US" sz="2000" dirty="0"/>
                  <a:t> =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000" dirty="0">
                    <a:solidFill>
                      <a:srgbClr val="7030A0"/>
                    </a:solidFill>
                  </a:rPr>
                  <a:t>Z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000" dirty="0"/>
                  <a:t>) </a:t>
                </a:r>
              </a:p>
            </p:txBody>
          </p:sp>
        </p:grpSp>
        <p:sp>
          <p:nvSpPr>
            <p:cNvPr id="87" name="Line Callout 1 86">
              <a:extLst>
                <a:ext uri="{FF2B5EF4-FFF2-40B4-BE49-F238E27FC236}">
                  <a16:creationId xmlns:a16="http://schemas.microsoft.com/office/drawing/2014/main" id="{3E1DAE66-5B54-1449-BDEE-FB42A30CCE78}"/>
                </a:ext>
              </a:extLst>
            </p:cNvPr>
            <p:cNvSpPr/>
            <p:nvPr/>
          </p:nvSpPr>
          <p:spPr>
            <a:xfrm>
              <a:off x="721241" y="5453810"/>
              <a:ext cx="1609140" cy="1006838"/>
            </a:xfrm>
            <a:prstGeom prst="borderCallout1">
              <a:avLst>
                <a:gd name="adj1" fmla="val 1605"/>
                <a:gd name="adj2" fmla="val 29014"/>
                <a:gd name="adj3" fmla="val -32243"/>
                <a:gd name="adj4" fmla="val 37579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Arbitrary non-linearity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406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D441A-DEE0-9748-9F55-431A3DBF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5F869-4DDE-634B-AA06-A245138DE44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sz="2000" dirty="0"/>
              <a:t>TEE: Intel SGX ”Desktop” CPU (single thread)</a:t>
            </a:r>
          </a:p>
          <a:p>
            <a:pPr lvl="1"/>
            <a:r>
              <a:rPr lang="en-US" sz="2000" dirty="0"/>
              <a:t>Untrusted device: Nvidia Tesla GPU</a:t>
            </a:r>
          </a:p>
          <a:p>
            <a:pPr lvl="1"/>
            <a:r>
              <a:rPr lang="en-US" sz="2000" dirty="0"/>
              <a:t>Port of the Eigen linear algebra C++ library to SGX</a:t>
            </a:r>
            <a:br>
              <a:rPr lang="en-US" sz="2000" dirty="0"/>
            </a:br>
            <a:r>
              <a:rPr lang="en-US" sz="2000" dirty="0"/>
              <a:t>(used in e.g., TensorFlow)</a:t>
            </a:r>
          </a:p>
          <a:p>
            <a:pPr lvl="1"/>
            <a:r>
              <a:rPr lang="en-US" sz="2000" b="1" dirty="0"/>
              <a:t>No simulation mode!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B60D9-119A-DE46-AEC3-A98426754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28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22D6B1-75F9-484C-8514-152560D45781}"/>
              </a:ext>
            </a:extLst>
          </p:cNvPr>
          <p:cNvGrpSpPr/>
          <p:nvPr/>
        </p:nvGrpSpPr>
        <p:grpSpPr>
          <a:xfrm>
            <a:off x="6862029" y="784462"/>
            <a:ext cx="1097403" cy="899665"/>
            <a:chOff x="6571084" y="755091"/>
            <a:chExt cx="1097403" cy="8996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8B2367-73C7-BB4D-B43B-F7B47392AAC1}"/>
                </a:ext>
              </a:extLst>
            </p:cNvPr>
            <p:cNvSpPr/>
            <p:nvPr/>
          </p:nvSpPr>
          <p:spPr>
            <a:xfrm>
              <a:off x="6722151" y="901757"/>
              <a:ext cx="946336" cy="752999"/>
            </a:xfrm>
            <a:prstGeom prst="rect">
              <a:avLst/>
            </a:prstGeom>
            <a:pattFill prst="horzBrick">
              <a:fgClr>
                <a:schemeClr val="accent6">
                  <a:lumMod val="50000"/>
                </a:schemeClr>
              </a:fgClr>
              <a:bgClr>
                <a:prstClr val="white"/>
              </a:bgClr>
            </a:pattFill>
            <a:ln>
              <a:solidFill>
                <a:srgbClr val="98480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BF766F-18ED-834C-ABC0-1F5A7EA908EB}"/>
                </a:ext>
              </a:extLst>
            </p:cNvPr>
            <p:cNvSpPr/>
            <p:nvPr/>
          </p:nvSpPr>
          <p:spPr>
            <a:xfrm>
              <a:off x="6872938" y="1048593"/>
              <a:ext cx="644762" cy="45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TEE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1EA2FA-5CED-554B-862D-FB144593D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1084" y="755091"/>
              <a:ext cx="452921" cy="45631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699FDB-28A2-474B-96FA-23BD6A80F0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51" y="1400914"/>
            <a:ext cx="1144732" cy="859757"/>
          </a:xfrm>
          <a:prstGeom prst="rect">
            <a:avLst/>
          </a:prstGeom>
        </p:spPr>
      </p:pic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B8281B4D-CDE6-734E-A89D-70401AA434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611499"/>
              </p:ext>
            </p:extLst>
          </p:nvPr>
        </p:nvGraphicFramePr>
        <p:xfrm>
          <a:off x="622922" y="3375518"/>
          <a:ext cx="3810289" cy="284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EB772DE9-A963-3744-9D34-5C80E97F86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427917"/>
              </p:ext>
            </p:extLst>
          </p:nvPr>
        </p:nvGraphicFramePr>
        <p:xfrm>
          <a:off x="4654594" y="3375518"/>
          <a:ext cx="3810289" cy="284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97706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304E7-2772-2248-A35B-026CCD609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29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CCFF91-6524-4F4F-AA8C-4C4B87D2131B}"/>
              </a:ext>
            </a:extLst>
          </p:cNvPr>
          <p:cNvGrpSpPr/>
          <p:nvPr/>
        </p:nvGrpSpPr>
        <p:grpSpPr>
          <a:xfrm>
            <a:off x="6860950" y="3325969"/>
            <a:ext cx="1456874" cy="1397931"/>
            <a:chOff x="6860950" y="3325969"/>
            <a:chExt cx="1456874" cy="13979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F2E025-ADA6-0C4D-9A05-7FA4C05EA99D}"/>
                </a:ext>
              </a:extLst>
            </p:cNvPr>
            <p:cNvSpPr/>
            <p:nvPr/>
          </p:nvSpPr>
          <p:spPr>
            <a:xfrm rot="16200000">
              <a:off x="6622255" y="3717194"/>
              <a:ext cx="1046778" cy="26432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8F2B1C-BC88-5D4E-B47D-207F95DE4AFE}"/>
                </a:ext>
              </a:extLst>
            </p:cNvPr>
            <p:cNvSpPr/>
            <p:nvPr/>
          </p:nvSpPr>
          <p:spPr>
            <a:xfrm rot="16200000">
              <a:off x="7316841" y="3968037"/>
              <a:ext cx="545092" cy="264327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60823D-0929-E343-BDD1-97677EA670DD}"/>
                </a:ext>
              </a:extLst>
            </p:cNvPr>
            <p:cNvSpPr/>
            <p:nvPr/>
          </p:nvSpPr>
          <p:spPr>
            <a:xfrm rot="16200000">
              <a:off x="7940877" y="4127741"/>
              <a:ext cx="184506" cy="264327"/>
            </a:xfrm>
            <a:prstGeom prst="rect">
              <a:avLst/>
            </a:prstGeom>
            <a:solidFill>
              <a:srgbClr val="FF6666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A870F3-1BEE-EA43-AFFC-3BA810E41FDE}"/>
                </a:ext>
              </a:extLst>
            </p:cNvPr>
            <p:cNvSpPr txBox="1"/>
            <p:nvPr/>
          </p:nvSpPr>
          <p:spPr>
            <a:xfrm>
              <a:off x="6860950" y="434792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921A64-B8EE-2A4D-9C01-A842258D42FF}"/>
                </a:ext>
              </a:extLst>
            </p:cNvPr>
            <p:cNvSpPr txBox="1"/>
            <p:nvPr/>
          </p:nvSpPr>
          <p:spPr>
            <a:xfrm>
              <a:off x="7343165" y="4347928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AFB269-827F-3244-9C68-9B27A0F1B18E}"/>
                </a:ext>
              </a:extLst>
            </p:cNvPr>
            <p:cNvSpPr txBox="1"/>
            <p:nvPr/>
          </p:nvSpPr>
          <p:spPr>
            <a:xfrm>
              <a:off x="7748437" y="43545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bird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880869-4254-2744-B168-F70E6A11F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173" y="2623915"/>
            <a:ext cx="1269899" cy="12405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41DA2C-133E-9F4C-8D22-B11F43FDD6E7}"/>
              </a:ext>
            </a:extLst>
          </p:cNvPr>
          <p:cNvCxnSpPr>
            <a:cxnSpLocks/>
          </p:cNvCxnSpPr>
          <p:nvPr/>
        </p:nvCxnSpPr>
        <p:spPr>
          <a:xfrm>
            <a:off x="2078182" y="3244180"/>
            <a:ext cx="1445914" cy="508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8D4B31-45BB-5F44-B572-371C520148BD}"/>
              </a:ext>
            </a:extLst>
          </p:cNvPr>
          <p:cNvCxnSpPr>
            <a:cxnSpLocks/>
          </p:cNvCxnSpPr>
          <p:nvPr/>
        </p:nvCxnSpPr>
        <p:spPr>
          <a:xfrm>
            <a:off x="5132149" y="3244180"/>
            <a:ext cx="1625844" cy="583474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964E0-C9C4-F043-8831-CE084379429D}"/>
              </a:ext>
            </a:extLst>
          </p:cNvPr>
          <p:cNvGrpSpPr/>
          <p:nvPr/>
        </p:nvGrpSpPr>
        <p:grpSpPr>
          <a:xfrm>
            <a:off x="729804" y="2549343"/>
            <a:ext cx="1108661" cy="1166806"/>
            <a:chOff x="729804" y="2549343"/>
            <a:chExt cx="1108661" cy="11668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A71D83-974C-5E44-9F95-03878FB8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04" y="2549343"/>
              <a:ext cx="780797" cy="77838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B996EC-E618-074F-9CD3-0FEC64D86A1A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33" y="2736746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D9C4EF-02F2-2048-8731-9DCAD0EC47A2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65" y="2924149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6CA2E1-DBBF-0546-A825-DDAD667B76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429" y="5655709"/>
            <a:ext cx="800783" cy="801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EF7B5E-DEE5-B64B-8DEC-6E95F76C7B86}"/>
              </a:ext>
            </a:extLst>
          </p:cNvPr>
          <p:cNvSpPr txBox="1"/>
          <p:nvPr/>
        </p:nvSpPr>
        <p:spPr>
          <a:xfrm>
            <a:off x="340155" y="3781767"/>
            <a:ext cx="1672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B487D-8079-234D-B052-D4CE6A9898DE}"/>
              </a:ext>
            </a:extLst>
          </p:cNvPr>
          <p:cNvSpPr txBox="1"/>
          <p:nvPr/>
        </p:nvSpPr>
        <p:spPr>
          <a:xfrm>
            <a:off x="3057806" y="229642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315799-3959-0C45-A6E8-A474D195D3D2}"/>
              </a:ext>
            </a:extLst>
          </p:cNvPr>
          <p:cNvSpPr txBox="1"/>
          <p:nvPr/>
        </p:nvSpPr>
        <p:spPr>
          <a:xfrm>
            <a:off x="6700672" y="2854258"/>
            <a:ext cx="156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outputs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C8CF29-7D24-E24F-A1C0-F523FFC16331}"/>
              </a:ext>
            </a:extLst>
          </p:cNvPr>
          <p:cNvSpPr txBox="1"/>
          <p:nvPr/>
        </p:nvSpPr>
        <p:spPr>
          <a:xfrm>
            <a:off x="3081242" y="5231861"/>
            <a:ext cx="1223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2DE99-414E-0D4A-A454-D986001AD3B0}"/>
              </a:ext>
            </a:extLst>
          </p:cNvPr>
          <p:cNvSpPr txBox="1"/>
          <p:nvPr/>
        </p:nvSpPr>
        <p:spPr>
          <a:xfrm>
            <a:off x="5357211" y="4912841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inference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026C26-0A04-3F42-A53A-4C0E12B46630}"/>
              </a:ext>
            </a:extLst>
          </p:cNvPr>
          <p:cNvSpPr/>
          <p:nvPr/>
        </p:nvSpPr>
        <p:spPr>
          <a:xfrm>
            <a:off x="220904" y="4581987"/>
            <a:ext cx="2084390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Robust statistics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2FE59D-4BBF-6146-A017-0DFDFAAF5E9D}"/>
              </a:ext>
            </a:extLst>
          </p:cNvPr>
          <p:cNvSpPr/>
          <p:nvPr/>
        </p:nvSpPr>
        <p:spPr>
          <a:xfrm>
            <a:off x="2777317" y="1561460"/>
            <a:ext cx="305396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E5285C-D062-8941-B727-D7135F79A834}"/>
              </a:ext>
            </a:extLst>
          </p:cNvPr>
          <p:cNvSpPr/>
          <p:nvPr/>
        </p:nvSpPr>
        <p:spPr>
          <a:xfrm>
            <a:off x="4897983" y="5664490"/>
            <a:ext cx="3552510" cy="8359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BC8700-CE5C-DB44-B2B5-9682425A0958}"/>
              </a:ext>
            </a:extLst>
          </p:cNvPr>
          <p:cNvSpPr/>
          <p:nvPr/>
        </p:nvSpPr>
        <p:spPr>
          <a:xfrm>
            <a:off x="6298223" y="1799360"/>
            <a:ext cx="2390817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Differential privacy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E8D25D-8385-9E4E-8C39-F95F0A3B0B95}"/>
              </a:ext>
            </a:extLst>
          </p:cNvPr>
          <p:cNvSpPr/>
          <p:nvPr/>
        </p:nvSpPr>
        <p:spPr>
          <a:xfrm>
            <a:off x="3348419" y="4232089"/>
            <a:ext cx="834145" cy="3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E34F61-32F2-0247-8D0E-78E79B275AF8}"/>
              </a:ext>
            </a:extLst>
          </p:cNvPr>
          <p:cNvSpPr/>
          <p:nvPr/>
        </p:nvSpPr>
        <p:spPr>
          <a:xfrm>
            <a:off x="243238" y="4180804"/>
            <a:ext cx="2039723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poisoning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D48372-3FEE-5B41-B63E-587D17FF42C4}"/>
              </a:ext>
            </a:extLst>
          </p:cNvPr>
          <p:cNvSpPr/>
          <p:nvPr/>
        </p:nvSpPr>
        <p:spPr>
          <a:xfrm>
            <a:off x="3059643" y="1966347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D013F4-01A0-5544-88D5-593E40CDC0ED}"/>
              </a:ext>
            </a:extLst>
          </p:cNvPr>
          <p:cNvSpPr/>
          <p:nvPr/>
        </p:nvSpPr>
        <p:spPr>
          <a:xfrm>
            <a:off x="5898207" y="2206882"/>
            <a:ext cx="3023691" cy="6755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inference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theft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CF6D36-0D85-204E-9769-6C697AB34992}"/>
              </a:ext>
            </a:extLst>
          </p:cNvPr>
          <p:cNvSpPr/>
          <p:nvPr/>
        </p:nvSpPr>
        <p:spPr>
          <a:xfrm>
            <a:off x="5405760" y="5271209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B953CA-43AE-7846-8676-FA141347E499}"/>
              </a:ext>
            </a:extLst>
          </p:cNvPr>
          <p:cNvSpPr/>
          <p:nvPr/>
        </p:nvSpPr>
        <p:spPr>
          <a:xfrm>
            <a:off x="2916207" y="4627035"/>
            <a:ext cx="1671229" cy="602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DDE4C63-C25C-EF45-B39E-2ECADC4EB022}"/>
              </a:ext>
            </a:extLst>
          </p:cNvPr>
          <p:cNvCxnSpPr>
            <a:cxnSpLocks/>
          </p:cNvCxnSpPr>
          <p:nvPr/>
        </p:nvCxnSpPr>
        <p:spPr>
          <a:xfrm flipV="1">
            <a:off x="4247922" y="3871869"/>
            <a:ext cx="2460498" cy="2089250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109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16DC-29CC-4542-AF35-61C4E2F0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Deep Learning Revolution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143D6C-867F-CE43-B50E-01C1C4E408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And then everything else…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1A1E1A-6688-224C-B095-A1FB13768C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88" y="1962558"/>
            <a:ext cx="6806623" cy="2396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E7528-C1DE-CC4F-9415-07B7582763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95" y="4174590"/>
            <a:ext cx="3708691" cy="2469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60FCB-5EED-2845-89E2-E760A1C04C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369" y="2488061"/>
            <a:ext cx="4089833" cy="3373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FD203C-D1A0-4C45-8904-75A7BC562F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899" y="3342119"/>
            <a:ext cx="5298939" cy="15595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5555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0E1A6-B3C6-4C40-A292-AEA28FF26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30</a:t>
            </a:fld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8A4FC86-60D9-3C41-83BD-C4ABFD73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6" b="35249"/>
          <a:stretch/>
        </p:blipFill>
        <p:spPr>
          <a:xfrm>
            <a:off x="1037274" y="2241308"/>
            <a:ext cx="7052403" cy="1741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0E981-30A1-C74D-901D-A92D97A5842B}"/>
              </a:ext>
            </a:extLst>
          </p:cNvPr>
          <p:cNvSpPr txBox="1"/>
          <p:nvPr/>
        </p:nvSpPr>
        <p:spPr>
          <a:xfrm>
            <a:off x="2426220" y="6462352"/>
            <a:ext cx="4291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Szegedy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2013,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Goodfellow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1E81C-B1D4-6841-8558-616AC321C74D}"/>
              </a:ext>
            </a:extLst>
          </p:cNvPr>
          <p:cNvSpPr txBox="1"/>
          <p:nvPr/>
        </p:nvSpPr>
        <p:spPr>
          <a:xfrm>
            <a:off x="637310" y="4089635"/>
            <a:ext cx="2814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Pretty sure this is a panda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C1316-9E94-CE4E-B7C7-22EF763861B6}"/>
              </a:ext>
            </a:extLst>
          </p:cNvPr>
          <p:cNvSpPr txBox="1"/>
          <p:nvPr/>
        </p:nvSpPr>
        <p:spPr>
          <a:xfrm>
            <a:off x="5816617" y="4089635"/>
            <a:ext cx="2880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I’m certain this is a gibbon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D58EBF-5B0A-5740-AE43-4BA128434DB4}"/>
              </a:ext>
            </a:extLst>
          </p:cNvPr>
          <p:cNvSpPr txBox="1">
            <a:spLocks/>
          </p:cNvSpPr>
          <p:nvPr/>
        </p:nvSpPr>
        <p:spPr bwMode="auto">
          <a:xfrm>
            <a:off x="948775" y="479388"/>
            <a:ext cx="8171873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ML models make surprising mistakes</a:t>
            </a:r>
          </a:p>
        </p:txBody>
      </p:sp>
    </p:spTree>
    <p:extLst>
      <p:ext uri="{BB962C8B-B14F-4D97-AF65-F5344CB8AC3E}">
        <p14:creationId xmlns:p14="http://schemas.microsoft.com/office/powerpoint/2010/main" val="87883837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42FFC-0AF9-684F-8183-0D02E111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are the defenses?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115ED-A26E-6340-B6D7-5BACBE2E98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Adversarial training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Szegedy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2013,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Goodfellow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2015,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Kurakin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2016,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Madry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2017, Kannan et al. 2018</a:t>
            </a:r>
          </a:p>
          <a:p>
            <a:pPr>
              <a:spcBef>
                <a:spcPts val="1872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Convex relaxations with provable guarantees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Raghunathan et al. 2018, Kolter &amp; Wong 2018, Sinha et al. 2018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lot of broken defenses…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8959B-6A3C-684F-A65C-596A4FE68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31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48F2B2-A9C1-164D-854A-7D47F5BFD0A5}"/>
              </a:ext>
            </a:extLst>
          </p:cNvPr>
          <p:cNvSpPr/>
          <p:nvPr/>
        </p:nvSpPr>
        <p:spPr>
          <a:xfrm>
            <a:off x="5802602" y="1399805"/>
            <a:ext cx="2854036" cy="11723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Prevent “all/most attacks”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a given norm ball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AB7A179-7C68-424A-9692-A79D97C62D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24" y="4213219"/>
            <a:ext cx="6270596" cy="143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C18422-4DEC-6B49-B0EC-09485D0571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89"/>
          <a:stretch/>
        </p:blipFill>
        <p:spPr>
          <a:xfrm>
            <a:off x="1980213" y="5353811"/>
            <a:ext cx="6195073" cy="12837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4BE2981-F6EF-3B4E-AB22-88C20DDA3D72}"/>
              </a:ext>
            </a:extLst>
          </p:cNvPr>
          <p:cNvSpPr/>
          <p:nvPr/>
        </p:nvSpPr>
        <p:spPr>
          <a:xfrm>
            <a:off x="1311965" y="2160103"/>
            <a:ext cx="1791453" cy="317004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38100" dist="25400" dir="2700000" algn="br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EE8F9F-5064-A942-9D53-6D9D28F5CCCB}"/>
              </a:ext>
            </a:extLst>
          </p:cNvPr>
          <p:cNvSpPr/>
          <p:nvPr/>
        </p:nvSpPr>
        <p:spPr>
          <a:xfrm>
            <a:off x="1317385" y="3056970"/>
            <a:ext cx="6117085" cy="316703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38100" dist="25400" dir="2700000" algn="br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39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5" grpId="0" animBg="1"/>
      <p:bldP spid="7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30DC4-6DBB-8D46-A192-11BC903976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76" y="1486370"/>
            <a:ext cx="7996593" cy="46518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Current approach: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Fix a ”toy” attack model (e.g., some l</a:t>
            </a:r>
            <a:r>
              <a:rPr lang="en-US" baseline="-25000" dirty="0"/>
              <a:t>∞</a:t>
            </a:r>
            <a:r>
              <a:rPr lang="en-US" dirty="0"/>
              <a:t> ball) 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Directly optimize over the robustness measure</a:t>
            </a:r>
          </a:p>
          <a:p>
            <a:pPr lvl="3">
              <a:buFont typeface="Symbol" pitchFamily="2" charset="2"/>
              <a:buChar char="Þ"/>
            </a:pPr>
            <a:r>
              <a:rPr lang="en-US" dirty="0"/>
              <a:t>Defenses do not generalize to other attack models</a:t>
            </a:r>
          </a:p>
          <a:p>
            <a:pPr lvl="3">
              <a:buFont typeface="Symbol" pitchFamily="2" charset="2"/>
              <a:buChar char="Þ"/>
            </a:pPr>
            <a:r>
              <a:rPr lang="en-US" dirty="0"/>
              <a:t>Defenses are meaningless for applied security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do we want?</a:t>
            </a:r>
          </a:p>
          <a:p>
            <a:pPr lvl="2"/>
            <a:r>
              <a:rPr lang="en-US" dirty="0"/>
              <a:t>Model is “always correct” </a:t>
            </a:r>
            <a:r>
              <a:rPr lang="en-US" sz="1600" dirty="0"/>
              <a:t>(sure, why not?)</a:t>
            </a:r>
          </a:p>
          <a:p>
            <a:pPr lvl="2"/>
            <a:r>
              <a:rPr lang="en-US" dirty="0"/>
              <a:t>Model has blind spots that are “hard to find”</a:t>
            </a:r>
          </a:p>
          <a:p>
            <a:pPr lvl="3"/>
            <a:r>
              <a:rPr lang="en-US" dirty="0"/>
              <a:t>“Non-information-theoretic” notions of robustness?</a:t>
            </a:r>
          </a:p>
          <a:p>
            <a:pPr lvl="3"/>
            <a:r>
              <a:rPr lang="en-US" dirty="0"/>
              <a:t>CAPTCHA threat model is interesting to think about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A3FC0-575E-824A-B657-DB0280FF1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479BD-AD92-484C-AF18-55C7BFE038DA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Do we have a realistic threat model? </a:t>
            </a:r>
            <a:r>
              <a:rPr lang="en-US" sz="1400" dirty="0"/>
              <a:t>(no…)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95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137E-4C8F-C043-9E4B-1E90B500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9" y="858982"/>
            <a:ext cx="7707862" cy="5527963"/>
          </a:xfrm>
        </p:spPr>
        <p:txBody>
          <a:bodyPr anchor="ctr"/>
          <a:lstStyle/>
          <a:p>
            <a:pPr algn="ctr"/>
            <a:r>
              <a:rPr lang="en-US" sz="4000" b="1" cap="small" dirty="0"/>
              <a:t>Adversarial examples </a:t>
            </a:r>
            <a:br>
              <a:rPr lang="en-US" sz="4000" b="1" cap="small" dirty="0"/>
            </a:br>
            <a:r>
              <a:rPr lang="en-US" sz="4000" b="1" cap="small" dirty="0"/>
              <a:t>are here to stay!</a:t>
            </a:r>
            <a:br>
              <a:rPr lang="en-US" sz="3600" cap="small" dirty="0"/>
            </a:b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many things that humans can do “robustly”, ML will fail miserably!</a:t>
            </a:r>
            <a:endParaRPr lang="en-US" cap="small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B02D8-824C-FE49-B779-9B64348AF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62369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FAD-2EAF-764C-9C1B-ABDE2DEF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24D216-FC4E-7B4A-8AC4-D359E8BAEE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3782290"/>
            <a:ext cx="7700963" cy="244134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Ad blocking is a “cat &amp; mouse” game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Ad blockers build crowd-sourced filter lists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Ad providers switch origins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Rinse &amp; repeat</a:t>
            </a:r>
          </a:p>
          <a:p>
            <a:pPr marL="114300" lvl="1" indent="0">
              <a:buNone/>
            </a:pPr>
            <a:r>
              <a:rPr lang="en-US" sz="2400" dirty="0"/>
              <a:t> (4?) Content provider (e.g., Cloudflare) hosts the ads</a:t>
            </a:r>
          </a:p>
          <a:p>
            <a:pPr marL="114300" lvl="1" indent="0">
              <a:buNone/>
            </a:pPr>
            <a:endParaRPr lang="en-US" sz="2400" dirty="0"/>
          </a:p>
          <a:p>
            <a:pPr marL="344488" lvl="2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CCD102-1B0F-D24F-96CF-6FAB0C272630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A case study on ad blocking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8A96A-6D08-DF46-B632-0B74297D69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497" y="1430741"/>
            <a:ext cx="2482132" cy="25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7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FAD-2EAF-764C-9C1B-ABDE2DEF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35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24D216-FC4E-7B4A-8AC4-D359E8BAEE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878606" cy="1587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method: perceptual ad-blocking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Storey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2017)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Industry/legal trend: ads have to be clearly indicated  to humans</a:t>
            </a:r>
            <a:endParaRPr lang="en-US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CCD102-1B0F-D24F-96CF-6FAB0C272630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case study on ad blocking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0BE14-9D69-5042-88EC-FC8F67225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92" y="2359210"/>
            <a:ext cx="1696027" cy="312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5418B2-17D8-BC4C-9DB9-E82F64F6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526" y="2231871"/>
            <a:ext cx="2184400" cy="567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C2F64-777F-C749-B358-D81FAD281B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427" y="3569883"/>
            <a:ext cx="4766518" cy="314957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E91DF98-8178-C34F-AAE1-0C422068C89E}"/>
              </a:ext>
            </a:extLst>
          </p:cNvPr>
          <p:cNvGrpSpPr/>
          <p:nvPr/>
        </p:nvGrpSpPr>
        <p:grpSpPr>
          <a:xfrm>
            <a:off x="280758" y="4117055"/>
            <a:ext cx="3805965" cy="2032364"/>
            <a:chOff x="280758" y="4117055"/>
            <a:chExt cx="3805965" cy="20323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0E88F6-7C3A-C148-ADCC-6C06B16D233A}"/>
                </a:ext>
              </a:extLst>
            </p:cNvPr>
            <p:cNvSpPr txBox="1"/>
            <p:nvPr/>
          </p:nvSpPr>
          <p:spPr>
            <a:xfrm>
              <a:off x="280758" y="4117055"/>
              <a:ext cx="3805965" cy="15696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”[…] </a:t>
              </a:r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we deliberately ignore all signals invisible to humans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, including URLs and markup. Instead we consider visual and behavioral information. […] </a:t>
              </a:r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We expect perceptual ad blocking to be less prone to an "arms race.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8C0C7E-7916-D542-97EB-4A57EFF93E64}"/>
                </a:ext>
              </a:extLst>
            </p:cNvPr>
            <p:cNvSpPr txBox="1"/>
            <p:nvPr/>
          </p:nvSpPr>
          <p:spPr>
            <a:xfrm>
              <a:off x="1106129" y="5810865"/>
              <a:ext cx="19319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Storey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2017)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C0E710D-69EB-8B41-A4D4-0193E031C2EF}"/>
              </a:ext>
            </a:extLst>
          </p:cNvPr>
          <p:cNvSpPr/>
          <p:nvPr/>
        </p:nvSpPr>
        <p:spPr>
          <a:xfrm>
            <a:off x="1106129" y="2920224"/>
            <a:ext cx="7348758" cy="6199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humans can detect ads, so can ML!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79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586C-EA40-6D40-8CCC-A9F48F609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detect ads?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D1D06-BDCD-D044-8A46-1CA0528A1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36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263714-4A04-FF40-B066-8C91053A7B81}"/>
              </a:ext>
            </a:extLst>
          </p:cNvPr>
          <p:cNvSpPr txBox="1"/>
          <p:nvPr/>
        </p:nvSpPr>
        <p:spPr>
          <a:xfrm>
            <a:off x="624120" y="1563486"/>
            <a:ext cx="803251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457200">
              <a:spcBef>
                <a:spcPts val="456"/>
              </a:spcBef>
              <a:buFont typeface="+mj-lt"/>
              <a:buAutoNum type="arabicPeriod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“DOM based”</a:t>
            </a:r>
          </a:p>
          <a:p>
            <a:pPr marL="914400" lvl="1" indent="-342900">
              <a:spcBef>
                <a:spcPts val="456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Look for specific ad-cues in the DOM</a:t>
            </a:r>
          </a:p>
          <a:p>
            <a:pPr marL="914400" lvl="1" indent="-342900">
              <a:spcBef>
                <a:spcPts val="456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E.g., fuzzy hashing, OCR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Storey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2017)</a:t>
            </a:r>
          </a:p>
          <a:p>
            <a:pPr marL="571500" lvl="1">
              <a:spcBef>
                <a:spcPts val="456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>
              <a:spcBef>
                <a:spcPts val="456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457200">
              <a:spcBef>
                <a:spcPts val="456"/>
              </a:spcBef>
              <a:buFont typeface="+mj-lt"/>
              <a:buAutoNum type="arabicPeriod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Machine Learning on full page content</a:t>
            </a:r>
          </a:p>
          <a:p>
            <a:pPr marL="914400" lvl="1" indent="-342900">
              <a:spcBef>
                <a:spcPts val="456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Sentinel approach: train object detector (YOLO) on annotated screenshots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EB358B5-693F-C14B-A529-A7CCB6FC6A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507" y="4467113"/>
            <a:ext cx="2917005" cy="1630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D53581-D09D-1746-8CA4-6E2EDB88B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485" y="1781696"/>
            <a:ext cx="1696027" cy="3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36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79DA80F-A6FE-F74A-A17C-8BE078A7396D}"/>
              </a:ext>
            </a:extLst>
          </p:cNvPr>
          <p:cNvSpPr/>
          <p:nvPr/>
        </p:nvSpPr>
        <p:spPr>
          <a:xfrm>
            <a:off x="235529" y="2339628"/>
            <a:ext cx="4544290" cy="4056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FC2E5-0ED2-3B4F-999F-111AA5F13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37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059F5-BF22-1F49-B2F7-4AD6B00F6669}"/>
              </a:ext>
            </a:extLst>
          </p:cNvPr>
          <p:cNvSpPr/>
          <p:nvPr/>
        </p:nvSpPr>
        <p:spPr>
          <a:xfrm>
            <a:off x="359832" y="3060290"/>
            <a:ext cx="2535382" cy="31564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1F5A5-39B0-9A4A-A4E7-7FB24C487005}"/>
              </a:ext>
            </a:extLst>
          </p:cNvPr>
          <p:cNvSpPr/>
          <p:nvPr/>
        </p:nvSpPr>
        <p:spPr>
          <a:xfrm>
            <a:off x="3378979" y="3856343"/>
            <a:ext cx="1176951" cy="156439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 blocker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6ACBFE-452D-5B40-A06A-F1A84531F006}"/>
              </a:ext>
            </a:extLst>
          </p:cNvPr>
          <p:cNvSpPr/>
          <p:nvPr/>
        </p:nvSpPr>
        <p:spPr>
          <a:xfrm>
            <a:off x="7479622" y="2675225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Content provider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693CD-140F-F24E-9C8E-9D5083F856FD}"/>
              </a:ext>
            </a:extLst>
          </p:cNvPr>
          <p:cNvSpPr/>
          <p:nvPr/>
        </p:nvSpPr>
        <p:spPr>
          <a:xfrm>
            <a:off x="7479622" y="4930070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 network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B277AF2F-972F-6B43-A9B3-4D5B6C1A7FE7}"/>
              </a:ext>
            </a:extLst>
          </p:cNvPr>
          <p:cNvCxnSpPr>
            <a:stCxn id="7" idx="1"/>
            <a:endCxn id="6" idx="0"/>
          </p:cNvCxnSpPr>
          <p:nvPr/>
        </p:nvCxnSpPr>
        <p:spPr>
          <a:xfrm rot="10800000" flipV="1">
            <a:off x="3967456" y="3457421"/>
            <a:ext cx="3512167" cy="39892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FE1FA-75D0-BE4F-8A9F-4EFC3C302B53}"/>
              </a:ext>
            </a:extLst>
          </p:cNvPr>
          <p:cNvGrpSpPr/>
          <p:nvPr/>
        </p:nvGrpSpPr>
        <p:grpSpPr>
          <a:xfrm>
            <a:off x="5659121" y="2777856"/>
            <a:ext cx="1204384" cy="1388802"/>
            <a:chOff x="5575993" y="1596026"/>
            <a:chExt cx="1204384" cy="13888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D1D32D-60E5-C040-9C7C-0935520A46E6}"/>
                </a:ext>
              </a:extLst>
            </p:cNvPr>
            <p:cNvGrpSpPr/>
            <p:nvPr/>
          </p:nvGrpSpPr>
          <p:grpSpPr>
            <a:xfrm>
              <a:off x="5575995" y="1596029"/>
              <a:ext cx="1204382" cy="1388799"/>
              <a:chOff x="5783154" y="1851822"/>
              <a:chExt cx="854544" cy="10066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2A4FE-D504-4A4A-B184-CCE848B54A3D}"/>
                  </a:ext>
                </a:extLst>
              </p:cNvPr>
              <p:cNvSpPr/>
              <p:nvPr/>
            </p:nvSpPr>
            <p:spPr>
              <a:xfrm>
                <a:off x="5783154" y="1870111"/>
                <a:ext cx="854544" cy="9883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r>
                  <a:rPr 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Vivamus vehicula leo a justo. Quisque nec augue. Morbi mauris wisi, aliquet vitae, dignissim eget, sollicitudin molestie,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5663B5-AFBF-9249-ADF7-44E470AB365C}"/>
                  </a:ext>
                </a:extLst>
              </p:cNvPr>
              <p:cNvSpPr/>
              <p:nvPr/>
            </p:nvSpPr>
            <p:spPr>
              <a:xfrm>
                <a:off x="5783537" y="1851822"/>
                <a:ext cx="436770" cy="4775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C7DEB3-9064-E74A-A1C0-4838A06590AA}"/>
                  </a:ext>
                </a:extLst>
              </p:cNvPr>
              <p:cNvSpPr/>
              <p:nvPr/>
            </p:nvSpPr>
            <p:spPr>
              <a:xfrm>
                <a:off x="6220690" y="1851823"/>
                <a:ext cx="416625" cy="477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501B-F477-374E-A393-01AA558E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575993" y="1596026"/>
              <a:ext cx="616117" cy="658779"/>
            </a:xfrm>
            <a:prstGeom prst="rect">
              <a:avLst/>
            </a:prstGeom>
          </p:spPr>
        </p:pic>
      </p:grp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8497D85-D038-2842-9E97-1C82C1741A5B}"/>
              </a:ext>
            </a:extLst>
          </p:cNvPr>
          <p:cNvCxnSpPr>
            <a:stCxn id="8" idx="1"/>
            <a:endCxn id="9" idx="2"/>
          </p:cNvCxnSpPr>
          <p:nvPr/>
        </p:nvCxnSpPr>
        <p:spPr>
          <a:xfrm rot="10800000">
            <a:off x="6261314" y="4166659"/>
            <a:ext cx="1218308" cy="15456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37D98B-8C9E-4F40-B052-DDBB7750FADA}"/>
              </a:ext>
            </a:extLst>
          </p:cNvPr>
          <p:cNvGrpSpPr/>
          <p:nvPr/>
        </p:nvGrpSpPr>
        <p:grpSpPr>
          <a:xfrm>
            <a:off x="5526771" y="4930070"/>
            <a:ext cx="1469086" cy="1465722"/>
            <a:chOff x="5149508" y="3962659"/>
            <a:chExt cx="1469086" cy="14657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404CE2-E220-6840-B021-8CBB9A3F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1A6E491-4E6A-EB49-9A53-BC20E86B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78517EE-4DC2-2F46-8BF5-1F608CAB745E}"/>
              </a:ext>
            </a:extLst>
          </p:cNvPr>
          <p:cNvCxnSpPr>
            <a:stCxn id="6" idx="1"/>
            <a:endCxn id="5" idx="3"/>
          </p:cNvCxnSpPr>
          <p:nvPr/>
        </p:nvCxnSpPr>
        <p:spPr>
          <a:xfrm flipH="1">
            <a:off x="2895214" y="4638540"/>
            <a:ext cx="4837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7F878E-8D35-DB44-8837-EBC08AC79688}"/>
              </a:ext>
            </a:extLst>
          </p:cNvPr>
          <p:cNvGrpSpPr/>
          <p:nvPr/>
        </p:nvGrpSpPr>
        <p:grpSpPr>
          <a:xfrm>
            <a:off x="502966" y="3579864"/>
            <a:ext cx="2249110" cy="2317884"/>
            <a:chOff x="419838" y="2869098"/>
            <a:chExt cx="2249110" cy="23178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74E8A5B-C0BA-9B49-8462-CD316A2AC678}"/>
                </a:ext>
              </a:extLst>
            </p:cNvPr>
            <p:cNvGrpSpPr/>
            <p:nvPr/>
          </p:nvGrpSpPr>
          <p:grpSpPr>
            <a:xfrm>
              <a:off x="419838" y="2869098"/>
              <a:ext cx="2249110" cy="2317884"/>
              <a:chOff x="5575993" y="1596026"/>
              <a:chExt cx="1204384" cy="138880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DEF5CA6-7795-3747-810F-75081403F750}"/>
                  </a:ext>
                </a:extLst>
              </p:cNvPr>
              <p:cNvGrpSpPr/>
              <p:nvPr/>
            </p:nvGrpSpPr>
            <p:grpSpPr>
              <a:xfrm>
                <a:off x="5575995" y="1596029"/>
                <a:ext cx="1204382" cy="1388799"/>
                <a:chOff x="5783154" y="1851822"/>
                <a:chExt cx="854544" cy="100664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B8A3E59-BC2C-4F4E-9035-94E9571C766F}"/>
                    </a:ext>
                  </a:extLst>
                </p:cNvPr>
                <p:cNvSpPr/>
                <p:nvPr/>
              </p:nvSpPr>
              <p:spPr>
                <a:xfrm>
                  <a:off x="5783154" y="1870111"/>
                  <a:ext cx="854544" cy="98835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Vivamus vehicula leo a justo. Quisque nec augue. Morbi mauris wisi, aliquet vitae, dignissim eget, sollicitudin molestie,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5141863-2C10-0C42-8EB8-3515F607CA53}"/>
                    </a:ext>
                  </a:extLst>
                </p:cNvPr>
                <p:cNvSpPr/>
                <p:nvPr/>
              </p:nvSpPr>
              <p:spPr>
                <a:xfrm>
                  <a:off x="5783537" y="1851822"/>
                  <a:ext cx="436770" cy="477503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51D665E-7272-7A4D-A75E-35912F6D9088}"/>
                    </a:ext>
                  </a:extLst>
                </p:cNvPr>
                <p:cNvSpPr/>
                <p:nvPr/>
              </p:nvSpPr>
              <p:spPr>
                <a:xfrm>
                  <a:off x="6220690" y="1851823"/>
                  <a:ext cx="416625" cy="477504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6D18ADB-0B96-8D44-87D4-136BD206E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/>
              <a:stretch/>
            </p:blipFill>
            <p:spPr>
              <a:xfrm>
                <a:off x="5575993" y="1596026"/>
                <a:ext cx="616117" cy="658779"/>
              </a:xfrm>
              <a:prstGeom prst="rect">
                <a:avLst/>
              </a:prstGeom>
            </p:spPr>
          </p:pic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7DBF9D2-2060-1B4E-8A95-08CA69ADE3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0397" y="2883693"/>
              <a:ext cx="1085901" cy="10848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FC88EAD-89A2-3243-9BB3-2241E134FD65}"/>
                </a:ext>
              </a:extLst>
            </p:cNvPr>
            <p:cNvCxnSpPr>
              <a:cxnSpLocks/>
            </p:cNvCxnSpPr>
            <p:nvPr/>
          </p:nvCxnSpPr>
          <p:spPr>
            <a:xfrm>
              <a:off x="1590359" y="2883690"/>
              <a:ext cx="1066302" cy="1057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C09DACE-A9B0-6F43-A3CF-FDB02DD9ACA3}"/>
              </a:ext>
            </a:extLst>
          </p:cNvPr>
          <p:cNvGrpSpPr/>
          <p:nvPr/>
        </p:nvGrpSpPr>
        <p:grpSpPr>
          <a:xfrm>
            <a:off x="6264741" y="2784968"/>
            <a:ext cx="598904" cy="658597"/>
            <a:chOff x="5149508" y="3962659"/>
            <a:chExt cx="1469086" cy="146572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E2E6FBA-3D2E-2B43-8C46-1BA34FF36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EBB1EDF-9D93-9842-BE68-AF9AFEC6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9C45F70F-C8F2-D241-A2C5-2DED49474522}"/>
              </a:ext>
            </a:extLst>
          </p:cNvPr>
          <p:cNvSpPr txBox="1">
            <a:spLocks/>
          </p:cNvSpPr>
          <p:nvPr/>
        </p:nvSpPr>
        <p:spPr bwMode="auto">
          <a:xfrm>
            <a:off x="502966" y="479389"/>
            <a:ext cx="8365316" cy="6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What’s the threat model for perceptual ad-blockers?</a:t>
            </a:r>
          </a:p>
        </p:txBody>
      </p:sp>
    </p:spTree>
    <p:extLst>
      <p:ext uri="{BB962C8B-B14F-4D97-AF65-F5344CB8AC3E}">
        <p14:creationId xmlns:p14="http://schemas.microsoft.com/office/powerpoint/2010/main" val="2224901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1358636B-9A93-974A-B591-8410C9AB3721}"/>
              </a:ext>
            </a:extLst>
          </p:cNvPr>
          <p:cNvCxnSpPr/>
          <p:nvPr/>
        </p:nvCxnSpPr>
        <p:spPr>
          <a:xfrm rot="10800000">
            <a:off x="6261313" y="4166659"/>
            <a:ext cx="1218308" cy="15456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79DA80F-A6FE-F74A-A17C-8BE078A7396D}"/>
              </a:ext>
            </a:extLst>
          </p:cNvPr>
          <p:cNvSpPr/>
          <p:nvPr/>
        </p:nvSpPr>
        <p:spPr>
          <a:xfrm>
            <a:off x="235528" y="2339628"/>
            <a:ext cx="4544290" cy="4056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Browser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FC2E5-0ED2-3B4F-999F-111AA5F13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059F5-BF22-1F49-B2F7-4AD6B00F6669}"/>
              </a:ext>
            </a:extLst>
          </p:cNvPr>
          <p:cNvSpPr/>
          <p:nvPr/>
        </p:nvSpPr>
        <p:spPr>
          <a:xfrm>
            <a:off x="359831" y="3060290"/>
            <a:ext cx="2535382" cy="31564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Webpage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1F5A5-39B0-9A4A-A4E7-7FB24C487005}"/>
              </a:ext>
            </a:extLst>
          </p:cNvPr>
          <p:cNvSpPr/>
          <p:nvPr/>
        </p:nvSpPr>
        <p:spPr>
          <a:xfrm>
            <a:off x="3378978" y="3856343"/>
            <a:ext cx="1176951" cy="156439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Ad blocker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6ACBFE-452D-5B40-A06A-F1A84531F006}"/>
              </a:ext>
            </a:extLst>
          </p:cNvPr>
          <p:cNvSpPr/>
          <p:nvPr/>
        </p:nvSpPr>
        <p:spPr>
          <a:xfrm>
            <a:off x="7479621" y="2675225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Content provider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693CD-140F-F24E-9C8E-9D5083F856FD}"/>
              </a:ext>
            </a:extLst>
          </p:cNvPr>
          <p:cNvSpPr/>
          <p:nvPr/>
        </p:nvSpPr>
        <p:spPr>
          <a:xfrm>
            <a:off x="7479621" y="4930070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Ad network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4E8A5B-C0BA-9B49-8462-CD316A2AC678}"/>
              </a:ext>
            </a:extLst>
          </p:cNvPr>
          <p:cNvGrpSpPr/>
          <p:nvPr/>
        </p:nvGrpSpPr>
        <p:grpSpPr>
          <a:xfrm>
            <a:off x="502965" y="3579864"/>
            <a:ext cx="2249110" cy="2317884"/>
            <a:chOff x="5575993" y="1596026"/>
            <a:chExt cx="1204384" cy="13888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EF5CA6-7795-3747-810F-75081403F750}"/>
                </a:ext>
              </a:extLst>
            </p:cNvPr>
            <p:cNvGrpSpPr/>
            <p:nvPr/>
          </p:nvGrpSpPr>
          <p:grpSpPr>
            <a:xfrm>
              <a:off x="5575995" y="1596029"/>
              <a:ext cx="1204382" cy="1388799"/>
              <a:chOff x="5783154" y="1851822"/>
              <a:chExt cx="854544" cy="100664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B8A3E59-BC2C-4F4E-9035-94E9571C766F}"/>
                  </a:ext>
                </a:extLst>
              </p:cNvPr>
              <p:cNvSpPr/>
              <p:nvPr/>
            </p:nvSpPr>
            <p:spPr>
              <a:xfrm>
                <a:off x="5783154" y="1870111"/>
                <a:ext cx="854544" cy="9883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Vivamus vehicula leo a justo. Quisque nec augue. Morbi mauris wisi, aliquet vitae, dignissim eget, sollicitudin molestie,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5141863-2C10-0C42-8EB8-3515F607CA53}"/>
                  </a:ext>
                </a:extLst>
              </p:cNvPr>
              <p:cNvSpPr/>
              <p:nvPr/>
            </p:nvSpPr>
            <p:spPr>
              <a:xfrm>
                <a:off x="5783537" y="1851822"/>
                <a:ext cx="436770" cy="4775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51D665E-7272-7A4D-A75E-35912F6D9088}"/>
                  </a:ext>
                </a:extLst>
              </p:cNvPr>
              <p:cNvSpPr/>
              <p:nvPr/>
            </p:nvSpPr>
            <p:spPr>
              <a:xfrm>
                <a:off x="6220690" y="1851823"/>
                <a:ext cx="416625" cy="477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D18ADB-0B96-8D44-87D4-136BD206E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575993" y="1596026"/>
              <a:ext cx="616117" cy="658779"/>
            </a:xfrm>
            <a:prstGeom prst="rect">
              <a:avLst/>
            </a:prstGeom>
          </p:spPr>
        </p:pic>
      </p:grp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B277AF2F-972F-6B43-A9B3-4D5B6C1A7FE7}"/>
              </a:ext>
            </a:extLst>
          </p:cNvPr>
          <p:cNvCxnSpPr>
            <a:stCxn id="7" idx="1"/>
            <a:endCxn id="6" idx="0"/>
          </p:cNvCxnSpPr>
          <p:nvPr/>
        </p:nvCxnSpPr>
        <p:spPr>
          <a:xfrm rot="10800000" flipV="1">
            <a:off x="3967455" y="3457421"/>
            <a:ext cx="3512167" cy="39892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FE1FA-75D0-BE4F-8A9F-4EFC3C302B53}"/>
              </a:ext>
            </a:extLst>
          </p:cNvPr>
          <p:cNvGrpSpPr/>
          <p:nvPr/>
        </p:nvGrpSpPr>
        <p:grpSpPr>
          <a:xfrm>
            <a:off x="5659120" y="2777856"/>
            <a:ext cx="1204384" cy="1388802"/>
            <a:chOff x="5575993" y="1596026"/>
            <a:chExt cx="1204384" cy="13888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D1D32D-60E5-C040-9C7C-0935520A46E6}"/>
                </a:ext>
              </a:extLst>
            </p:cNvPr>
            <p:cNvGrpSpPr/>
            <p:nvPr/>
          </p:nvGrpSpPr>
          <p:grpSpPr>
            <a:xfrm>
              <a:off x="5575995" y="1596029"/>
              <a:ext cx="1204382" cy="1388799"/>
              <a:chOff x="5783154" y="1851822"/>
              <a:chExt cx="854544" cy="10066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2A4FE-D504-4A4A-B184-CCE848B54A3D}"/>
                  </a:ext>
                </a:extLst>
              </p:cNvPr>
              <p:cNvSpPr/>
              <p:nvPr/>
            </p:nvSpPr>
            <p:spPr>
              <a:xfrm>
                <a:off x="5783154" y="1870111"/>
                <a:ext cx="854544" cy="9883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r>
                  <a:rPr lang="en-US" sz="700" dirty="0">
                    <a:solidFill>
                      <a:schemeClr val="tx1"/>
                    </a:solidFill>
                  </a:rPr>
                  <a:t>Vivamus vehicula leo a justo. Quisque nec augue. Morbi mauris wisi, aliquet vitae, dignissim eget, sollicitudin molestie,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5663B5-AFBF-9249-ADF7-44E470AB365C}"/>
                  </a:ext>
                </a:extLst>
              </p:cNvPr>
              <p:cNvSpPr/>
              <p:nvPr/>
            </p:nvSpPr>
            <p:spPr>
              <a:xfrm>
                <a:off x="5783537" y="1851822"/>
                <a:ext cx="436770" cy="4775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C7DEB3-9064-E74A-A1C0-4838A06590AA}"/>
                  </a:ext>
                </a:extLst>
              </p:cNvPr>
              <p:cNvSpPr/>
              <p:nvPr/>
            </p:nvSpPr>
            <p:spPr>
              <a:xfrm>
                <a:off x="6220690" y="1851823"/>
                <a:ext cx="416625" cy="477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501B-F477-374E-A393-01AA558E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575993" y="1596026"/>
              <a:ext cx="616117" cy="65877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37D98B-8C9E-4F40-B052-DDBB7750FADA}"/>
              </a:ext>
            </a:extLst>
          </p:cNvPr>
          <p:cNvGrpSpPr/>
          <p:nvPr/>
        </p:nvGrpSpPr>
        <p:grpSpPr>
          <a:xfrm>
            <a:off x="5526770" y="4930070"/>
            <a:ext cx="1469086" cy="1465722"/>
            <a:chOff x="5149508" y="3962659"/>
            <a:chExt cx="1469086" cy="14657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404CE2-E220-6840-B021-8CBB9A3F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1A6E491-4E6A-EB49-9A53-BC20E86B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B588CF-DE24-414E-8AB9-3C8F58B1C2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5526770" y="4948854"/>
            <a:ext cx="1469086" cy="144693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175190B-F33E-8E4B-B6A9-BEEF74104A41}"/>
              </a:ext>
            </a:extLst>
          </p:cNvPr>
          <p:cNvGrpSpPr/>
          <p:nvPr/>
        </p:nvGrpSpPr>
        <p:grpSpPr>
          <a:xfrm>
            <a:off x="6264740" y="2784968"/>
            <a:ext cx="598904" cy="658597"/>
            <a:chOff x="5149508" y="3962659"/>
            <a:chExt cx="1469086" cy="146572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BD4F3A7-6833-B14B-9A40-3040B6722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C5A256B-4FD5-974A-A6E2-26A510E9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97D37D7-262C-7442-A24F-A23CADC0602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313" y="2770926"/>
            <a:ext cx="601652" cy="672639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198C56-D33F-4A42-891D-26167C37D4D8}"/>
              </a:ext>
            </a:extLst>
          </p:cNvPr>
          <p:cNvCxnSpPr>
            <a:cxnSpLocks/>
          </p:cNvCxnSpPr>
          <p:nvPr/>
        </p:nvCxnSpPr>
        <p:spPr>
          <a:xfrm flipV="1">
            <a:off x="1653524" y="3594459"/>
            <a:ext cx="1085901" cy="10848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AE5E69-800B-FC4E-8BCB-EBD6B8499337}"/>
              </a:ext>
            </a:extLst>
          </p:cNvPr>
          <p:cNvCxnSpPr>
            <a:cxnSpLocks/>
          </p:cNvCxnSpPr>
          <p:nvPr/>
        </p:nvCxnSpPr>
        <p:spPr>
          <a:xfrm>
            <a:off x="1673486" y="3594456"/>
            <a:ext cx="1066302" cy="1057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2C87E-387A-0C4E-99AA-2E6EB3F2C4E2}"/>
              </a:ext>
            </a:extLst>
          </p:cNvPr>
          <p:cNvGrpSpPr/>
          <p:nvPr/>
        </p:nvGrpSpPr>
        <p:grpSpPr>
          <a:xfrm>
            <a:off x="1653524" y="3579864"/>
            <a:ext cx="1107701" cy="1112033"/>
            <a:chOff x="2114894" y="2593785"/>
            <a:chExt cx="1092996" cy="111203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0CDB21-E971-AE4B-B1F7-2058133B25CB}"/>
                </a:ext>
              </a:extLst>
            </p:cNvPr>
            <p:cNvGrpSpPr/>
            <p:nvPr/>
          </p:nvGrpSpPr>
          <p:grpSpPr>
            <a:xfrm>
              <a:off x="2114894" y="2600712"/>
              <a:ext cx="1092996" cy="1089729"/>
              <a:chOff x="5149508" y="3962659"/>
              <a:chExt cx="1469086" cy="146572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CDE4506-700C-464C-8CC4-E03493E34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9508" y="3962659"/>
                <a:ext cx="1469086" cy="1465722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06F76FF-9A7F-754C-AB1C-1F08FA1B5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9786" y="3969586"/>
                <a:ext cx="818808" cy="150833"/>
              </a:xfrm>
              <a:prstGeom prst="rect">
                <a:avLst/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6B76117-D2AE-D44D-9CF8-30A7FE63B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4894" y="2593785"/>
              <a:ext cx="1092996" cy="1112033"/>
            </a:xfrm>
            <a:prstGeom prst="rect">
              <a:avLst/>
            </a:prstGeom>
          </p:spPr>
        </p:pic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B95D9F-4905-5B49-81EF-A1D90E6104CA}"/>
              </a:ext>
            </a:extLst>
          </p:cNvPr>
          <p:cNvCxnSpPr/>
          <p:nvPr/>
        </p:nvCxnSpPr>
        <p:spPr>
          <a:xfrm flipH="1">
            <a:off x="2895213" y="4638540"/>
            <a:ext cx="4837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54C07565-B2C0-5F48-AF18-DA27360DBE9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582" y="5823611"/>
            <a:ext cx="496738" cy="67085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240A5E45-5F87-5E46-946E-5A50E4DED643}"/>
              </a:ext>
            </a:extLst>
          </p:cNvPr>
          <p:cNvSpPr txBox="1">
            <a:spLocks/>
          </p:cNvSpPr>
          <p:nvPr/>
        </p:nvSpPr>
        <p:spPr bwMode="auto">
          <a:xfrm>
            <a:off x="502966" y="479389"/>
            <a:ext cx="8365316" cy="6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What’s the threat model for perceptual ad-blockers?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853E4B-7F73-AD4D-9B32-DFCB2A9B7B4A}"/>
              </a:ext>
            </a:extLst>
          </p:cNvPr>
          <p:cNvSpPr txBox="1"/>
          <p:nvPr/>
        </p:nvSpPr>
        <p:spPr>
          <a:xfrm>
            <a:off x="235528" y="1399309"/>
            <a:ext cx="27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False Negatives</a:t>
            </a:r>
          </a:p>
        </p:txBody>
      </p:sp>
    </p:spTree>
    <p:extLst>
      <p:ext uri="{BB962C8B-B14F-4D97-AF65-F5344CB8AC3E}">
        <p14:creationId xmlns:p14="http://schemas.microsoft.com/office/powerpoint/2010/main" val="3488449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79DA80F-A6FE-F74A-A17C-8BE078A7396D}"/>
              </a:ext>
            </a:extLst>
          </p:cNvPr>
          <p:cNvSpPr/>
          <p:nvPr/>
        </p:nvSpPr>
        <p:spPr>
          <a:xfrm>
            <a:off x="235528" y="2339628"/>
            <a:ext cx="4544290" cy="4056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Browser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F2E9CAB3-961F-6948-B3F3-669FB26B3D5B}"/>
              </a:ext>
            </a:extLst>
          </p:cNvPr>
          <p:cNvCxnSpPr/>
          <p:nvPr/>
        </p:nvCxnSpPr>
        <p:spPr>
          <a:xfrm rot="10800000">
            <a:off x="6261313" y="4166659"/>
            <a:ext cx="1218308" cy="15456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B5F00CFA-AAE8-384E-B46A-7092747130D1}"/>
              </a:ext>
            </a:extLst>
          </p:cNvPr>
          <p:cNvCxnSpPr/>
          <p:nvPr/>
        </p:nvCxnSpPr>
        <p:spPr>
          <a:xfrm rot="10800000" flipV="1">
            <a:off x="3967455" y="3457421"/>
            <a:ext cx="3512167" cy="39892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FC2E5-0ED2-3B4F-999F-111AA5F13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059F5-BF22-1F49-B2F7-4AD6B00F6669}"/>
              </a:ext>
            </a:extLst>
          </p:cNvPr>
          <p:cNvSpPr/>
          <p:nvPr/>
        </p:nvSpPr>
        <p:spPr>
          <a:xfrm>
            <a:off x="359831" y="3060290"/>
            <a:ext cx="2535382" cy="31564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Webpage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1F5A5-39B0-9A4A-A4E7-7FB24C487005}"/>
              </a:ext>
            </a:extLst>
          </p:cNvPr>
          <p:cNvSpPr/>
          <p:nvPr/>
        </p:nvSpPr>
        <p:spPr>
          <a:xfrm>
            <a:off x="3378978" y="3856343"/>
            <a:ext cx="1176951" cy="156439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Ad blocker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6ACBFE-452D-5B40-A06A-F1A84531F006}"/>
              </a:ext>
            </a:extLst>
          </p:cNvPr>
          <p:cNvSpPr/>
          <p:nvPr/>
        </p:nvSpPr>
        <p:spPr>
          <a:xfrm>
            <a:off x="7479621" y="2675225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Content provider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693CD-140F-F24E-9C8E-9D5083F856FD}"/>
              </a:ext>
            </a:extLst>
          </p:cNvPr>
          <p:cNvSpPr/>
          <p:nvPr/>
        </p:nvSpPr>
        <p:spPr>
          <a:xfrm>
            <a:off x="7479621" y="4930070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Ad network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EF5CA6-7795-3747-810F-75081403F750}"/>
              </a:ext>
            </a:extLst>
          </p:cNvPr>
          <p:cNvGrpSpPr/>
          <p:nvPr/>
        </p:nvGrpSpPr>
        <p:grpSpPr>
          <a:xfrm>
            <a:off x="502969" y="3579869"/>
            <a:ext cx="2249106" cy="2317879"/>
            <a:chOff x="5783154" y="1851822"/>
            <a:chExt cx="854544" cy="100664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8A3E59-BC2C-4F4E-9035-94E9571C766F}"/>
                </a:ext>
              </a:extLst>
            </p:cNvPr>
            <p:cNvSpPr/>
            <p:nvPr/>
          </p:nvSpPr>
          <p:spPr>
            <a:xfrm>
              <a:off x="5783154" y="1870111"/>
              <a:ext cx="854544" cy="98835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Vivamus vehicula leo a justo. Quisque nec augue. Morbi mauris wisi, aliquet vitae, dignissim eget, sollicitudin molestie,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141863-2C10-0C42-8EB8-3515F607CA53}"/>
                </a:ext>
              </a:extLst>
            </p:cNvPr>
            <p:cNvSpPr/>
            <p:nvPr/>
          </p:nvSpPr>
          <p:spPr>
            <a:xfrm>
              <a:off x="5783537" y="1851822"/>
              <a:ext cx="436770" cy="47750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1D665E-7272-7A4D-A75E-35912F6D9088}"/>
                </a:ext>
              </a:extLst>
            </p:cNvPr>
            <p:cNvSpPr/>
            <p:nvPr/>
          </p:nvSpPr>
          <p:spPr>
            <a:xfrm>
              <a:off x="6220690" y="1851823"/>
              <a:ext cx="416625" cy="47750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FE1FA-75D0-BE4F-8A9F-4EFC3C302B53}"/>
              </a:ext>
            </a:extLst>
          </p:cNvPr>
          <p:cNvGrpSpPr/>
          <p:nvPr/>
        </p:nvGrpSpPr>
        <p:grpSpPr>
          <a:xfrm>
            <a:off x="5659120" y="2777856"/>
            <a:ext cx="1204384" cy="1388802"/>
            <a:chOff x="5575993" y="1596026"/>
            <a:chExt cx="1204384" cy="13888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D1D32D-60E5-C040-9C7C-0935520A46E6}"/>
                </a:ext>
              </a:extLst>
            </p:cNvPr>
            <p:cNvGrpSpPr/>
            <p:nvPr/>
          </p:nvGrpSpPr>
          <p:grpSpPr>
            <a:xfrm>
              <a:off x="5575995" y="1596029"/>
              <a:ext cx="1204382" cy="1388799"/>
              <a:chOff x="5783154" y="1851822"/>
              <a:chExt cx="854544" cy="10066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2A4FE-D504-4A4A-B184-CCE848B54A3D}"/>
                  </a:ext>
                </a:extLst>
              </p:cNvPr>
              <p:cNvSpPr/>
              <p:nvPr/>
            </p:nvSpPr>
            <p:spPr>
              <a:xfrm>
                <a:off x="5783154" y="1870111"/>
                <a:ext cx="854544" cy="9883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r>
                  <a:rPr lang="en-US" sz="700" dirty="0">
                    <a:solidFill>
                      <a:schemeClr val="tx1"/>
                    </a:solidFill>
                  </a:rPr>
                  <a:t>Vivamus vehicula leo a justo. Quisque nec augue. Morbi mauris wisi, aliquet vitae, dignissim eget, sollicitudin molestie,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5663B5-AFBF-9249-ADF7-44E470AB365C}"/>
                  </a:ext>
                </a:extLst>
              </p:cNvPr>
              <p:cNvSpPr/>
              <p:nvPr/>
            </p:nvSpPr>
            <p:spPr>
              <a:xfrm>
                <a:off x="5783537" y="1851822"/>
                <a:ext cx="436770" cy="4775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C7DEB3-9064-E74A-A1C0-4838A06590AA}"/>
                  </a:ext>
                </a:extLst>
              </p:cNvPr>
              <p:cNvSpPr/>
              <p:nvPr/>
            </p:nvSpPr>
            <p:spPr>
              <a:xfrm>
                <a:off x="6220690" y="1851823"/>
                <a:ext cx="416625" cy="477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501B-F477-374E-A393-01AA558E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575993" y="1596026"/>
              <a:ext cx="616117" cy="65877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37D98B-8C9E-4F40-B052-DDBB7750FADA}"/>
              </a:ext>
            </a:extLst>
          </p:cNvPr>
          <p:cNvGrpSpPr/>
          <p:nvPr/>
        </p:nvGrpSpPr>
        <p:grpSpPr>
          <a:xfrm>
            <a:off x="5526770" y="4930070"/>
            <a:ext cx="1469086" cy="1465722"/>
            <a:chOff x="5149508" y="3962659"/>
            <a:chExt cx="1469086" cy="14657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404CE2-E220-6840-B021-8CBB9A3F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1A6E491-4E6A-EB49-9A53-BC20E86B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78517EE-4DC2-2F46-8BF5-1F608CAB745E}"/>
              </a:ext>
            </a:extLst>
          </p:cNvPr>
          <p:cNvCxnSpPr>
            <a:stCxn id="6" idx="1"/>
            <a:endCxn id="5" idx="3"/>
          </p:cNvCxnSpPr>
          <p:nvPr/>
        </p:nvCxnSpPr>
        <p:spPr>
          <a:xfrm flipH="1">
            <a:off x="2895213" y="4638540"/>
            <a:ext cx="4837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B588CF-DE24-414E-8AB9-3C8F58B1C2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5526770" y="4948854"/>
            <a:ext cx="1469086" cy="14469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13889C7-6F24-854B-933B-03D25ECBDC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120" y="2792680"/>
            <a:ext cx="600843" cy="65088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567E09A-6B56-9142-BBB2-904F4BC7E593}"/>
              </a:ext>
            </a:extLst>
          </p:cNvPr>
          <p:cNvGrpSpPr/>
          <p:nvPr/>
        </p:nvGrpSpPr>
        <p:grpSpPr>
          <a:xfrm>
            <a:off x="6264740" y="2784968"/>
            <a:ext cx="598904" cy="658597"/>
            <a:chOff x="5149508" y="3962659"/>
            <a:chExt cx="1469086" cy="146572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E6ECD2-0CD9-4D43-B6CF-CE6F1E09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5B6166-51FE-4245-AAD5-AADEAD65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F0DA385-3537-E149-87B1-FE26170496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963" y="2770926"/>
            <a:ext cx="603001" cy="67263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A0B587D-27DC-D242-A89E-FEAF803B032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02965" y="3579864"/>
            <a:ext cx="1150559" cy="10994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FAF7F-0B4F-0241-8F9C-4146869138B8}"/>
              </a:ext>
            </a:extLst>
          </p:cNvPr>
          <p:cNvGrpSpPr/>
          <p:nvPr/>
        </p:nvGrpSpPr>
        <p:grpSpPr>
          <a:xfrm>
            <a:off x="493835" y="3593190"/>
            <a:ext cx="1130540" cy="1084899"/>
            <a:chOff x="410708" y="2882424"/>
            <a:chExt cx="1130540" cy="108489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C1BFFE4-D7C9-2141-B2C8-793B5D26CB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08" y="2896058"/>
              <a:ext cx="1130540" cy="10712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CFBC697-9174-264B-9EA0-082878070CFE}"/>
                </a:ext>
              </a:extLst>
            </p:cNvPr>
            <p:cNvCxnSpPr>
              <a:cxnSpLocks/>
            </p:cNvCxnSpPr>
            <p:nvPr/>
          </p:nvCxnSpPr>
          <p:spPr>
            <a:xfrm>
              <a:off x="430670" y="2882424"/>
              <a:ext cx="1110578" cy="10845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A2AE2F-6FF6-B347-9AF0-1BE0FC447536}"/>
              </a:ext>
            </a:extLst>
          </p:cNvPr>
          <p:cNvGrpSpPr/>
          <p:nvPr/>
        </p:nvGrpSpPr>
        <p:grpSpPr>
          <a:xfrm>
            <a:off x="1653524" y="3578566"/>
            <a:ext cx="1107701" cy="1113331"/>
            <a:chOff x="2114894" y="2592487"/>
            <a:chExt cx="1092996" cy="111333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2A14F1-F9B7-934A-839F-F68C9BD4CD54}"/>
                </a:ext>
              </a:extLst>
            </p:cNvPr>
            <p:cNvGrpSpPr/>
            <p:nvPr/>
          </p:nvGrpSpPr>
          <p:grpSpPr>
            <a:xfrm>
              <a:off x="2114894" y="2600712"/>
              <a:ext cx="1092996" cy="1089729"/>
              <a:chOff x="5149508" y="3962659"/>
              <a:chExt cx="1469086" cy="1465722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608FCC9-C516-E742-8BEE-ADADFF45A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9508" y="3962659"/>
                <a:ext cx="1469086" cy="1465722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2E944674-CDB9-4A44-B1D8-F62CDBC11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9786" y="3969586"/>
                <a:ext cx="818808" cy="150833"/>
              </a:xfrm>
              <a:prstGeom prst="rect">
                <a:avLst/>
              </a:prstGeom>
            </p:spPr>
          </p:pic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A98189C-8F28-544A-8A2F-3471FFB9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4894" y="2592487"/>
              <a:ext cx="1092996" cy="1113331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3DA53F46-D8EA-9945-A9A2-4293B9C13EA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582" y="5823611"/>
            <a:ext cx="496738" cy="6708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DAA1E6-BE88-ED4B-9860-A01C4F825EC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582" y="3578566"/>
            <a:ext cx="496738" cy="670852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0011637F-AA49-C645-B9AA-63EFE6A26368}"/>
              </a:ext>
            </a:extLst>
          </p:cNvPr>
          <p:cNvSpPr txBox="1">
            <a:spLocks/>
          </p:cNvSpPr>
          <p:nvPr/>
        </p:nvSpPr>
        <p:spPr bwMode="auto">
          <a:xfrm>
            <a:off x="502966" y="479389"/>
            <a:ext cx="8365316" cy="6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What’s the threat model for perceptual ad-blockers?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3D0428-3DEE-AB47-ADBC-E86B1230E874}"/>
              </a:ext>
            </a:extLst>
          </p:cNvPr>
          <p:cNvSpPr txBox="1"/>
          <p:nvPr/>
        </p:nvSpPr>
        <p:spPr>
          <a:xfrm>
            <a:off x="235528" y="1399309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False Positives (“DOS”)</a:t>
            </a:r>
          </a:p>
        </p:txBody>
      </p:sp>
    </p:spTree>
    <p:extLst>
      <p:ext uri="{BB962C8B-B14F-4D97-AF65-F5344CB8AC3E}">
        <p14:creationId xmlns:p14="http://schemas.microsoft.com/office/powerpoint/2010/main" val="3801416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16DC-29CC-4542-AF35-61C4E2F0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ML Revolution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9C46B-B3EB-6F4C-8A52-08EABFFA1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4DB119-EC1E-294D-8E3E-3F9F1C1A18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938940" cy="5012056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Including things that likely won’t work…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5D6AD0-0C71-5A46-ABBB-C384DEED4142}"/>
              </a:ext>
            </a:extLst>
          </p:cNvPr>
          <p:cNvGrpSpPr/>
          <p:nvPr/>
        </p:nvGrpSpPr>
        <p:grpSpPr>
          <a:xfrm>
            <a:off x="1122217" y="1927418"/>
            <a:ext cx="6331527" cy="4748813"/>
            <a:chOff x="1122217" y="1927418"/>
            <a:chExt cx="6331527" cy="47488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474686-C640-6B4A-BC52-0AD4C604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217" y="2740218"/>
              <a:ext cx="6331527" cy="393601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A6BD73-85DB-5041-AADA-D56C7F3E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6750" y="1927418"/>
              <a:ext cx="2730500" cy="81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79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DA2A486-848D-574E-9E7E-A390B590670C}"/>
              </a:ext>
            </a:extLst>
          </p:cNvPr>
          <p:cNvSpPr/>
          <p:nvPr/>
        </p:nvSpPr>
        <p:spPr>
          <a:xfrm>
            <a:off x="1296256" y="2246444"/>
            <a:ext cx="3188077" cy="40561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Webpage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FC2E5-0ED2-3B4F-999F-111AA5F13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1F5A5-39B0-9A4A-A4E7-7FB24C487005}"/>
              </a:ext>
            </a:extLst>
          </p:cNvPr>
          <p:cNvSpPr/>
          <p:nvPr/>
        </p:nvSpPr>
        <p:spPr>
          <a:xfrm>
            <a:off x="5036291" y="3536950"/>
            <a:ext cx="1176951" cy="156439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Ad blocker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8A3E59-BC2C-4F4E-9035-94E9571C766F}"/>
              </a:ext>
            </a:extLst>
          </p:cNvPr>
          <p:cNvSpPr/>
          <p:nvPr/>
        </p:nvSpPr>
        <p:spPr>
          <a:xfrm>
            <a:off x="1394451" y="4430509"/>
            <a:ext cx="2947269" cy="174649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>
                <a:solidFill>
                  <a:schemeClr val="tx1"/>
                </a:solidFill>
              </a:rPr>
              <a:t>Vivamus vehicula leo a justo. Quisque nec augue. Morbi mauris wisi, aliquet vitae, dignissim eget, sollicitudin molestie,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78517EE-4DC2-2F46-8BF5-1F608CAB745E}"/>
              </a:ext>
            </a:extLst>
          </p:cNvPr>
          <p:cNvCxnSpPr>
            <a:cxnSpLocks/>
          </p:cNvCxnSpPr>
          <p:nvPr/>
        </p:nvCxnSpPr>
        <p:spPr>
          <a:xfrm flipH="1">
            <a:off x="4484333" y="4288381"/>
            <a:ext cx="5519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2A14F1-F9B7-934A-839F-F68C9BD4CD54}"/>
              </a:ext>
            </a:extLst>
          </p:cNvPr>
          <p:cNvGrpSpPr/>
          <p:nvPr/>
        </p:nvGrpSpPr>
        <p:grpSpPr>
          <a:xfrm>
            <a:off x="2918718" y="2788731"/>
            <a:ext cx="1423002" cy="1380259"/>
            <a:chOff x="5149508" y="3962659"/>
            <a:chExt cx="1469086" cy="146572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608FCC9-C516-E742-8BEE-ADADFF45A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E944674-CDB9-4A44-B1D8-F62CDBC11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0011637F-AA49-C645-B9AA-63EFE6A26368}"/>
              </a:ext>
            </a:extLst>
          </p:cNvPr>
          <p:cNvSpPr txBox="1">
            <a:spLocks/>
          </p:cNvSpPr>
          <p:nvPr/>
        </p:nvSpPr>
        <p:spPr bwMode="auto">
          <a:xfrm>
            <a:off x="502966" y="479389"/>
            <a:ext cx="8365316" cy="6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What’s the threat model for perceptual ad-blockers?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3D0428-3DEE-AB47-ADBC-E86B1230E874}"/>
              </a:ext>
            </a:extLst>
          </p:cNvPr>
          <p:cNvSpPr txBox="1"/>
          <p:nvPr/>
        </p:nvSpPr>
        <p:spPr>
          <a:xfrm>
            <a:off x="235528" y="1399309"/>
            <a:ext cx="7391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Resource exhaustion (for DOM-based techniques)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E56101E7-2B73-244F-B3A7-7AA3B45B7D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474349" y="2788731"/>
            <a:ext cx="1444369" cy="138025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713999-C482-A044-838B-A8BF94E54C04}"/>
              </a:ext>
            </a:extLst>
          </p:cNvPr>
          <p:cNvCxnSpPr/>
          <p:nvPr/>
        </p:nvCxnSpPr>
        <p:spPr>
          <a:xfrm>
            <a:off x="2208121" y="2788731"/>
            <a:ext cx="0" cy="13802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077BD0C-EF0E-5C44-86AC-A7C29DE7C7B9}"/>
              </a:ext>
            </a:extLst>
          </p:cNvPr>
          <p:cNvCxnSpPr>
            <a:cxnSpLocks/>
          </p:cNvCxnSpPr>
          <p:nvPr/>
        </p:nvCxnSpPr>
        <p:spPr>
          <a:xfrm flipH="1">
            <a:off x="1474349" y="3282788"/>
            <a:ext cx="1444369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887C0BC-07A0-F549-974B-775453A4AA3A}"/>
              </a:ext>
            </a:extLst>
          </p:cNvPr>
          <p:cNvCxnSpPr>
            <a:cxnSpLocks/>
          </p:cNvCxnSpPr>
          <p:nvPr/>
        </p:nvCxnSpPr>
        <p:spPr>
          <a:xfrm flipH="1">
            <a:off x="1463666" y="3722653"/>
            <a:ext cx="1444369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DC40D9F-B4F0-5F46-8252-E9F98E5D872C}"/>
              </a:ext>
            </a:extLst>
          </p:cNvPr>
          <p:cNvCxnSpPr/>
          <p:nvPr/>
        </p:nvCxnSpPr>
        <p:spPr>
          <a:xfrm>
            <a:off x="3647148" y="2794555"/>
            <a:ext cx="0" cy="13802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CCC1979-9E4C-2943-B2CD-BA8A45D62E9E}"/>
              </a:ext>
            </a:extLst>
          </p:cNvPr>
          <p:cNvCxnSpPr>
            <a:cxnSpLocks/>
          </p:cNvCxnSpPr>
          <p:nvPr/>
        </p:nvCxnSpPr>
        <p:spPr>
          <a:xfrm flipH="1">
            <a:off x="2913376" y="3288612"/>
            <a:ext cx="1444369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1D48C0E-198F-8B47-AE75-14C2411C3092}"/>
              </a:ext>
            </a:extLst>
          </p:cNvPr>
          <p:cNvCxnSpPr>
            <a:cxnSpLocks/>
          </p:cNvCxnSpPr>
          <p:nvPr/>
        </p:nvCxnSpPr>
        <p:spPr>
          <a:xfrm flipH="1">
            <a:off x="2902693" y="3728477"/>
            <a:ext cx="1444369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F2C44B73-451A-6B4E-BD42-F39555694DB7}"/>
              </a:ext>
            </a:extLst>
          </p:cNvPr>
          <p:cNvSpPr/>
          <p:nvPr/>
        </p:nvSpPr>
        <p:spPr>
          <a:xfrm>
            <a:off x="6978080" y="2158260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Content provider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5F1461D-5E91-7343-956C-8B0F19B37D4C}"/>
              </a:ext>
            </a:extLst>
          </p:cNvPr>
          <p:cNvSpPr/>
          <p:nvPr/>
        </p:nvSpPr>
        <p:spPr>
          <a:xfrm>
            <a:off x="6978080" y="4413105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Ad network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5F357E0B-2D39-2A4A-B119-CE057DD241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041" y="5306646"/>
            <a:ext cx="496738" cy="6708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AF941C9-B2BC-B74F-87A8-FFA6392FE9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041" y="3061601"/>
            <a:ext cx="496738" cy="6708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B7E1D7-ED87-1B41-B674-21C7E451B6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451" y="5235654"/>
            <a:ext cx="1517073" cy="101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32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4D23D-CF3C-DA40-976E-0486608EFC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922" y="1627216"/>
            <a:ext cx="8261944" cy="50437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Pretty much the worst possible!</a:t>
            </a:r>
          </a:p>
          <a:p>
            <a:pPr marL="514350" lvl="1" indent="-514350">
              <a:spcBef>
                <a:spcPts val="2472"/>
              </a:spcBef>
              <a:buFont typeface="+mj-lt"/>
              <a:buAutoNum type="arabicPeriod"/>
            </a:pPr>
            <a:r>
              <a:rPr lang="en-US" b="1" dirty="0"/>
              <a:t>Ad blocker</a:t>
            </a:r>
            <a:r>
              <a:rPr lang="en-US" dirty="0"/>
              <a:t> </a:t>
            </a:r>
            <a:r>
              <a:rPr lang="en-US" b="1" dirty="0"/>
              <a:t>is white-box </a:t>
            </a:r>
            <a:r>
              <a:rPr lang="en-US" sz="2400" dirty="0"/>
              <a:t>(browser extension)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Alternative would be a privacy &amp; bandwidth nightmare</a:t>
            </a:r>
          </a:p>
          <a:p>
            <a:pPr marL="514350" lvl="1" indent="-514350">
              <a:spcBef>
                <a:spcPts val="2472"/>
              </a:spcBef>
              <a:buFont typeface="+mj-lt"/>
              <a:buAutoNum type="arabicPeriod"/>
            </a:pPr>
            <a:r>
              <a:rPr lang="en-US" b="1" dirty="0"/>
              <a:t>Ad blocker operates on (large) digital images</a:t>
            </a:r>
          </a:p>
          <a:p>
            <a:pPr lvl="2">
              <a:spcBef>
                <a:spcPts val="528"/>
              </a:spcBef>
              <a:buFont typeface="Symbol" pitchFamily="2" charset="2"/>
              <a:buChar char="Þ"/>
            </a:pPr>
            <a:r>
              <a:rPr lang="en-US" dirty="0"/>
              <a:t>Or can exhaust resources by injecting many small elements</a:t>
            </a:r>
            <a:endParaRPr lang="en-US" b="1" dirty="0"/>
          </a:p>
          <a:p>
            <a:pPr marL="514350" lvl="1" indent="-514350">
              <a:spcBef>
                <a:spcPts val="2472"/>
              </a:spcBef>
              <a:buFont typeface="+mj-lt"/>
              <a:buAutoNum type="arabicPeriod"/>
            </a:pPr>
            <a:r>
              <a:rPr lang="en-US" b="1" dirty="0"/>
              <a:t>Ad blocker needs to resist adversarial false positives and false negatives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Perturb ads to evade ad blocker	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Punish ad-block users by perturbing benign content</a:t>
            </a:r>
          </a:p>
          <a:p>
            <a:pPr marL="514350" lvl="1" indent="-514350">
              <a:spcBef>
                <a:spcPts val="2472"/>
              </a:spcBef>
              <a:buFont typeface="+mj-lt"/>
              <a:buAutoNum type="arabicPeriod"/>
            </a:pPr>
            <a:r>
              <a:rPr lang="en-US" b="1" dirty="0"/>
              <a:t>Updating is more expensive than attacking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0C646-5D56-9B42-BD3B-39DB1C403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41</a:t>
            </a:fld>
            <a:endParaRPr lang="en-US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47AAA1-2E31-FF43-8D95-5BB4C1D6B504}"/>
              </a:ext>
            </a:extLst>
          </p:cNvPr>
          <p:cNvSpPr txBox="1">
            <a:spLocks/>
          </p:cNvSpPr>
          <p:nvPr/>
        </p:nvSpPr>
        <p:spPr bwMode="auto">
          <a:xfrm>
            <a:off x="502966" y="479389"/>
            <a:ext cx="8365316" cy="6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What’s the threat model for perceptual ad-blockers?</a:t>
            </a:r>
          </a:p>
        </p:txBody>
      </p:sp>
    </p:spTree>
    <p:extLst>
      <p:ext uri="{BB962C8B-B14F-4D97-AF65-F5344CB8AC3E}">
        <p14:creationId xmlns:p14="http://schemas.microsoft.com/office/powerpoint/2010/main" val="1806099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4DE67-FBA5-9942-81DD-40F7ACD2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interesting contrast: CAPTCHAs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C14BB-5EB8-014D-BAD0-F5C54C561E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76" y="2489669"/>
            <a:ext cx="7700963" cy="1865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Deep ML models can solve text CAPTCHAs</a:t>
            </a:r>
          </a:p>
          <a:p>
            <a:pPr lvl="2">
              <a:spcBef>
                <a:spcPts val="1872"/>
              </a:spcBef>
              <a:buFont typeface="Symbol" pitchFamily="2" charset="2"/>
              <a:buChar char="Þ"/>
            </a:pPr>
            <a:r>
              <a:rPr lang="en-US" dirty="0"/>
              <a:t>Why don’t CAPTCHAs use adversarial examples?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CAPTCHA ≃ adversarial example for OCR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78610-B739-1A49-AF04-87DF8CD06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42</a:t>
            </a:fld>
            <a:endParaRPr lang="en-US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F1771B-B24E-254F-AC6F-DF5600504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21539"/>
              </p:ext>
            </p:extLst>
          </p:nvPr>
        </p:nvGraphicFramePr>
        <p:xfrm>
          <a:off x="157451" y="4355155"/>
          <a:ext cx="8756074" cy="2237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5564">
                  <a:extLst>
                    <a:ext uri="{9D8B030D-6E8A-4147-A177-3AD203B41FA5}">
                      <a16:colId xmlns:a16="http://schemas.microsoft.com/office/drawing/2014/main" val="1213963708"/>
                    </a:ext>
                  </a:extLst>
                </a:gridCol>
                <a:gridCol w="2978728">
                  <a:extLst>
                    <a:ext uri="{9D8B030D-6E8A-4147-A177-3AD203B41FA5}">
                      <a16:colId xmlns:a16="http://schemas.microsoft.com/office/drawing/2014/main" val="2618418509"/>
                    </a:ext>
                  </a:extLst>
                </a:gridCol>
                <a:gridCol w="2530330">
                  <a:extLst>
                    <a:ext uri="{9D8B030D-6E8A-4147-A177-3AD203B41FA5}">
                      <a16:colId xmlns:a16="http://schemas.microsoft.com/office/drawing/2014/main" val="3425944043"/>
                    </a:ext>
                  </a:extLst>
                </a:gridCol>
                <a:gridCol w="1681452">
                  <a:extLst>
                    <a:ext uri="{9D8B030D-6E8A-4147-A177-3AD203B41FA5}">
                      <a16:colId xmlns:a16="http://schemas.microsoft.com/office/drawing/2014/main" val="4195426986"/>
                    </a:ext>
                  </a:extLst>
                </a:gridCol>
              </a:tblGrid>
              <a:tr h="6413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Model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Vulnerable to false positives, resource exhaustion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Model Updates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0411771"/>
                  </a:ext>
                </a:extLst>
              </a:tr>
              <a:tr h="398901">
                <a:tc>
                  <a:txBody>
                    <a:bodyPr/>
                    <a:lstStyle/>
                    <a:p>
                      <a:r>
                        <a:rPr lang="en-US" sz="2000" dirty="0"/>
                        <a:t>Ad blocker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White-box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225911"/>
                  </a:ext>
                </a:extLst>
              </a:tr>
              <a:tr h="833128">
                <a:tc>
                  <a:txBody>
                    <a:bodyPr/>
                    <a:lstStyle/>
                    <a:p>
                      <a:r>
                        <a:rPr lang="en-US" sz="2000" dirty="0"/>
                        <a:t>CAPTCHA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“Black-box”</a:t>
                      </a:r>
                      <a:br>
                        <a:rPr lang="en-US" sz="2000" dirty="0">
                          <a:solidFill>
                            <a:srgbClr val="00A048"/>
                          </a:solidFill>
                        </a:rPr>
                      </a:br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(not even query access)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No</a:t>
                      </a:r>
                      <a:br>
                        <a:rPr lang="en-US" sz="2000" dirty="0">
                          <a:solidFill>
                            <a:srgbClr val="00A048"/>
                          </a:solidFill>
                        </a:rPr>
                      </a:br>
                      <a:endParaRPr lang="en-US" sz="2000" dirty="0">
                        <a:solidFill>
                          <a:srgbClr val="00A0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Cheap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(None)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87774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C12409B-CBCC-D047-8E05-4150EAED27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916" y="1211580"/>
            <a:ext cx="4559293" cy="11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6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58C15BD-1A50-154C-A4D0-93ED45888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5174"/>
              </p:ext>
            </p:extLst>
          </p:nvPr>
        </p:nvGraphicFramePr>
        <p:xfrm>
          <a:off x="443346" y="5318563"/>
          <a:ext cx="8213292" cy="11125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759527">
                  <a:extLst>
                    <a:ext uri="{9D8B030D-6E8A-4147-A177-3AD203B41FA5}">
                      <a16:colId xmlns:a16="http://schemas.microsoft.com/office/drawing/2014/main" val="1160945673"/>
                    </a:ext>
                  </a:extLst>
                </a:gridCol>
                <a:gridCol w="2347119">
                  <a:extLst>
                    <a:ext uri="{9D8B030D-6E8A-4147-A177-3AD203B41FA5}">
                      <a16:colId xmlns:a16="http://schemas.microsoft.com/office/drawing/2014/main" val="264651293"/>
                    </a:ext>
                  </a:extLst>
                </a:gridCol>
                <a:gridCol w="2053323">
                  <a:extLst>
                    <a:ext uri="{9D8B030D-6E8A-4147-A177-3AD203B41FA5}">
                      <a16:colId xmlns:a16="http://schemas.microsoft.com/office/drawing/2014/main" val="822650732"/>
                    </a:ext>
                  </a:extLst>
                </a:gridCol>
                <a:gridCol w="2053323">
                  <a:extLst>
                    <a:ext uri="{9D8B030D-6E8A-4147-A177-3AD203B41FA5}">
                      <a16:colId xmlns:a16="http://schemas.microsoft.com/office/drawing/2014/main" val="2019666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 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 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735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57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Fuzzy hashing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54787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B23E28-4A49-A342-B363-245B557AC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perceptual ad-blockers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26B24-B4EA-8447-B9F2-DB3D9EE36A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79"/>
            <a:ext cx="7700963" cy="42455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DOM-based</a:t>
            </a:r>
          </a:p>
          <a:p>
            <a:pPr lvl="2"/>
            <a:r>
              <a:rPr lang="en-US" dirty="0"/>
              <a:t>Facebook already obfuscates text indicators!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344488" lvl="2" indent="0">
              <a:buNone/>
            </a:pPr>
            <a:endParaRPr lang="en-US" dirty="0"/>
          </a:p>
          <a:p>
            <a:pPr lvl="2">
              <a:buFont typeface="Symbol" pitchFamily="2" charset="2"/>
              <a:buChar char="Þ"/>
            </a:pPr>
            <a:r>
              <a:rPr lang="en-US" dirty="0"/>
              <a:t>Cat &amp; mouse game on text obfuscation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Final step: use a picture of text</a:t>
            </a:r>
          </a:p>
          <a:p>
            <a:pPr marL="344488" lvl="2" indent="0">
              <a:buNone/>
            </a:pPr>
            <a:endParaRPr lang="en-US" sz="1500" dirty="0"/>
          </a:p>
          <a:p>
            <a:pPr lvl="2"/>
            <a:r>
              <a:rPr lang="en-US" dirty="0"/>
              <a:t>Dealing with images is hard(</a:t>
            </a:r>
            <a:r>
              <a:rPr lang="en-US" dirty="0" err="1"/>
              <a:t>er</a:t>
            </a:r>
            <a:r>
              <a:rPr lang="en-US" dirty="0"/>
              <a:t>) </a:t>
            </a:r>
          </a:p>
          <a:p>
            <a:pPr lvl="3"/>
            <a:r>
              <a:rPr lang="en-US" dirty="0"/>
              <a:t>Adversarial examples</a:t>
            </a:r>
          </a:p>
          <a:p>
            <a:pPr lvl="3"/>
            <a:r>
              <a:rPr lang="en-US" dirty="0"/>
              <a:t>DOS (e.g., OCR on 100s of images)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01337-293A-0443-92F8-BE0C01C80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43</a:t>
            </a:fld>
            <a:endParaRPr lang="en-US" alt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27853A-CB0A-2F4B-B24A-67E2796A9371}"/>
              </a:ext>
            </a:extLst>
          </p:cNvPr>
          <p:cNvGrpSpPr/>
          <p:nvPr/>
        </p:nvGrpSpPr>
        <p:grpSpPr>
          <a:xfrm>
            <a:off x="1564446" y="1935242"/>
            <a:ext cx="6690436" cy="1181100"/>
            <a:chOff x="1564446" y="1935242"/>
            <a:chExt cx="6690436" cy="11811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DFE7BE-411A-B04F-B8A7-E727FFCA3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4446" y="1935242"/>
              <a:ext cx="1943100" cy="11811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A50BEA-89BD-1F4F-AA98-ED28B3F14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0356" y="2307788"/>
              <a:ext cx="4294526" cy="4360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F9450-6ECD-1945-A222-7C39CC6D8DCF}"/>
              </a:ext>
            </a:extLst>
          </p:cNvPr>
          <p:cNvGrpSpPr/>
          <p:nvPr/>
        </p:nvGrpSpPr>
        <p:grpSpPr>
          <a:xfrm>
            <a:off x="2745940" y="5747184"/>
            <a:ext cx="5508943" cy="629945"/>
            <a:chOff x="889431" y="4608076"/>
            <a:chExt cx="5508943" cy="6299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219D77-2DD3-CB47-9EE2-C49C85CEA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1007" y="4608076"/>
              <a:ext cx="1385794" cy="2552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097C4B-E93B-3740-B3C0-3FDAD02CF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178" y="4608076"/>
              <a:ext cx="1385796" cy="2552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AE95F9-8E48-8C4A-B2D1-48FAB4A86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0831" y="4976464"/>
              <a:ext cx="1387543" cy="255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6948FE-6478-F141-9FA7-CC39AE99A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0834" y="4608076"/>
              <a:ext cx="1387539" cy="255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0F02E4-B93B-0F44-89C6-26CCCFCB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49259" y="4982421"/>
              <a:ext cx="1387542" cy="2556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D0A043-1710-8A44-9756-E8546CEC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431" y="4982421"/>
              <a:ext cx="1387543" cy="25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769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23E28-4A49-A342-B363-245B557AC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perceptual ad-blockers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26B24-B4EA-8447-B9F2-DB3D9EE36AF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/>
              <a:t>ML based</a:t>
            </a:r>
          </a:p>
          <a:p>
            <a:pPr lvl="2"/>
            <a:r>
              <a:rPr lang="en-US" dirty="0"/>
              <a:t>YOLO to detect </a:t>
            </a:r>
            <a:r>
              <a:rPr lang="en-US" dirty="0" err="1"/>
              <a:t>AdChoice</a:t>
            </a:r>
            <a:r>
              <a:rPr lang="en-US" dirty="0"/>
              <a:t> logo 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344488" lvl="2" indent="0">
              <a:buNone/>
            </a:pPr>
            <a:endParaRPr lang="en-US" dirty="0"/>
          </a:p>
          <a:p>
            <a:pPr lvl="2"/>
            <a:r>
              <a:rPr lang="en-US" dirty="0"/>
              <a:t>YOLO to detect ads “end-to-end” (it works!)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01337-293A-0443-92F8-BE0C01C80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44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F0ED31-CC6F-0F45-ACE5-FD3D15C65B54}"/>
              </a:ext>
            </a:extLst>
          </p:cNvPr>
          <p:cNvGrpSpPr/>
          <p:nvPr/>
        </p:nvGrpSpPr>
        <p:grpSpPr>
          <a:xfrm>
            <a:off x="5312481" y="2471686"/>
            <a:ext cx="1072800" cy="957600"/>
            <a:chOff x="6421444" y="2934929"/>
            <a:chExt cx="1493869" cy="13543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B09F4B-1F38-F74A-A080-ECBDC3C9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1444" y="2934929"/>
              <a:ext cx="1493869" cy="13543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6B815E-71F2-D546-9452-048540B1C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505" y="2964425"/>
              <a:ext cx="194400" cy="180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D972A2-D604-184F-BE42-A87AEC59FD48}"/>
              </a:ext>
            </a:extLst>
          </p:cNvPr>
          <p:cNvGrpSpPr/>
          <p:nvPr/>
        </p:nvGrpSpPr>
        <p:grpSpPr>
          <a:xfrm>
            <a:off x="2209209" y="2442190"/>
            <a:ext cx="1074320" cy="956214"/>
            <a:chOff x="1690101" y="2934929"/>
            <a:chExt cx="1493869" cy="13543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F61AF1-7AE8-CD4E-BB2D-4A80CBF0D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0101" y="2934929"/>
              <a:ext cx="1493869" cy="13543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A77212-7E37-A14E-B071-0B8491FE1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059" y="2964425"/>
              <a:ext cx="194400" cy="180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5FCEA1-7B16-814C-A730-266C4A398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4814" y="2949675"/>
              <a:ext cx="252196" cy="216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E0DA253-9CEE-464F-A29D-26DCFCC4FE0E}"/>
              </a:ext>
            </a:extLst>
          </p:cNvPr>
          <p:cNvSpPr/>
          <p:nvPr/>
        </p:nvSpPr>
        <p:spPr>
          <a:xfrm>
            <a:off x="3808801" y="267798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16547-0123-6C41-A054-54E8FDBAF7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" y="4522943"/>
            <a:ext cx="2918715" cy="1985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DA44A-02D3-4D46-9E71-F9F3C85B95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587" y="4495241"/>
            <a:ext cx="2709490" cy="201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1B8AC7-DE76-3949-8137-7B7FF00A82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738" y="4508483"/>
            <a:ext cx="2719114" cy="19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17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6C45-19F6-3B4E-A1B9-60A44948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4EB18-8F9F-054B-A6E9-C8F1DEF0C0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368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ML revolution ⇒ rich pipeline with interesting security &amp; privacy problems at every step</a:t>
            </a:r>
          </a:p>
          <a:p>
            <a:endParaRPr lang="en-US" dirty="0"/>
          </a:p>
          <a:p>
            <a:r>
              <a:rPr lang="en-US" dirty="0"/>
              <a:t>Model stealing</a:t>
            </a:r>
          </a:p>
          <a:p>
            <a:pPr lvl="2"/>
            <a:r>
              <a:rPr lang="en-US" dirty="0"/>
              <a:t>One party does the hard work (data labeling, learning)</a:t>
            </a:r>
          </a:p>
          <a:p>
            <a:pPr lvl="2"/>
            <a:r>
              <a:rPr lang="en-US" dirty="0"/>
              <a:t>Copying the model is easy with rich prediction APIs</a:t>
            </a:r>
          </a:p>
          <a:p>
            <a:pPr lvl="2"/>
            <a:r>
              <a:rPr lang="en-US" dirty="0"/>
              <a:t>Model monetization is tricky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Slalom</a:t>
            </a:r>
          </a:p>
          <a:p>
            <a:pPr lvl="2"/>
            <a:r>
              <a:rPr lang="en-US" dirty="0"/>
              <a:t>Trusted hardware solves many problems but is “slow”</a:t>
            </a:r>
          </a:p>
          <a:p>
            <a:pPr lvl="2"/>
            <a:r>
              <a:rPr lang="en-US" dirty="0"/>
              <a:t>Export computation from slow to fast device and verify results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Perceptual ad blocking</a:t>
            </a:r>
          </a:p>
          <a:p>
            <a:pPr lvl="2"/>
            <a:r>
              <a:rPr lang="en-US" dirty="0"/>
              <a:t>Mimicking human perceptibility is very challenging</a:t>
            </a:r>
          </a:p>
          <a:p>
            <a:pPr lvl="2"/>
            <a:r>
              <a:rPr lang="en-US" dirty="0"/>
              <a:t>Ad blocking is the “worst” possible threat model for 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D1EB1-2CC3-6D48-ABD7-6756B4D9C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45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54C177-F7D9-0541-9773-8FEF79412457}"/>
              </a:ext>
            </a:extLst>
          </p:cNvPr>
          <p:cNvGrpSpPr/>
          <p:nvPr/>
        </p:nvGrpSpPr>
        <p:grpSpPr>
          <a:xfrm>
            <a:off x="7031377" y="4591502"/>
            <a:ext cx="2112627" cy="3045205"/>
            <a:chOff x="7031377" y="4591502"/>
            <a:chExt cx="2112627" cy="3045205"/>
          </a:xfrm>
        </p:grpSpPr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375ACBCC-7D76-4549-BB9B-4DCABE036E5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31377" y="4770004"/>
              <a:ext cx="2112627" cy="2087995"/>
            </a:xfrm>
            <a:prstGeom prst="diagStripe">
              <a:avLst>
                <a:gd name="adj" fmla="val 39730"/>
              </a:avLst>
            </a:prstGeom>
            <a:solidFill>
              <a:schemeClr val="bg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9CD345-083F-EA4F-90F9-C9B8DADAB1D3}"/>
                </a:ext>
              </a:extLst>
            </p:cNvPr>
            <p:cNvSpPr txBox="1"/>
            <p:nvPr/>
          </p:nvSpPr>
          <p:spPr>
            <a:xfrm rot="18885891">
              <a:off x="6864786" y="5821717"/>
              <a:ext cx="304520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/>
                  </a:solidFill>
                </a:rPr>
                <a:t>THANKS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943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8712254-7D54-5745-AA3F-A3EEF10ED9F8}"/>
              </a:ext>
            </a:extLst>
          </p:cNvPr>
          <p:cNvSpPr/>
          <p:nvPr/>
        </p:nvSpPr>
        <p:spPr>
          <a:xfrm>
            <a:off x="2832606" y="4224791"/>
            <a:ext cx="183842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02B40-774C-BC4A-8312-D24FD7A3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5" y="479388"/>
            <a:ext cx="8171873" cy="6506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does this mean for privacy &amp;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8BDAC-ED7C-4346-9E5F-1E09C081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65972" y="6506438"/>
            <a:ext cx="846137" cy="363537"/>
          </a:xfrm>
        </p:spPr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5</a:t>
            </a:fld>
            <a:endParaRPr lang="en-US" altLang="en-US" dirty="0"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035EA5-30DF-3943-BCA2-3463EBB0CF8E}"/>
              </a:ext>
            </a:extLst>
          </p:cNvPr>
          <p:cNvGrpSpPr/>
          <p:nvPr/>
        </p:nvGrpSpPr>
        <p:grpSpPr>
          <a:xfrm>
            <a:off x="106322" y="2296427"/>
            <a:ext cx="8211502" cy="4548565"/>
            <a:chOff x="106322" y="2296427"/>
            <a:chExt cx="8211502" cy="45485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45E5EE-16CC-A641-9A5F-36B37E6E4A3D}"/>
                </a:ext>
              </a:extLst>
            </p:cNvPr>
            <p:cNvGrpSpPr/>
            <p:nvPr/>
          </p:nvGrpSpPr>
          <p:grpSpPr>
            <a:xfrm>
              <a:off x="6860950" y="3325969"/>
              <a:ext cx="1456874" cy="1397931"/>
              <a:chOff x="6860950" y="3325969"/>
              <a:chExt cx="1456874" cy="139793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1E99765-7393-9343-A676-4D26F2C547A1}"/>
                  </a:ext>
                </a:extLst>
              </p:cNvPr>
              <p:cNvSpPr/>
              <p:nvPr/>
            </p:nvSpPr>
            <p:spPr>
              <a:xfrm rot="16200000">
                <a:off x="6622255" y="3717194"/>
                <a:ext cx="1046778" cy="264327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753231-4736-1E48-8E7E-F27EAFC52FD8}"/>
                  </a:ext>
                </a:extLst>
              </p:cNvPr>
              <p:cNvSpPr/>
              <p:nvPr/>
            </p:nvSpPr>
            <p:spPr>
              <a:xfrm rot="16200000">
                <a:off x="7316841" y="3968037"/>
                <a:ext cx="545092" cy="264327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E4DC7EB-4843-6B4F-A117-CC837DA86B13}"/>
                  </a:ext>
                </a:extLst>
              </p:cNvPr>
              <p:cNvSpPr/>
              <p:nvPr/>
            </p:nvSpPr>
            <p:spPr>
              <a:xfrm rot="16200000">
                <a:off x="7940877" y="4127741"/>
                <a:ext cx="184506" cy="264327"/>
              </a:xfrm>
              <a:prstGeom prst="rect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C26FD8-E4C2-B046-81C9-F44D80A64A83}"/>
                  </a:ext>
                </a:extLst>
              </p:cNvPr>
              <p:cNvSpPr txBox="1"/>
              <p:nvPr/>
            </p:nvSpPr>
            <p:spPr>
              <a:xfrm>
                <a:off x="6860950" y="434792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dog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FA7804F-5C8C-444E-895F-E6C04955AC2A}"/>
                  </a:ext>
                </a:extLst>
              </p:cNvPr>
              <p:cNvSpPr txBox="1"/>
              <p:nvPr/>
            </p:nvSpPr>
            <p:spPr>
              <a:xfrm>
                <a:off x="7343165" y="4347928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cat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03A7772-AD60-2E49-9EC4-FB0F69F19D89}"/>
                  </a:ext>
                </a:extLst>
              </p:cNvPr>
              <p:cNvSpPr txBox="1"/>
              <p:nvPr/>
            </p:nvSpPr>
            <p:spPr>
              <a:xfrm>
                <a:off x="7748437" y="435456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bird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48C82C0-825E-A142-9A2D-ADD5E2FB6158}"/>
                </a:ext>
              </a:extLst>
            </p:cNvPr>
            <p:cNvGrpSpPr/>
            <p:nvPr/>
          </p:nvGrpSpPr>
          <p:grpSpPr>
            <a:xfrm>
              <a:off x="106322" y="2296427"/>
              <a:ext cx="8159650" cy="4548565"/>
              <a:chOff x="106322" y="2296427"/>
              <a:chExt cx="8159650" cy="454856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1202E5F-E870-534C-9C81-B5B39FC0C3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93173" y="2623915"/>
                <a:ext cx="1269899" cy="1240531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807D5DF-82E2-2C42-A28B-D0A5A752D5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8182" y="3244180"/>
                <a:ext cx="1445914" cy="508"/>
              </a:xfrm>
              <a:prstGeom prst="straightConnector1">
                <a:avLst/>
              </a:prstGeom>
              <a:ln w="41275">
                <a:solidFill>
                  <a:schemeClr val="bg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EE9CFA1-80CC-0646-95CC-C2357AFE8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47922" y="3871869"/>
                <a:ext cx="2460498" cy="2089250"/>
              </a:xfrm>
              <a:prstGeom prst="straightConnector1">
                <a:avLst/>
              </a:prstGeom>
              <a:ln w="41275">
                <a:solidFill>
                  <a:schemeClr val="bg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8A88E2C-5B58-D344-9CBE-B40D8CF36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2149" y="3244180"/>
                <a:ext cx="1625844" cy="583474"/>
              </a:xfrm>
              <a:prstGeom prst="straightConnector1">
                <a:avLst/>
              </a:prstGeom>
              <a:ln w="41275">
                <a:solidFill>
                  <a:schemeClr val="bg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A048566-9B93-6248-8A54-83E545DB1486}"/>
                  </a:ext>
                </a:extLst>
              </p:cNvPr>
              <p:cNvGrpSpPr/>
              <p:nvPr/>
            </p:nvGrpSpPr>
            <p:grpSpPr>
              <a:xfrm>
                <a:off x="729804" y="2549343"/>
                <a:ext cx="1108661" cy="1166806"/>
                <a:chOff x="729804" y="2549343"/>
                <a:chExt cx="1108661" cy="1166806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CFA201AB-2EEF-7F49-AD6C-C2ADDD0125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9804" y="2549343"/>
                  <a:ext cx="780797" cy="778387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065CAA15-63A2-3B4B-95B8-41C5CD8C78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9433" y="2736746"/>
                  <a:ext cx="792000" cy="79200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BDCB07D-0D80-D146-B7C2-DB63A22EA65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6465" y="2924149"/>
                  <a:ext cx="792000" cy="79200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FBED595-2FEE-024B-8386-B5BF05C5ED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51429" y="5655709"/>
                <a:ext cx="800783" cy="8010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7E95656-47CD-FC4F-B3AC-2AC833CCAC55}"/>
                  </a:ext>
                </a:extLst>
              </p:cNvPr>
              <p:cNvSpPr txBox="1"/>
              <p:nvPr/>
            </p:nvSpPr>
            <p:spPr>
              <a:xfrm>
                <a:off x="106322" y="6506438"/>
                <a:ext cx="31502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Adapted from (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Goodfellow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2018)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E32A23A-9C26-6B49-B3CD-DE5CC336F2C7}"/>
                  </a:ext>
                </a:extLst>
              </p:cNvPr>
              <p:cNvSpPr txBox="1"/>
              <p:nvPr/>
            </p:nvSpPr>
            <p:spPr>
              <a:xfrm>
                <a:off x="340155" y="3781767"/>
                <a:ext cx="16723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Training data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A341F46-B745-F74F-9A24-90ACA60E83E5}"/>
                  </a:ext>
                </a:extLst>
              </p:cNvPr>
              <p:cNvSpPr txBox="1"/>
              <p:nvPr/>
            </p:nvSpPr>
            <p:spPr>
              <a:xfrm>
                <a:off x="3057806" y="2296427"/>
                <a:ext cx="24929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Outsourced learning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C5FB5D1-DA8C-0149-86B9-476FAD0F639C}"/>
                  </a:ext>
                </a:extLst>
              </p:cNvPr>
              <p:cNvSpPr txBox="1"/>
              <p:nvPr/>
            </p:nvSpPr>
            <p:spPr>
              <a:xfrm>
                <a:off x="6700672" y="2854258"/>
                <a:ext cx="15653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Test outputs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8BB4CCA-1E1B-AF4F-98C8-5DD65E4C7D32}"/>
                  </a:ext>
                </a:extLst>
              </p:cNvPr>
              <p:cNvSpPr txBox="1"/>
              <p:nvPr/>
            </p:nvSpPr>
            <p:spPr>
              <a:xfrm>
                <a:off x="3081242" y="5231861"/>
                <a:ext cx="12238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Test data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084959B-6530-4B43-9C76-30907E219CCB}"/>
                  </a:ext>
                </a:extLst>
              </p:cNvPr>
              <p:cNvSpPr txBox="1"/>
              <p:nvPr/>
            </p:nvSpPr>
            <p:spPr>
              <a:xfrm>
                <a:off x="5357211" y="4912841"/>
                <a:ext cx="26340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Outsourced inference</a:t>
                </a: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74B23-CF48-D944-9023-99F20C713C0D}"/>
              </a:ext>
            </a:extLst>
          </p:cNvPr>
          <p:cNvSpPr/>
          <p:nvPr/>
        </p:nvSpPr>
        <p:spPr>
          <a:xfrm>
            <a:off x="220904" y="4581987"/>
            <a:ext cx="2084390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Robust statistics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1BC7CF-C922-0C41-A5E2-32D57AE0D8BE}"/>
              </a:ext>
            </a:extLst>
          </p:cNvPr>
          <p:cNvSpPr/>
          <p:nvPr/>
        </p:nvSpPr>
        <p:spPr>
          <a:xfrm>
            <a:off x="2777317" y="1561460"/>
            <a:ext cx="305396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230702-1D9F-174F-8515-8941F79D1632}"/>
              </a:ext>
            </a:extLst>
          </p:cNvPr>
          <p:cNvSpPr/>
          <p:nvPr/>
        </p:nvSpPr>
        <p:spPr>
          <a:xfrm>
            <a:off x="4897983" y="5664490"/>
            <a:ext cx="3552510" cy="8359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34DFFB-9D4B-9E4F-9859-DAB8BDE05E21}"/>
              </a:ext>
            </a:extLst>
          </p:cNvPr>
          <p:cNvSpPr/>
          <p:nvPr/>
        </p:nvSpPr>
        <p:spPr>
          <a:xfrm>
            <a:off x="6298223" y="1799360"/>
            <a:ext cx="2390817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Differential privacy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83FCD6-DDAC-9A49-A378-9F53A5F381C7}"/>
              </a:ext>
            </a:extLst>
          </p:cNvPr>
          <p:cNvSpPr/>
          <p:nvPr/>
        </p:nvSpPr>
        <p:spPr>
          <a:xfrm>
            <a:off x="3348419" y="4232089"/>
            <a:ext cx="834145" cy="3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A0D588-AF56-F94E-B0E1-3A0D1810775A}"/>
              </a:ext>
            </a:extLst>
          </p:cNvPr>
          <p:cNvSpPr/>
          <p:nvPr/>
        </p:nvSpPr>
        <p:spPr>
          <a:xfrm>
            <a:off x="243238" y="4180804"/>
            <a:ext cx="2039723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poisoning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DC31B0-882D-564F-998A-37E9C1BA4709}"/>
              </a:ext>
            </a:extLst>
          </p:cNvPr>
          <p:cNvSpPr/>
          <p:nvPr/>
        </p:nvSpPr>
        <p:spPr>
          <a:xfrm>
            <a:off x="3059643" y="1966347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424915-0D35-5F40-A98F-12C42735E03C}"/>
              </a:ext>
            </a:extLst>
          </p:cNvPr>
          <p:cNvSpPr/>
          <p:nvPr/>
        </p:nvSpPr>
        <p:spPr>
          <a:xfrm>
            <a:off x="5898207" y="2206882"/>
            <a:ext cx="3023691" cy="6755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inference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theft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D8B6B9-5D09-E145-9A8D-D5AAEC960826}"/>
              </a:ext>
            </a:extLst>
          </p:cNvPr>
          <p:cNvSpPr/>
          <p:nvPr/>
        </p:nvSpPr>
        <p:spPr>
          <a:xfrm>
            <a:off x="5405760" y="5271209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D7DBA4-B827-F344-940D-D9C34B39D9CA}"/>
              </a:ext>
            </a:extLst>
          </p:cNvPr>
          <p:cNvSpPr/>
          <p:nvPr/>
        </p:nvSpPr>
        <p:spPr>
          <a:xfrm>
            <a:off x="2916207" y="4627035"/>
            <a:ext cx="1671229" cy="602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292048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304E7-2772-2248-A35B-026CCD609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6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CCFF91-6524-4F4F-AA8C-4C4B87D2131B}"/>
              </a:ext>
            </a:extLst>
          </p:cNvPr>
          <p:cNvGrpSpPr/>
          <p:nvPr/>
        </p:nvGrpSpPr>
        <p:grpSpPr>
          <a:xfrm>
            <a:off x="6860950" y="3325969"/>
            <a:ext cx="1456874" cy="1397931"/>
            <a:chOff x="6860950" y="3325969"/>
            <a:chExt cx="1456874" cy="13979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F2E025-ADA6-0C4D-9A05-7FA4C05EA99D}"/>
                </a:ext>
              </a:extLst>
            </p:cNvPr>
            <p:cNvSpPr/>
            <p:nvPr/>
          </p:nvSpPr>
          <p:spPr>
            <a:xfrm rot="16200000">
              <a:off x="6622255" y="3717194"/>
              <a:ext cx="1046778" cy="26432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8F2B1C-BC88-5D4E-B47D-207F95DE4AFE}"/>
                </a:ext>
              </a:extLst>
            </p:cNvPr>
            <p:cNvSpPr/>
            <p:nvPr/>
          </p:nvSpPr>
          <p:spPr>
            <a:xfrm rot="16200000">
              <a:off x="7316841" y="3968037"/>
              <a:ext cx="545092" cy="264327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60823D-0929-E343-BDD1-97677EA670DD}"/>
                </a:ext>
              </a:extLst>
            </p:cNvPr>
            <p:cNvSpPr/>
            <p:nvPr/>
          </p:nvSpPr>
          <p:spPr>
            <a:xfrm rot="16200000">
              <a:off x="7940877" y="4127741"/>
              <a:ext cx="184506" cy="264327"/>
            </a:xfrm>
            <a:prstGeom prst="rect">
              <a:avLst/>
            </a:prstGeom>
            <a:solidFill>
              <a:srgbClr val="FF6666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A870F3-1BEE-EA43-AFFC-3BA810E41FDE}"/>
                </a:ext>
              </a:extLst>
            </p:cNvPr>
            <p:cNvSpPr txBox="1"/>
            <p:nvPr/>
          </p:nvSpPr>
          <p:spPr>
            <a:xfrm>
              <a:off x="6860950" y="434792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921A64-B8EE-2A4D-9C01-A842258D42FF}"/>
                </a:ext>
              </a:extLst>
            </p:cNvPr>
            <p:cNvSpPr txBox="1"/>
            <p:nvPr/>
          </p:nvSpPr>
          <p:spPr>
            <a:xfrm>
              <a:off x="7343165" y="4347928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AFB269-827F-3244-9C68-9B27A0F1B18E}"/>
                </a:ext>
              </a:extLst>
            </p:cNvPr>
            <p:cNvSpPr txBox="1"/>
            <p:nvPr/>
          </p:nvSpPr>
          <p:spPr>
            <a:xfrm>
              <a:off x="7748437" y="43545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bird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880869-4254-2744-B168-F70E6A11F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173" y="2623915"/>
            <a:ext cx="1269899" cy="12405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41DA2C-133E-9F4C-8D22-B11F43FDD6E7}"/>
              </a:ext>
            </a:extLst>
          </p:cNvPr>
          <p:cNvCxnSpPr>
            <a:cxnSpLocks/>
          </p:cNvCxnSpPr>
          <p:nvPr/>
        </p:nvCxnSpPr>
        <p:spPr>
          <a:xfrm>
            <a:off x="2078182" y="3244180"/>
            <a:ext cx="1445914" cy="508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F7A49B-ECC2-B546-9E08-293840C194EA}"/>
              </a:ext>
            </a:extLst>
          </p:cNvPr>
          <p:cNvCxnSpPr>
            <a:cxnSpLocks/>
          </p:cNvCxnSpPr>
          <p:nvPr/>
        </p:nvCxnSpPr>
        <p:spPr>
          <a:xfrm flipV="1">
            <a:off x="4247922" y="3871869"/>
            <a:ext cx="2460498" cy="2089250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8D4B31-45BB-5F44-B572-371C520148BD}"/>
              </a:ext>
            </a:extLst>
          </p:cNvPr>
          <p:cNvCxnSpPr>
            <a:cxnSpLocks/>
          </p:cNvCxnSpPr>
          <p:nvPr/>
        </p:nvCxnSpPr>
        <p:spPr>
          <a:xfrm>
            <a:off x="5132149" y="3244180"/>
            <a:ext cx="1625844" cy="583474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964E0-C9C4-F043-8831-CE084379429D}"/>
              </a:ext>
            </a:extLst>
          </p:cNvPr>
          <p:cNvGrpSpPr/>
          <p:nvPr/>
        </p:nvGrpSpPr>
        <p:grpSpPr>
          <a:xfrm>
            <a:off x="729804" y="2549343"/>
            <a:ext cx="1108661" cy="1166806"/>
            <a:chOff x="729804" y="2549343"/>
            <a:chExt cx="1108661" cy="11668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A71D83-974C-5E44-9F95-03878FB8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04" y="2549343"/>
              <a:ext cx="780797" cy="77838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B996EC-E618-074F-9CD3-0FEC64D86A1A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33" y="2736746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D9C4EF-02F2-2048-8731-9DCAD0EC47A2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65" y="2924149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6CA2E1-DBBF-0546-A825-DDAD667B76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429" y="5655709"/>
            <a:ext cx="800783" cy="801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EF7B5E-DEE5-B64B-8DEC-6E95F76C7B86}"/>
              </a:ext>
            </a:extLst>
          </p:cNvPr>
          <p:cNvSpPr txBox="1"/>
          <p:nvPr/>
        </p:nvSpPr>
        <p:spPr>
          <a:xfrm>
            <a:off x="340155" y="3781767"/>
            <a:ext cx="1672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B487D-8079-234D-B052-D4CE6A9898DE}"/>
              </a:ext>
            </a:extLst>
          </p:cNvPr>
          <p:cNvSpPr txBox="1"/>
          <p:nvPr/>
        </p:nvSpPr>
        <p:spPr>
          <a:xfrm>
            <a:off x="3057806" y="229642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315799-3959-0C45-A6E8-A474D195D3D2}"/>
              </a:ext>
            </a:extLst>
          </p:cNvPr>
          <p:cNvSpPr txBox="1"/>
          <p:nvPr/>
        </p:nvSpPr>
        <p:spPr>
          <a:xfrm>
            <a:off x="6700672" y="2854258"/>
            <a:ext cx="156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outputs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C8CF29-7D24-E24F-A1C0-F523FFC16331}"/>
              </a:ext>
            </a:extLst>
          </p:cNvPr>
          <p:cNvSpPr txBox="1"/>
          <p:nvPr/>
        </p:nvSpPr>
        <p:spPr>
          <a:xfrm>
            <a:off x="3081242" y="5231861"/>
            <a:ext cx="1223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2DE99-414E-0D4A-A454-D986001AD3B0}"/>
              </a:ext>
            </a:extLst>
          </p:cNvPr>
          <p:cNvSpPr txBox="1"/>
          <p:nvPr/>
        </p:nvSpPr>
        <p:spPr>
          <a:xfrm>
            <a:off x="5357211" y="4912841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inference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026C26-0A04-3F42-A53A-4C0E12B46630}"/>
              </a:ext>
            </a:extLst>
          </p:cNvPr>
          <p:cNvSpPr/>
          <p:nvPr/>
        </p:nvSpPr>
        <p:spPr>
          <a:xfrm>
            <a:off x="220904" y="4581987"/>
            <a:ext cx="2084390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Robust statistics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2FE59D-4BBF-6146-A017-0DFDFAAF5E9D}"/>
              </a:ext>
            </a:extLst>
          </p:cNvPr>
          <p:cNvSpPr/>
          <p:nvPr/>
        </p:nvSpPr>
        <p:spPr>
          <a:xfrm>
            <a:off x="2777317" y="1561460"/>
            <a:ext cx="305396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E5285C-D062-8941-B727-D7135F79A834}"/>
              </a:ext>
            </a:extLst>
          </p:cNvPr>
          <p:cNvSpPr/>
          <p:nvPr/>
        </p:nvSpPr>
        <p:spPr>
          <a:xfrm>
            <a:off x="4897983" y="5664490"/>
            <a:ext cx="3552510" cy="8359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BC8700-CE5C-DB44-B2B5-9682425A0958}"/>
              </a:ext>
            </a:extLst>
          </p:cNvPr>
          <p:cNvSpPr/>
          <p:nvPr/>
        </p:nvSpPr>
        <p:spPr>
          <a:xfrm>
            <a:off x="6298223" y="1799360"/>
            <a:ext cx="2390817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Differential privacy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E8D25D-8385-9E4E-8C39-F95F0A3B0B95}"/>
              </a:ext>
            </a:extLst>
          </p:cNvPr>
          <p:cNvSpPr/>
          <p:nvPr/>
        </p:nvSpPr>
        <p:spPr>
          <a:xfrm>
            <a:off x="3348419" y="4232089"/>
            <a:ext cx="834145" cy="3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E34F61-32F2-0247-8D0E-78E79B275AF8}"/>
              </a:ext>
            </a:extLst>
          </p:cNvPr>
          <p:cNvSpPr/>
          <p:nvPr/>
        </p:nvSpPr>
        <p:spPr>
          <a:xfrm>
            <a:off x="243238" y="4180804"/>
            <a:ext cx="2039723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poisoning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D48372-3FEE-5B41-B63E-587D17FF42C4}"/>
              </a:ext>
            </a:extLst>
          </p:cNvPr>
          <p:cNvSpPr/>
          <p:nvPr/>
        </p:nvSpPr>
        <p:spPr>
          <a:xfrm>
            <a:off x="3059643" y="1966347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D013F4-01A0-5544-88D5-593E40CDC0ED}"/>
              </a:ext>
            </a:extLst>
          </p:cNvPr>
          <p:cNvSpPr/>
          <p:nvPr/>
        </p:nvSpPr>
        <p:spPr>
          <a:xfrm>
            <a:off x="5898207" y="2206882"/>
            <a:ext cx="3023691" cy="6755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inference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theft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CF6D36-0D85-204E-9769-6C697AB34992}"/>
              </a:ext>
            </a:extLst>
          </p:cNvPr>
          <p:cNvSpPr/>
          <p:nvPr/>
        </p:nvSpPr>
        <p:spPr>
          <a:xfrm>
            <a:off x="5405760" y="5271209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B953CA-43AE-7846-8676-FA141347E499}"/>
              </a:ext>
            </a:extLst>
          </p:cNvPr>
          <p:cNvSpPr/>
          <p:nvPr/>
        </p:nvSpPr>
        <p:spPr>
          <a:xfrm>
            <a:off x="2916207" y="4627035"/>
            <a:ext cx="1671229" cy="602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D8C1116-F367-6E40-824B-AF4686D1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5" y="479388"/>
            <a:ext cx="8171873" cy="6506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talk: security of deployed models</a:t>
            </a:r>
          </a:p>
        </p:txBody>
      </p:sp>
    </p:spTree>
    <p:extLst>
      <p:ext uri="{BB962C8B-B14F-4D97-AF65-F5344CB8AC3E}">
        <p14:creationId xmlns:p14="http://schemas.microsoft.com/office/powerpoint/2010/main" val="1704172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 animBg="1"/>
      <p:bldP spid="31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304E7-2772-2248-A35B-026CCD609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7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CCFF91-6524-4F4F-AA8C-4C4B87D2131B}"/>
              </a:ext>
            </a:extLst>
          </p:cNvPr>
          <p:cNvGrpSpPr/>
          <p:nvPr/>
        </p:nvGrpSpPr>
        <p:grpSpPr>
          <a:xfrm>
            <a:off x="6860950" y="3325969"/>
            <a:ext cx="1456874" cy="1397931"/>
            <a:chOff x="6860950" y="3325969"/>
            <a:chExt cx="1456874" cy="13979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F2E025-ADA6-0C4D-9A05-7FA4C05EA99D}"/>
                </a:ext>
              </a:extLst>
            </p:cNvPr>
            <p:cNvSpPr/>
            <p:nvPr/>
          </p:nvSpPr>
          <p:spPr>
            <a:xfrm rot="16200000">
              <a:off x="6622255" y="3717194"/>
              <a:ext cx="1046778" cy="26432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8F2B1C-BC88-5D4E-B47D-207F95DE4AFE}"/>
                </a:ext>
              </a:extLst>
            </p:cNvPr>
            <p:cNvSpPr/>
            <p:nvPr/>
          </p:nvSpPr>
          <p:spPr>
            <a:xfrm rot="16200000">
              <a:off x="7316841" y="3968037"/>
              <a:ext cx="545092" cy="264327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60823D-0929-E343-BDD1-97677EA670DD}"/>
                </a:ext>
              </a:extLst>
            </p:cNvPr>
            <p:cNvSpPr/>
            <p:nvPr/>
          </p:nvSpPr>
          <p:spPr>
            <a:xfrm rot="16200000">
              <a:off x="7940877" y="4127741"/>
              <a:ext cx="184506" cy="264327"/>
            </a:xfrm>
            <a:prstGeom prst="rect">
              <a:avLst/>
            </a:prstGeom>
            <a:solidFill>
              <a:srgbClr val="FF6666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A870F3-1BEE-EA43-AFFC-3BA810E41FDE}"/>
                </a:ext>
              </a:extLst>
            </p:cNvPr>
            <p:cNvSpPr txBox="1"/>
            <p:nvPr/>
          </p:nvSpPr>
          <p:spPr>
            <a:xfrm>
              <a:off x="6860950" y="434792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921A64-B8EE-2A4D-9C01-A842258D42FF}"/>
                </a:ext>
              </a:extLst>
            </p:cNvPr>
            <p:cNvSpPr txBox="1"/>
            <p:nvPr/>
          </p:nvSpPr>
          <p:spPr>
            <a:xfrm>
              <a:off x="7343165" y="4347928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AFB269-827F-3244-9C68-9B27A0F1B18E}"/>
                </a:ext>
              </a:extLst>
            </p:cNvPr>
            <p:cNvSpPr txBox="1"/>
            <p:nvPr/>
          </p:nvSpPr>
          <p:spPr>
            <a:xfrm>
              <a:off x="7748437" y="43545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bird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880869-4254-2744-B168-F70E6A11F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173" y="2623915"/>
            <a:ext cx="1269899" cy="12405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41DA2C-133E-9F4C-8D22-B11F43FDD6E7}"/>
              </a:ext>
            </a:extLst>
          </p:cNvPr>
          <p:cNvCxnSpPr>
            <a:cxnSpLocks/>
          </p:cNvCxnSpPr>
          <p:nvPr/>
        </p:nvCxnSpPr>
        <p:spPr>
          <a:xfrm>
            <a:off x="2078182" y="3244180"/>
            <a:ext cx="1445914" cy="508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F7A49B-ECC2-B546-9E08-293840C194EA}"/>
              </a:ext>
            </a:extLst>
          </p:cNvPr>
          <p:cNvCxnSpPr>
            <a:cxnSpLocks/>
          </p:cNvCxnSpPr>
          <p:nvPr/>
        </p:nvCxnSpPr>
        <p:spPr>
          <a:xfrm flipV="1">
            <a:off x="4247922" y="3871869"/>
            <a:ext cx="2460498" cy="2089250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8D4B31-45BB-5F44-B572-371C520148BD}"/>
              </a:ext>
            </a:extLst>
          </p:cNvPr>
          <p:cNvCxnSpPr>
            <a:cxnSpLocks/>
          </p:cNvCxnSpPr>
          <p:nvPr/>
        </p:nvCxnSpPr>
        <p:spPr>
          <a:xfrm>
            <a:off x="5132149" y="3244180"/>
            <a:ext cx="1625844" cy="583474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964E0-C9C4-F043-8831-CE084379429D}"/>
              </a:ext>
            </a:extLst>
          </p:cNvPr>
          <p:cNvGrpSpPr/>
          <p:nvPr/>
        </p:nvGrpSpPr>
        <p:grpSpPr>
          <a:xfrm>
            <a:off x="729804" y="2549343"/>
            <a:ext cx="1108661" cy="1166806"/>
            <a:chOff x="729804" y="2549343"/>
            <a:chExt cx="1108661" cy="11668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A71D83-974C-5E44-9F95-03878FB8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04" y="2549343"/>
              <a:ext cx="780797" cy="77838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B996EC-E618-074F-9CD3-0FEC64D86A1A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33" y="2736746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D9C4EF-02F2-2048-8731-9DCAD0EC47A2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65" y="2924149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6CA2E1-DBBF-0546-A825-DDAD667B76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429" y="5655709"/>
            <a:ext cx="800783" cy="801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EF7B5E-DEE5-B64B-8DEC-6E95F76C7B86}"/>
              </a:ext>
            </a:extLst>
          </p:cNvPr>
          <p:cNvSpPr txBox="1"/>
          <p:nvPr/>
        </p:nvSpPr>
        <p:spPr>
          <a:xfrm>
            <a:off x="340155" y="3781767"/>
            <a:ext cx="1672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B487D-8079-234D-B052-D4CE6A9898DE}"/>
              </a:ext>
            </a:extLst>
          </p:cNvPr>
          <p:cNvSpPr txBox="1"/>
          <p:nvPr/>
        </p:nvSpPr>
        <p:spPr>
          <a:xfrm>
            <a:off x="3057806" y="229642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315799-3959-0C45-A6E8-A474D195D3D2}"/>
              </a:ext>
            </a:extLst>
          </p:cNvPr>
          <p:cNvSpPr txBox="1"/>
          <p:nvPr/>
        </p:nvSpPr>
        <p:spPr>
          <a:xfrm>
            <a:off x="6700672" y="2854258"/>
            <a:ext cx="156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outputs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C8CF29-7D24-E24F-A1C0-F523FFC16331}"/>
              </a:ext>
            </a:extLst>
          </p:cNvPr>
          <p:cNvSpPr txBox="1"/>
          <p:nvPr/>
        </p:nvSpPr>
        <p:spPr>
          <a:xfrm>
            <a:off x="3081242" y="5231861"/>
            <a:ext cx="1223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2DE99-414E-0D4A-A454-D986001AD3B0}"/>
              </a:ext>
            </a:extLst>
          </p:cNvPr>
          <p:cNvSpPr txBox="1"/>
          <p:nvPr/>
        </p:nvSpPr>
        <p:spPr>
          <a:xfrm>
            <a:off x="5357211" y="4912841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inference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026C26-0A04-3F42-A53A-4C0E12B46630}"/>
              </a:ext>
            </a:extLst>
          </p:cNvPr>
          <p:cNvSpPr/>
          <p:nvPr/>
        </p:nvSpPr>
        <p:spPr>
          <a:xfrm>
            <a:off x="220904" y="4581987"/>
            <a:ext cx="2084390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Robust statistics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2FE59D-4BBF-6146-A017-0DFDFAAF5E9D}"/>
              </a:ext>
            </a:extLst>
          </p:cNvPr>
          <p:cNvSpPr/>
          <p:nvPr/>
        </p:nvSpPr>
        <p:spPr>
          <a:xfrm>
            <a:off x="2777317" y="1561460"/>
            <a:ext cx="305396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E5285C-D062-8941-B727-D7135F79A834}"/>
              </a:ext>
            </a:extLst>
          </p:cNvPr>
          <p:cNvSpPr/>
          <p:nvPr/>
        </p:nvSpPr>
        <p:spPr>
          <a:xfrm>
            <a:off x="4897983" y="5664490"/>
            <a:ext cx="3552510" cy="8359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BC8700-CE5C-DB44-B2B5-9682425A0958}"/>
              </a:ext>
            </a:extLst>
          </p:cNvPr>
          <p:cNvSpPr/>
          <p:nvPr/>
        </p:nvSpPr>
        <p:spPr>
          <a:xfrm>
            <a:off x="6298223" y="1799360"/>
            <a:ext cx="2390817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Differential privacy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E8D25D-8385-9E4E-8C39-F95F0A3B0B95}"/>
              </a:ext>
            </a:extLst>
          </p:cNvPr>
          <p:cNvSpPr/>
          <p:nvPr/>
        </p:nvSpPr>
        <p:spPr>
          <a:xfrm>
            <a:off x="3348419" y="4232089"/>
            <a:ext cx="834145" cy="3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E34F61-32F2-0247-8D0E-78E79B275AF8}"/>
              </a:ext>
            </a:extLst>
          </p:cNvPr>
          <p:cNvSpPr/>
          <p:nvPr/>
        </p:nvSpPr>
        <p:spPr>
          <a:xfrm>
            <a:off x="243238" y="4180804"/>
            <a:ext cx="2039723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poisoning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D48372-3FEE-5B41-B63E-587D17FF42C4}"/>
              </a:ext>
            </a:extLst>
          </p:cNvPr>
          <p:cNvSpPr/>
          <p:nvPr/>
        </p:nvSpPr>
        <p:spPr>
          <a:xfrm>
            <a:off x="3059643" y="1966347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D013F4-01A0-5544-88D5-593E40CDC0ED}"/>
              </a:ext>
            </a:extLst>
          </p:cNvPr>
          <p:cNvSpPr/>
          <p:nvPr/>
        </p:nvSpPr>
        <p:spPr>
          <a:xfrm>
            <a:off x="5898207" y="2206882"/>
            <a:ext cx="3023691" cy="6755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inference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theft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CF6D36-0D85-204E-9769-6C697AB34992}"/>
              </a:ext>
            </a:extLst>
          </p:cNvPr>
          <p:cNvSpPr/>
          <p:nvPr/>
        </p:nvSpPr>
        <p:spPr>
          <a:xfrm>
            <a:off x="5405760" y="5271209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B953CA-43AE-7846-8676-FA141347E499}"/>
              </a:ext>
            </a:extLst>
          </p:cNvPr>
          <p:cNvSpPr/>
          <p:nvPr/>
        </p:nvSpPr>
        <p:spPr>
          <a:xfrm>
            <a:off x="2916207" y="4627035"/>
            <a:ext cx="1671229" cy="602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A5EC47F-0E09-8B45-AD0C-F76F5755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5" y="479388"/>
            <a:ext cx="8171873" cy="6506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Stealing ML Models</a:t>
            </a:r>
          </a:p>
        </p:txBody>
      </p:sp>
    </p:spTree>
    <p:extLst>
      <p:ext uri="{BB962C8B-B14F-4D97-AF65-F5344CB8AC3E}">
        <p14:creationId xmlns:p14="http://schemas.microsoft.com/office/powerpoint/2010/main" val="135120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9AE8-4815-5447-A17F-B9B0122E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A90C8-19B2-BB4A-AF48-5DF4EEDD3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8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9655BE7A-CAC5-EB40-ACD5-2046CEEB324D}"/>
              </a:ext>
            </a:extLst>
          </p:cNvPr>
          <p:cNvSpPr/>
          <p:nvPr/>
        </p:nvSpPr>
        <p:spPr>
          <a:xfrm rot="16200000">
            <a:off x="5709772" y="2596481"/>
            <a:ext cx="299354" cy="448944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CCA5C6-D593-C24C-AB1D-1339CFC1E4B3}"/>
              </a:ext>
            </a:extLst>
          </p:cNvPr>
          <p:cNvGrpSpPr/>
          <p:nvPr/>
        </p:nvGrpSpPr>
        <p:grpSpPr>
          <a:xfrm>
            <a:off x="1704762" y="4680203"/>
            <a:ext cx="6299999" cy="1380281"/>
            <a:chOff x="2173482" y="4347692"/>
            <a:chExt cx="5828251" cy="1108636"/>
          </a:xfrm>
        </p:grpSpPr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3F1C1141-3893-674A-A445-745A852CA130}"/>
                </a:ext>
              </a:extLst>
            </p:cNvPr>
            <p:cNvCxnSpPr/>
            <p:nvPr/>
          </p:nvCxnSpPr>
          <p:spPr>
            <a:xfrm rot="16200000" flipH="1">
              <a:off x="5081258" y="1439916"/>
              <a:ext cx="12700" cy="5828251"/>
            </a:xfrm>
            <a:prstGeom prst="curvedConnector3">
              <a:avLst>
                <a:gd name="adj1" fmla="val 9428504"/>
              </a:avLst>
            </a:prstGeom>
            <a:ln w="28575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2EDBA6-6BD6-E84D-AD6A-1D5CDEA2288D}"/>
                </a:ext>
              </a:extLst>
            </p:cNvPr>
            <p:cNvSpPr txBox="1"/>
            <p:nvPr/>
          </p:nvSpPr>
          <p:spPr>
            <a:xfrm>
              <a:off x="4306245" y="5134961"/>
              <a:ext cx="1633046" cy="321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$$$ per query</a:t>
              </a:r>
            </a:p>
          </p:txBody>
        </p:sp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id="{5BE7E20F-DF7C-E04E-A658-B5BE14C808C5}"/>
              </a:ext>
            </a:extLst>
          </p:cNvPr>
          <p:cNvSpPr/>
          <p:nvPr/>
        </p:nvSpPr>
        <p:spPr>
          <a:xfrm rot="10800000">
            <a:off x="2314730" y="2107742"/>
            <a:ext cx="4183436" cy="1396335"/>
          </a:xfrm>
          <a:prstGeom prst="cloud">
            <a:avLst/>
          </a:prstGeom>
          <a:ln w="28575" cmpd="sng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3B60D8-15BD-8248-8EFD-684BCC445399}"/>
              </a:ext>
            </a:extLst>
          </p:cNvPr>
          <p:cNvGrpSpPr/>
          <p:nvPr/>
        </p:nvGrpSpPr>
        <p:grpSpPr>
          <a:xfrm>
            <a:off x="3930854" y="2393798"/>
            <a:ext cx="1447800" cy="914400"/>
            <a:chOff x="4077482" y="2176433"/>
            <a:chExt cx="1447800" cy="9144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6B26E6C-D923-0443-A37C-FDBFC48AE519}"/>
                </a:ext>
              </a:extLst>
            </p:cNvPr>
            <p:cNvSpPr/>
            <p:nvPr/>
          </p:nvSpPr>
          <p:spPr>
            <a:xfrm>
              <a:off x="4077482" y="2176433"/>
              <a:ext cx="1447800" cy="914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Model f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135265-4B36-4A42-AA58-4DC36F92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912" y="2550590"/>
              <a:ext cx="467400" cy="480463"/>
            </a:xfrm>
            <a:prstGeom prst="rect">
              <a:avLst/>
            </a:prstGeom>
            <a:ln w="28575" cmpd="sng">
              <a:noFill/>
            </a:ln>
          </p:spPr>
        </p:pic>
      </p:grpSp>
      <p:sp>
        <p:nvSpPr>
          <p:cNvPr id="13" name="Up Arrow 12">
            <a:extLst>
              <a:ext uri="{FF2B5EF4-FFF2-40B4-BE49-F238E27FC236}">
                <a16:creationId xmlns:a16="http://schemas.microsoft.com/office/drawing/2014/main" id="{84711CD6-89F2-264B-9AC5-97A9C1723447}"/>
              </a:ext>
            </a:extLst>
          </p:cNvPr>
          <p:cNvSpPr/>
          <p:nvPr/>
        </p:nvSpPr>
        <p:spPr>
          <a:xfrm rot="16200000">
            <a:off x="5637700" y="2596482"/>
            <a:ext cx="299354" cy="448944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0936A3-A0DC-9347-821B-AA52002332E3}"/>
              </a:ext>
            </a:extLst>
          </p:cNvPr>
          <p:cNvGrpSpPr/>
          <p:nvPr/>
        </p:nvGrpSpPr>
        <p:grpSpPr>
          <a:xfrm>
            <a:off x="1650037" y="2312033"/>
            <a:ext cx="5293300" cy="1425101"/>
            <a:chOff x="1695397" y="1979520"/>
            <a:chExt cx="5257300" cy="1425101"/>
          </a:xfrm>
        </p:grpSpPr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06B80956-3B4E-D540-A942-87F2FB71B9D6}"/>
                </a:ext>
              </a:extLst>
            </p:cNvPr>
            <p:cNvCxnSpPr/>
            <p:nvPr/>
          </p:nvCxnSpPr>
          <p:spPr>
            <a:xfrm rot="16200000" flipH="1" flipV="1">
              <a:off x="4142676" y="594601"/>
              <a:ext cx="362741" cy="5257300"/>
            </a:xfrm>
            <a:prstGeom prst="curvedConnector3">
              <a:avLst>
                <a:gd name="adj1" fmla="val -482680"/>
              </a:avLst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C77C83-FB1D-8847-ABDB-1D08CA8135FE}"/>
                </a:ext>
              </a:extLst>
            </p:cNvPr>
            <p:cNvSpPr/>
            <p:nvPr/>
          </p:nvSpPr>
          <p:spPr>
            <a:xfrm>
              <a:off x="2268148" y="1979520"/>
              <a:ext cx="2051998" cy="560340"/>
            </a:xfrm>
            <a:custGeom>
              <a:avLst/>
              <a:gdLst>
                <a:gd name="connsiteX0" fmla="*/ 1859797 w 1859797"/>
                <a:gd name="connsiteY0" fmla="*/ 560340 h 560340"/>
                <a:gd name="connsiteX1" fmla="*/ 937459 w 1859797"/>
                <a:gd name="connsiteY1" fmla="*/ 16085 h 560340"/>
                <a:gd name="connsiteX2" fmla="*/ 0 w 1859797"/>
                <a:gd name="connsiteY2" fmla="*/ 197503 h 56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9797" h="560340">
                  <a:moveTo>
                    <a:pt x="1859797" y="560340"/>
                  </a:moveTo>
                  <a:cubicBezTo>
                    <a:pt x="1553611" y="318449"/>
                    <a:pt x="1247425" y="76558"/>
                    <a:pt x="937459" y="16085"/>
                  </a:cubicBezTo>
                  <a:cubicBezTo>
                    <a:pt x="627493" y="-44388"/>
                    <a:pt x="313746" y="76557"/>
                    <a:pt x="0" y="197503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A8D892-0356-264C-9143-845BAB02C189}"/>
              </a:ext>
            </a:extLst>
          </p:cNvPr>
          <p:cNvGrpSpPr/>
          <p:nvPr/>
        </p:nvGrpSpPr>
        <p:grpSpPr>
          <a:xfrm>
            <a:off x="756086" y="2566790"/>
            <a:ext cx="4352505" cy="2119765"/>
            <a:chOff x="756086" y="2234277"/>
            <a:chExt cx="4352505" cy="21197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57532E-5A31-9A48-947C-F20122D9D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920" y="3404623"/>
              <a:ext cx="1175380" cy="9494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DAC1CC-8619-564F-A2A5-54A04ED3654B}"/>
                </a:ext>
              </a:extLst>
            </p:cNvPr>
            <p:cNvSpPr txBox="1"/>
            <p:nvPr/>
          </p:nvSpPr>
          <p:spPr>
            <a:xfrm>
              <a:off x="778578" y="3066069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</a:p>
          </p:txBody>
        </p:sp>
        <p:sp>
          <p:nvSpPr>
            <p:cNvPr id="20" name="Rounded Rectangular Callout 19">
              <a:extLst>
                <a:ext uri="{FF2B5EF4-FFF2-40B4-BE49-F238E27FC236}">
                  <a16:creationId xmlns:a16="http://schemas.microsoft.com/office/drawing/2014/main" id="{612C3E10-3526-A34A-82B3-FA9EF0A60C9C}"/>
                </a:ext>
              </a:extLst>
            </p:cNvPr>
            <p:cNvSpPr/>
            <p:nvPr/>
          </p:nvSpPr>
          <p:spPr>
            <a:xfrm>
              <a:off x="3657773" y="3349675"/>
              <a:ext cx="1450818" cy="478518"/>
            </a:xfrm>
            <a:prstGeom prst="wedgeRoundRectCallout">
              <a:avLst>
                <a:gd name="adj1" fmla="val 45940"/>
                <a:gd name="adj2" fmla="val -156573"/>
                <a:gd name="adj3" fmla="val 1666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Black Box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658E509-0A84-234F-8362-0419A6A0900D}"/>
                </a:ext>
              </a:extLst>
            </p:cNvPr>
            <p:cNvCxnSpPr/>
            <p:nvPr/>
          </p:nvCxnSpPr>
          <p:spPr>
            <a:xfrm flipV="1">
              <a:off x="1230456" y="2638118"/>
              <a:ext cx="0" cy="4279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Left-Right Arrow 21">
              <a:extLst>
                <a:ext uri="{FF2B5EF4-FFF2-40B4-BE49-F238E27FC236}">
                  <a16:creationId xmlns:a16="http://schemas.microsoft.com/office/drawing/2014/main" id="{1BA15E3C-11C6-664C-88B7-B67A6A1A6F5C}"/>
                </a:ext>
              </a:extLst>
            </p:cNvPr>
            <p:cNvSpPr/>
            <p:nvPr/>
          </p:nvSpPr>
          <p:spPr>
            <a:xfrm>
              <a:off x="2924186" y="2338764"/>
              <a:ext cx="733587" cy="299354"/>
            </a:xfrm>
            <a:prstGeom prst="left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9B26CD7-9857-EC4B-84AB-504C103180D2}"/>
                </a:ext>
              </a:extLst>
            </p:cNvPr>
            <p:cNvCxnSpPr/>
            <p:nvPr/>
          </p:nvCxnSpPr>
          <p:spPr>
            <a:xfrm flipH="1">
              <a:off x="2314728" y="2638118"/>
              <a:ext cx="2" cy="4279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6AF67-1F65-5441-AACB-7E84AE85E287}"/>
                </a:ext>
              </a:extLst>
            </p:cNvPr>
            <p:cNvSpPr txBox="1"/>
            <p:nvPr/>
          </p:nvSpPr>
          <p:spPr>
            <a:xfrm>
              <a:off x="1695284" y="3066069"/>
              <a:ext cx="19319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classification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E33476C-5F1A-DA46-B2B0-CD7D1B9353CD}"/>
                </a:ext>
              </a:extLst>
            </p:cNvPr>
            <p:cNvSpPr/>
            <p:nvPr/>
          </p:nvSpPr>
          <p:spPr>
            <a:xfrm>
              <a:off x="756086" y="2234277"/>
              <a:ext cx="2030042" cy="403841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Prediction API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298959-1444-124D-BB32-27DE32889E71}"/>
              </a:ext>
            </a:extLst>
          </p:cNvPr>
          <p:cNvGrpSpPr/>
          <p:nvPr/>
        </p:nvGrpSpPr>
        <p:grpSpPr>
          <a:xfrm>
            <a:off x="6289150" y="2552061"/>
            <a:ext cx="2491960" cy="2134494"/>
            <a:chOff x="6289150" y="2219548"/>
            <a:chExt cx="2491960" cy="21344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112D52E-430B-D140-B9E7-2BE6FBA3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812" y="3330138"/>
              <a:ext cx="1169298" cy="1023904"/>
            </a:xfrm>
            <a:prstGeom prst="rect">
              <a:avLst/>
            </a:prstGeom>
          </p:spPr>
        </p:pic>
        <p:sp>
          <p:nvSpPr>
            <p:cNvPr id="28" name="Up Arrow 27">
              <a:extLst>
                <a:ext uri="{FF2B5EF4-FFF2-40B4-BE49-F238E27FC236}">
                  <a16:creationId xmlns:a16="http://schemas.microsoft.com/office/drawing/2014/main" id="{57D6FB73-65B4-8344-917D-72B7BD3E9A31}"/>
                </a:ext>
              </a:extLst>
            </p:cNvPr>
            <p:cNvSpPr/>
            <p:nvPr/>
          </p:nvSpPr>
          <p:spPr>
            <a:xfrm>
              <a:off x="6988105" y="2647450"/>
              <a:ext cx="324000" cy="41861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ED0361-3012-C448-947D-69BA55FC1B6C}"/>
                </a:ext>
              </a:extLst>
            </p:cNvPr>
            <p:cNvGrpSpPr/>
            <p:nvPr/>
          </p:nvGrpSpPr>
          <p:grpSpPr>
            <a:xfrm>
              <a:off x="6721814" y="3103568"/>
              <a:ext cx="889998" cy="952439"/>
              <a:chOff x="6712168" y="4766398"/>
              <a:chExt cx="889998" cy="952439"/>
            </a:xfrm>
          </p:grpSpPr>
          <p:pic>
            <p:nvPicPr>
              <p:cNvPr id="31" name="Content Placeholder 4">
                <a:extLst>
                  <a:ext uri="{FF2B5EF4-FFF2-40B4-BE49-F238E27FC236}">
                    <a16:creationId xmlns:a16="http://schemas.microsoft.com/office/drawing/2014/main" id="{0310F9D1-3D13-FD4D-88CB-2BD3BAF14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144" b="-871"/>
              <a:stretch/>
            </p:blipFill>
            <p:spPr>
              <a:xfrm>
                <a:off x="6712168" y="4766398"/>
                <a:ext cx="889998" cy="95243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8D15B6F-194F-6D40-8911-669FFBF00589}"/>
                  </a:ext>
                </a:extLst>
              </p:cNvPr>
              <p:cNvSpPr txBox="1"/>
              <p:nvPr/>
            </p:nvSpPr>
            <p:spPr>
              <a:xfrm>
                <a:off x="6831479" y="4767510"/>
                <a:ext cx="7264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</a:p>
            </p:txBody>
          </p: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29298D5-1BF4-9E40-860E-9079321FE2AF}"/>
                </a:ext>
              </a:extLst>
            </p:cNvPr>
            <p:cNvSpPr/>
            <p:nvPr/>
          </p:nvSpPr>
          <p:spPr>
            <a:xfrm>
              <a:off x="6289150" y="2219548"/>
              <a:ext cx="1767661" cy="41857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 API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E27A8A2-A2A3-1B47-8E41-24E0D46AB2C1}"/>
              </a:ext>
            </a:extLst>
          </p:cNvPr>
          <p:cNvSpPr txBox="1"/>
          <p:nvPr/>
        </p:nvSpPr>
        <p:spPr>
          <a:xfrm>
            <a:off x="138545" y="5518347"/>
            <a:ext cx="3792309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Goal 1: Rich Prediction APIs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Highly Available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High-Precision Results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FDBC0F-F812-8545-95B3-D3BB95B2E7BE}"/>
              </a:ext>
            </a:extLst>
          </p:cNvPr>
          <p:cNvSpPr txBox="1"/>
          <p:nvPr/>
        </p:nvSpPr>
        <p:spPr>
          <a:xfrm>
            <a:off x="5117108" y="1285410"/>
            <a:ext cx="3741994" cy="10156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2: Model Confidentiality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Model/Data Monetization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 Data</a:t>
            </a:r>
          </a:p>
        </p:txBody>
      </p:sp>
    </p:spTree>
    <p:extLst>
      <p:ext uri="{BB962C8B-B14F-4D97-AF65-F5344CB8AC3E}">
        <p14:creationId xmlns:p14="http://schemas.microsoft.com/office/powerpoint/2010/main" val="266433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F4B84-7DDA-274F-A135-4A2C836A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9BAC4-D240-D347-8EE5-C6AE76860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27FEC8-715C-B746-8D5A-D56FC44A92CE}"/>
              </a:ext>
            </a:extLst>
          </p:cNvPr>
          <p:cNvSpPr txBox="1">
            <a:spLocks/>
          </p:cNvSpPr>
          <p:nvPr/>
        </p:nvSpPr>
        <p:spPr>
          <a:xfrm>
            <a:off x="467980" y="1543548"/>
            <a:ext cx="8229600" cy="49509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 cap="none" spc="20" baseline="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b="1" dirty="0">
                <a:solidFill>
                  <a:srgbClr val="000000"/>
                </a:solidFill>
              </a:rPr>
              <a:t>Goal: </a:t>
            </a:r>
            <a:r>
              <a:rPr lang="en-US" dirty="0">
                <a:solidFill>
                  <a:srgbClr val="000000"/>
                </a:solidFill>
              </a:rPr>
              <a:t>Adversarial client learns </a:t>
            </a:r>
            <a:r>
              <a:rPr lang="en-US" dirty="0">
                <a:solidFill>
                  <a:srgbClr val="0000FF"/>
                </a:solidFill>
              </a:rPr>
              <a:t>close approximation </a:t>
            </a:r>
            <a:r>
              <a:rPr lang="en-US" dirty="0">
                <a:solidFill>
                  <a:srgbClr val="000000"/>
                </a:solidFill>
              </a:rPr>
              <a:t>of  f  using as few queries as possible</a:t>
            </a: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/>
            <a:endParaRPr lang="en-US" sz="1800" i="1" dirty="0">
              <a:solidFill>
                <a:srgbClr val="000000"/>
              </a:solidFill>
            </a:endParaRPr>
          </a:p>
          <a:p>
            <a:pPr marL="0" indent="0">
              <a:spcBef>
                <a:spcPts val="240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</a:rPr>
              <a:t>Applications: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Undermine </a:t>
            </a:r>
            <a:r>
              <a:rPr lang="en-US" dirty="0">
                <a:solidFill>
                  <a:schemeClr val="bg2"/>
                </a:solidFill>
              </a:rPr>
              <a:t>pay-for-prediction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pricing model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dirty="0">
                <a:solidFill>
                  <a:schemeClr val="accent2"/>
                </a:solidFill>
              </a:rPr>
              <a:t>”White-box” attacks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Infer private training data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Model evasion (adversarial examples)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52BDA-BB52-B949-AFD4-CA2785DF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877" y="2926683"/>
            <a:ext cx="1169298" cy="1023904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1EA43C73-ED11-C840-8198-39739736082F}"/>
              </a:ext>
            </a:extLst>
          </p:cNvPr>
          <p:cNvSpPr/>
          <p:nvPr/>
        </p:nvSpPr>
        <p:spPr>
          <a:xfrm rot="10800000">
            <a:off x="4534123" y="2336127"/>
            <a:ext cx="2087490" cy="1392979"/>
          </a:xfrm>
          <a:prstGeom prst="cloud">
            <a:avLst/>
          </a:prstGeom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C:\Documents and Settings\rist\Local Settings\Temporary Internet Files\Content.IE5\RRKU6J6Q\MCj03491210000[1].wmf">
            <a:extLst>
              <a:ext uri="{FF2B5EF4-FFF2-40B4-BE49-F238E27FC236}">
                <a16:creationId xmlns:a16="http://schemas.microsoft.com/office/drawing/2014/main" id="{226319EA-05A2-0244-87C2-5DE28032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55" y="2688750"/>
            <a:ext cx="800100" cy="727008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98FD40-7DC3-514A-A0CF-C94B505F5A3C}"/>
              </a:ext>
            </a:extLst>
          </p:cNvPr>
          <p:cNvGrpSpPr/>
          <p:nvPr/>
        </p:nvGrpSpPr>
        <p:grpSpPr>
          <a:xfrm>
            <a:off x="2443994" y="2608474"/>
            <a:ext cx="1447800" cy="919999"/>
            <a:chOff x="1575730" y="3583492"/>
            <a:chExt cx="1447800" cy="91440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41E598D-5DC1-BB41-9EFA-D3445F4F83D9}"/>
                </a:ext>
              </a:extLst>
            </p:cNvPr>
            <p:cNvSpPr/>
            <p:nvPr/>
          </p:nvSpPr>
          <p:spPr>
            <a:xfrm>
              <a:off x="1575730" y="3583492"/>
              <a:ext cx="1447800" cy="914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000" dirty="0"/>
                <a:t>Attack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0BCA7F-581C-2744-B014-7CA968CA3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7160" y="3957477"/>
              <a:ext cx="467400" cy="480463"/>
            </a:xfrm>
            <a:prstGeom prst="rect">
              <a:avLst/>
            </a:prstGeom>
            <a:ln w="28575" cmpd="sng">
              <a:noFill/>
            </a:ln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003C0D-17A9-6441-AEC1-91A88E678C97}"/>
              </a:ext>
            </a:extLst>
          </p:cNvPr>
          <p:cNvCxnSpPr/>
          <p:nvPr/>
        </p:nvCxnSpPr>
        <p:spPr>
          <a:xfrm>
            <a:off x="3891794" y="2950242"/>
            <a:ext cx="92488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7319AA-1403-3344-9F08-FB6D24E79BDC}"/>
              </a:ext>
            </a:extLst>
          </p:cNvPr>
          <p:cNvCxnSpPr/>
          <p:nvPr/>
        </p:nvCxnSpPr>
        <p:spPr>
          <a:xfrm flipH="1">
            <a:off x="3891794" y="3185656"/>
            <a:ext cx="9248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E7210D-1C0E-0143-9BE3-B953664C8B2C}"/>
              </a:ext>
            </a:extLst>
          </p:cNvPr>
          <p:cNvGrpSpPr/>
          <p:nvPr/>
        </p:nvGrpSpPr>
        <p:grpSpPr>
          <a:xfrm>
            <a:off x="4816681" y="2612239"/>
            <a:ext cx="1447800" cy="914400"/>
            <a:chOff x="4077482" y="2176433"/>
            <a:chExt cx="1447800" cy="91440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F69DCBF-7A0A-344F-A6EC-7AC0A519AC56}"/>
                </a:ext>
              </a:extLst>
            </p:cNvPr>
            <p:cNvSpPr/>
            <p:nvPr/>
          </p:nvSpPr>
          <p:spPr>
            <a:xfrm>
              <a:off x="4077482" y="2176433"/>
              <a:ext cx="1447800" cy="914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000" dirty="0"/>
                <a:t>Model f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08FBA7-318F-0249-9933-552B551E8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912" y="2550590"/>
              <a:ext cx="467400" cy="480463"/>
            </a:xfrm>
            <a:prstGeom prst="rect">
              <a:avLst/>
            </a:prstGeom>
            <a:ln w="28575" cmpd="sng">
              <a:noFill/>
            </a:ln>
          </p:spPr>
        </p:pic>
      </p:grpSp>
      <p:sp>
        <p:nvSpPr>
          <p:cNvPr id="17" name="Up Arrow 16">
            <a:extLst>
              <a:ext uri="{FF2B5EF4-FFF2-40B4-BE49-F238E27FC236}">
                <a16:creationId xmlns:a16="http://schemas.microsoft.com/office/drawing/2014/main" id="{CF431BA8-6080-2842-9572-75014D474392}"/>
              </a:ext>
            </a:extLst>
          </p:cNvPr>
          <p:cNvSpPr/>
          <p:nvPr/>
        </p:nvSpPr>
        <p:spPr>
          <a:xfrm rot="16200000">
            <a:off x="6339276" y="2875448"/>
            <a:ext cx="299354" cy="448944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C0E4BD-69E1-DB49-91C8-A14C1CE85CF5}"/>
              </a:ext>
            </a:extLst>
          </p:cNvPr>
          <p:cNvGrpSpPr/>
          <p:nvPr/>
        </p:nvGrpSpPr>
        <p:grpSpPr>
          <a:xfrm>
            <a:off x="6713424" y="2579799"/>
            <a:ext cx="1105965" cy="952439"/>
            <a:chOff x="6712167" y="4766398"/>
            <a:chExt cx="1105965" cy="952439"/>
          </a:xfrm>
        </p:grpSpPr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01B06615-8C2A-E240-A1E1-F8CAF865A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144" b="-871"/>
            <a:stretch/>
          </p:blipFill>
          <p:spPr>
            <a:xfrm>
              <a:off x="6712167" y="4766398"/>
              <a:ext cx="1105965" cy="95243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499E4C-C9C6-624F-A10F-1182F3B5FB04}"/>
                </a:ext>
              </a:extLst>
            </p:cNvPr>
            <p:cNvSpPr txBox="1"/>
            <p:nvPr/>
          </p:nvSpPr>
          <p:spPr>
            <a:xfrm>
              <a:off x="6831479" y="4767510"/>
              <a:ext cx="62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Data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1A08994-FC9F-5943-963F-928C06CD8AA0}"/>
              </a:ext>
            </a:extLst>
          </p:cNvPr>
          <p:cNvSpPr txBox="1"/>
          <p:nvPr/>
        </p:nvSpPr>
        <p:spPr>
          <a:xfrm>
            <a:off x="3891795" y="2553563"/>
            <a:ext cx="92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D8584-AAAA-2442-8F42-B640A5582794}"/>
              </a:ext>
            </a:extLst>
          </p:cNvPr>
          <p:cNvSpPr txBox="1"/>
          <p:nvPr/>
        </p:nvSpPr>
        <p:spPr>
          <a:xfrm>
            <a:off x="3891794" y="3155511"/>
            <a:ext cx="95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f(x)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9CCC86-E59A-0843-8B82-222FD26667CF}"/>
              </a:ext>
            </a:extLst>
          </p:cNvPr>
          <p:cNvCxnSpPr>
            <a:stCxn id="10" idx="1"/>
          </p:cNvCxnSpPr>
          <p:nvPr/>
        </p:nvCxnSpPr>
        <p:spPr>
          <a:xfrm flipH="1">
            <a:off x="2011921" y="3068474"/>
            <a:ext cx="4320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651A2EF-712A-7A45-942E-49C110999B92}"/>
              </a:ext>
            </a:extLst>
          </p:cNvPr>
          <p:cNvSpPr/>
          <p:nvPr/>
        </p:nvSpPr>
        <p:spPr>
          <a:xfrm>
            <a:off x="1518455" y="2848697"/>
            <a:ext cx="493466" cy="397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Chalkduster"/>
              </a:rPr>
              <a:t>f’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19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_Preso_4x3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pfl18adblock" id="{F7489CE9-DF4A-3C4F-B8E9-6BEF12C955C0}" vid="{CE366F56-58DD-6D44-9F2C-D514631D094E}"/>
    </a:ext>
  </a:extLst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pfl18adblock" id="{F7489CE9-DF4A-3C4F-B8E9-6BEF12C955C0}" vid="{B1923693-61C1-6446-8D1A-713418F125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SU_Preso_4x3_v6</Template>
  <TotalTime>3846</TotalTime>
  <Words>2372</Words>
  <Application>Microsoft Macintosh PowerPoint</Application>
  <PresentationFormat>On-screen Show (4:3)</PresentationFormat>
  <Paragraphs>560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Arial</vt:lpstr>
      <vt:lpstr>Calibri</vt:lpstr>
      <vt:lpstr>Chalkduster</vt:lpstr>
      <vt:lpstr>Source Sans Pro</vt:lpstr>
      <vt:lpstr>Source Sans Pro Semibold</vt:lpstr>
      <vt:lpstr>Symbol</vt:lpstr>
      <vt:lpstr>Wingdings</vt:lpstr>
      <vt:lpstr>SU_Preso_4x3_v6</vt:lpstr>
      <vt:lpstr>SU_Template_TopBar</vt:lpstr>
      <vt:lpstr>A Tour of Machine Learning Security</vt:lpstr>
      <vt:lpstr>The Deep Learning Revolution</vt:lpstr>
      <vt:lpstr>The Deep Learning Revolution</vt:lpstr>
      <vt:lpstr>The ML Revolution</vt:lpstr>
      <vt:lpstr>What does this mean for privacy &amp; security?</vt:lpstr>
      <vt:lpstr>This talk: security of deployed models</vt:lpstr>
      <vt:lpstr>Stealing ML Models</vt:lpstr>
      <vt:lpstr>Machine Learning as a Service</vt:lpstr>
      <vt:lpstr>Model Extraction</vt:lpstr>
      <vt:lpstr>Model Extraction</vt:lpstr>
      <vt:lpstr>Learning vs Extraction</vt:lpstr>
      <vt:lpstr>Learning vs Extraction</vt:lpstr>
      <vt:lpstr>Learning vs Extraction</vt:lpstr>
      <vt:lpstr>Learning vs Extraction for specific models</vt:lpstr>
      <vt:lpstr>Learning vs Extraction for specific models</vt:lpstr>
      <vt:lpstr>Learning vs Extraction for specific models</vt:lpstr>
      <vt:lpstr>PowerPoint Presentation</vt:lpstr>
      <vt:lpstr>Trusted execution of ML: 3 motivating scenarios</vt:lpstr>
      <vt:lpstr>Trusted execution of ML: 3 motivating scenarios</vt:lpstr>
      <vt:lpstr>Trusted execution of ML: 3 motivating scenarios</vt:lpstr>
      <vt:lpstr>Solutions</vt:lpstr>
      <vt:lpstr>Trusted Execution: At what cost?</vt:lpstr>
      <vt:lpstr>PowerPoint Presentation</vt:lpstr>
      <vt:lpstr>Bottlenecks in deep neural networks</vt:lpstr>
      <vt:lpstr>Outsourcing matrix multiplication: Freivald’s algorithm</vt:lpstr>
      <vt:lpstr>Freivald variants for arbitrary linear operators</vt:lpstr>
      <vt:lpstr>Slalom Summary</vt:lpstr>
      <vt:lpstr>Design and Evaluation</vt:lpstr>
      <vt:lpstr>PowerPoint Presentation</vt:lpstr>
      <vt:lpstr>PowerPoint Presentation</vt:lpstr>
      <vt:lpstr>Where are the defenses?</vt:lpstr>
      <vt:lpstr>PowerPoint Presentation</vt:lpstr>
      <vt:lpstr>Adversarial examples  are here to stay!  For many things that humans can do “robustly”, ML will fail miserably!</vt:lpstr>
      <vt:lpstr>PowerPoint Presentation</vt:lpstr>
      <vt:lpstr>PowerPoint Presentation</vt:lpstr>
      <vt:lpstr>How to detect ads?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interesting contrast: CAPTCHAs</vt:lpstr>
      <vt:lpstr>Attacks on perceptual ad-blockers</vt:lpstr>
      <vt:lpstr>Attacks on perceptual ad-blockers</vt:lpstr>
      <vt:lpstr>Conclusions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next for adversarial ML?</dc:title>
  <dc:creator>florian.tramer@gmail.com</dc:creator>
  <dc:description>2012 PowerPoint template redesign</dc:description>
  <cp:lastModifiedBy>florian.tramer@gmail.com</cp:lastModifiedBy>
  <cp:revision>100</cp:revision>
  <dcterms:created xsi:type="dcterms:W3CDTF">2018-07-10T06:26:25Z</dcterms:created>
  <dcterms:modified xsi:type="dcterms:W3CDTF">2018-09-21T21:40:43Z</dcterms:modified>
</cp:coreProperties>
</file>