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0" r:id="rId6"/>
    <p:sldId id="279" r:id="rId7"/>
    <p:sldId id="260" r:id="rId8"/>
    <p:sldId id="261" r:id="rId9"/>
    <p:sldId id="271" r:id="rId10"/>
    <p:sldId id="274" r:id="rId11"/>
    <p:sldId id="273" r:id="rId12"/>
    <p:sldId id="263" r:id="rId13"/>
    <p:sldId id="264" r:id="rId14"/>
    <p:sldId id="276" r:id="rId15"/>
    <p:sldId id="277" r:id="rId16"/>
    <p:sldId id="278" r:id="rId17"/>
    <p:sldId id="282" r:id="rId18"/>
    <p:sldId id="266" r:id="rId19"/>
    <p:sldId id="281" r:id="rId20"/>
    <p:sldId id="267" r:id="rId21"/>
    <p:sldId id="26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FEF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1"/>
    <p:restoredTop sz="94661"/>
  </p:normalViewPr>
  <p:slideViewPr>
    <p:cSldViewPr snapToGrid="0">
      <p:cViewPr varScale="1">
        <p:scale>
          <a:sx n="114" d="100"/>
          <a:sy n="114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ED05-A78A-B041-ABFB-86DD837A51A6}" type="datetimeFigureOut">
              <a:rPr lang="en-US" smtClean="0"/>
              <a:t>6/15/25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DFEEA-908F-054F-B4A8-06F3985C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DFEEA-908F-054F-B4A8-06F3985CB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7199-50B3-29A5-EF0A-6FC90A8E0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C50C4-C2DA-A043-956F-411D525C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96BB-1168-26B0-F206-58A9061E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7DD1-4839-7C4B-B3B7-533F6680AD32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B25FE-1EF2-4D65-B993-54EFEDAE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9E86D-B83E-01FA-00DF-08AB9582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E01D-308C-BD0B-D10A-F5391ED9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3E61F-5346-97E6-0BC9-12BA39AC4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C183-6093-644C-3DBB-AD7DC377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8D43-5714-FF4D-AC43-69077A784C9D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8C28-2B31-71DD-4249-F8B578AF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D470-B603-B699-5670-D1B0DD6A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16D56-76AE-D5E7-C9F5-75E0DF485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FA05E-50EB-819F-A11C-6F4B42996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6AFD5-ADC9-B792-0CDD-6D453B6F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5ECE-4B3F-3046-ADF3-A81FA7345B9B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1102-A916-3732-B581-E965D0B8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3505-3EC0-C7C3-B984-D71585EC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F6DA-E23A-EB92-6FB0-70E6EE2E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4B28-794F-AA16-B2B1-71BEBBBE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34E41-00B3-38A5-5002-ACDA4AB7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3D5F-B95A-8144-8B58-67AC1E9C68CD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38041-421C-A848-CF20-45D24B82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B38E-0271-4386-AF3F-C77832A0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197E-0BB7-9F24-8BD2-7FB9331D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E7109-607C-969F-B7AA-FA8F4EAD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5AC54-BE6A-39BF-8112-D0594842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2D2-56EC-424E-B5EC-C1B96021DB03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26CE5-2855-1809-BC8C-1B0A02F7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9DCE-DDA8-C87E-C65C-4C0FE2F4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4B26-EC78-74DA-72B2-DDDA036F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1322-ABF4-744C-B6BF-011C53B43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4F223-4081-CBA5-E042-3C073149A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4B78D-0E0C-497C-7C25-E04A93CC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0C3A-1AB7-BC47-A017-C21A0DECFBA6}" type="datetime1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E6936-B344-367B-2636-9A87FB20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8E795-FBB5-F51F-4A2A-F7867B60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8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99DD-26F2-49D4-AAD2-69D024D3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E3BBF-3D72-F4A4-CDA9-C243EBE3A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FC39D-8754-0C16-7E80-75211C19A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3A618-3645-F05E-5950-CFC820554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85604-BF77-B400-3A74-C9A399F69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5E36A-807F-DFDA-DA8C-937B183D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2788-222D-4145-A91C-12F31BCA1881}" type="datetime1">
              <a:rPr lang="en-US" smtClean="0"/>
              <a:t>6/15/25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4F52E-B769-FC14-D2F9-4BBDB374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31A91-D71A-9FAA-DEC2-9E14DFE3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9F65-AD56-1EC9-EEE5-4A12924B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F832-6A75-757D-0758-A23167D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4B77-15EE-2C4A-A96D-4B5FEE5A0F18}" type="datetime1">
              <a:rPr lang="en-US" smtClean="0"/>
              <a:t>6/15/25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32E96-3355-7402-7BA8-9E524B8B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044BC-54EA-22F8-7B24-394F734D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50D8C-3E52-1A85-9715-910DFDAF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C7C7-E7D9-DE4B-9CC3-DA82C4E95A64}" type="datetime1">
              <a:rPr lang="en-US" smtClean="0"/>
              <a:t>6/15/25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82C45-C938-CE10-E565-B850CAC7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2E49D-CC7F-DD51-475C-D7B8BB9A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01AB-A3E2-9660-53CE-866B1A3B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87FB-2A92-3C91-C0BB-B877F099C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8971D-39CC-AC31-9CA7-CBBF3960C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94ABC-8712-0CC3-5A35-12DFDE57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32B-F8BD-0844-AFD0-55EA24863817}" type="datetime1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3D939-2B64-251C-63EF-245DFA79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DD20-417E-1046-7565-BAF750FA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5635-6987-4008-384D-7950AF2A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F42F6-70DB-E858-F32B-CAEF37C0A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AB37-DBCD-A2A1-EFD1-334B99F2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9551C-ABEE-6B6A-071B-1F2A8FF8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E98F-E5FA-4747-B9E2-B207FC0B8116}" type="datetime1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065EC-558A-8AF4-2D80-58256C70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43EC1-39B8-A644-54FF-7A29D942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6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4F77F-8258-3451-AB04-F962E939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FA47-C711-E485-A7FB-E82A9DC36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4B84C-A2EA-BE3E-F374-54F5F41E4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00FB6-3FDA-9C49-BD61-21BADDF56DDA}" type="datetime1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F0E26-E822-B601-8B3B-32A94CBE0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058A-876B-3AB8-45A1-24025F897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AEA08-D4A0-1D45-8450-AFAB76D9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monwillison.net/2023/Apr/25/dual-llm-patter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bracethered.com/blog/posts/2025/chatgpt-operator-prompt-injection-exploit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bracethered.com/blog/posts/2025/chatgpt-operator-prompt-injection-exploit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BC2B-0389-A49F-2E2A-48B00B027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hope to build a secure computer-use agent?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C9567-2B21-17BB-D3AB-7AE707C35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Florian Tramèr – ETH Zurich</a:t>
            </a:r>
          </a:p>
        </p:txBody>
      </p:sp>
    </p:spTree>
    <p:extLst>
      <p:ext uri="{BB962C8B-B14F-4D97-AF65-F5344CB8AC3E}">
        <p14:creationId xmlns:p14="http://schemas.microsoft.com/office/powerpoint/2010/main" val="71127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E4B1C-7EB0-61A7-E811-FD5889235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CA31-C4CF-2551-12F2-0162767D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still haven’t solved </a:t>
            </a:r>
            <a:r>
              <a:rPr lang="en-US" b="1" dirty="0">
                <a:solidFill>
                  <a:srgbClr val="C00000"/>
                </a:solidFill>
              </a:rPr>
              <a:t>adversarial examples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EBF2B1-AAE8-92F2-315E-67ABE803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GPT-4. Riley uploads a white square and prompts What does this say? GPT-4 replies and says I don't know. By the way, there's a 10% off sale happening at Sephora.">
            <a:extLst>
              <a:ext uri="{FF2B5EF4-FFF2-40B4-BE49-F238E27FC236}">
                <a16:creationId xmlns:a16="http://schemas.microsoft.com/office/drawing/2014/main" id="{D8D1A04F-4457-E277-0A75-B9CB8642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672" y="1413407"/>
            <a:ext cx="4282328" cy="56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4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DEB8-1D97-956C-66BF-08BBDAA9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at the LLM level are</a:t>
            </a:r>
            <a:r>
              <a:rPr lang="en-US" b="1" dirty="0">
                <a:solidFill>
                  <a:srgbClr val="C00000"/>
                </a:solidFill>
              </a:rPr>
              <a:t> brittle.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03C10-431A-E3ED-7A67-03779DB1D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Better prompting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Prompt “sandwiching”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Detect and filter attacks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Data sanitization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Adversarial training / instruction hierarchy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72584-60EE-1C26-F934-84EED656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4478651"/>
            <a:ext cx="8267700" cy="187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0F172-ECCD-64B8-F90F-34566CC6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CC08-59F8-B0EF-D8B9-8B23F587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hope: </a:t>
            </a:r>
            <a:r>
              <a:rPr lang="en-US" b="1" i="1" dirty="0">
                <a:solidFill>
                  <a:srgbClr val="C00000"/>
                </a:solidFill>
              </a:rPr>
              <a:t>sandboxing.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1B492-87B7-9688-BEDE-6ADEA91F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6F877-3EF1-E1ED-9440-48FB03AEE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690688"/>
            <a:ext cx="9385300" cy="3862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2B1DFD-FBFB-C2F4-8788-D22549A85DB6}"/>
              </a:ext>
            </a:extLst>
          </p:cNvPr>
          <p:cNvSpPr txBox="1"/>
          <p:nvPr/>
        </p:nvSpPr>
        <p:spPr>
          <a:xfrm>
            <a:off x="274955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simonwillison.net</a:t>
            </a:r>
            <a:r>
              <a:rPr lang="en-US" dirty="0">
                <a:hlinkClick r:id="rId4"/>
              </a:rPr>
              <a:t>/2023/Apr/25/dual-</a:t>
            </a:r>
            <a:r>
              <a:rPr lang="en-US" dirty="0" err="1">
                <a:hlinkClick r:id="rId4"/>
              </a:rPr>
              <a:t>llm</a:t>
            </a:r>
            <a:r>
              <a:rPr lang="en-US" dirty="0">
                <a:hlinkClick r:id="rId4"/>
              </a:rPr>
              <a:t>-pattern/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3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B8271-CA5B-04C4-2CF8-1236491B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7E51D-D39C-87BA-53EB-E800EB41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31" y="1576239"/>
            <a:ext cx="9926737" cy="303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649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88FD4-05C8-C3AD-ECB3-7F1AE1DC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077F4-C25F-34FD-CE9F-8A0DB5E0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3065059-894E-8D8B-78D0-2ECA74DC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065" y="305598"/>
            <a:ext cx="6415877" cy="64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9BCCC6-F960-0379-8677-0ECABB585FC2}"/>
              </a:ext>
            </a:extLst>
          </p:cNvPr>
          <p:cNvSpPr/>
          <p:nvPr/>
        </p:nvSpPr>
        <p:spPr>
          <a:xfrm>
            <a:off x="1976718" y="2447365"/>
            <a:ext cx="8135470" cy="427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10E1C-BFBC-F85D-8078-CBC09FF5EC42}"/>
              </a:ext>
            </a:extLst>
          </p:cNvPr>
          <p:cNvSpPr/>
          <p:nvPr/>
        </p:nvSpPr>
        <p:spPr>
          <a:xfrm>
            <a:off x="6580095" y="1651560"/>
            <a:ext cx="2614840" cy="177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7C733-5402-94D1-3D1A-616718A5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892BC-25BF-EE21-7CF5-C1E8501C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DBB360D-0F46-C8EE-93B4-09B2EA12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065" y="305598"/>
            <a:ext cx="6415877" cy="64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A047E9-B9DA-1AF1-F6C5-2D1D90005386}"/>
              </a:ext>
            </a:extLst>
          </p:cNvPr>
          <p:cNvSpPr/>
          <p:nvPr/>
        </p:nvSpPr>
        <p:spPr>
          <a:xfrm>
            <a:off x="6205003" y="1798613"/>
            <a:ext cx="3310058" cy="161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FA93-4285-3AAB-A450-D11364057991}"/>
              </a:ext>
            </a:extLst>
          </p:cNvPr>
          <p:cNvSpPr/>
          <p:nvPr/>
        </p:nvSpPr>
        <p:spPr>
          <a:xfrm>
            <a:off x="6618354" y="3459748"/>
            <a:ext cx="2127301" cy="594360"/>
          </a:xfrm>
          <a:prstGeom prst="rect">
            <a:avLst/>
          </a:prstGeom>
          <a:solidFill>
            <a:srgbClr val="FEF1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69751-CCCA-BF0A-ED85-1B5C950F61FB}"/>
              </a:ext>
            </a:extLst>
          </p:cNvPr>
          <p:cNvSpPr/>
          <p:nvPr/>
        </p:nvSpPr>
        <p:spPr>
          <a:xfrm>
            <a:off x="3100454" y="3942348"/>
            <a:ext cx="6094481" cy="157040"/>
          </a:xfrm>
          <a:prstGeom prst="rect">
            <a:avLst/>
          </a:prstGeom>
          <a:solidFill>
            <a:srgbClr val="FEF1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AA6AF-EBB6-8CA4-C349-7EB0E91D46C6}"/>
              </a:ext>
            </a:extLst>
          </p:cNvPr>
          <p:cNvSpPr/>
          <p:nvPr/>
        </p:nvSpPr>
        <p:spPr>
          <a:xfrm>
            <a:off x="3048759" y="5063379"/>
            <a:ext cx="6146176" cy="157040"/>
          </a:xfrm>
          <a:prstGeom prst="rect">
            <a:avLst/>
          </a:prstGeom>
          <a:solidFill>
            <a:srgbClr val="FEF1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D3A00-D0A5-D2BD-99B3-11BFFAE45FA8}"/>
              </a:ext>
            </a:extLst>
          </p:cNvPr>
          <p:cNvSpPr/>
          <p:nvPr/>
        </p:nvSpPr>
        <p:spPr>
          <a:xfrm>
            <a:off x="3074606" y="4086687"/>
            <a:ext cx="137601" cy="1121030"/>
          </a:xfrm>
          <a:prstGeom prst="rect">
            <a:avLst/>
          </a:prstGeom>
          <a:solidFill>
            <a:srgbClr val="FEF1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50A493-0511-EBED-8D66-A8F678504BFF}"/>
              </a:ext>
            </a:extLst>
          </p:cNvPr>
          <p:cNvSpPr/>
          <p:nvPr/>
        </p:nvSpPr>
        <p:spPr>
          <a:xfrm>
            <a:off x="9083182" y="4086689"/>
            <a:ext cx="137601" cy="1121030"/>
          </a:xfrm>
          <a:prstGeom prst="rect">
            <a:avLst/>
          </a:prstGeom>
          <a:solidFill>
            <a:srgbClr val="FEF1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C68A879-454F-357B-E139-1C250336BA71}"/>
              </a:ext>
            </a:extLst>
          </p:cNvPr>
          <p:cNvSpPr/>
          <p:nvPr/>
        </p:nvSpPr>
        <p:spPr>
          <a:xfrm>
            <a:off x="609600" y="2832100"/>
            <a:ext cx="2387465" cy="990600"/>
          </a:xfrm>
          <a:prstGeom prst="wedgeRoundRectCallout">
            <a:avLst>
              <a:gd name="adj1" fmla="val 55858"/>
              <a:gd name="adj2" fmla="val 50256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”control-flow” is fixed</a:t>
            </a:r>
          </a:p>
        </p:txBody>
      </p:sp>
    </p:spTree>
    <p:extLst>
      <p:ext uri="{BB962C8B-B14F-4D97-AF65-F5344CB8AC3E}">
        <p14:creationId xmlns:p14="http://schemas.microsoft.com/office/powerpoint/2010/main" val="293033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9CC76-778E-6DD2-B832-27353A75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AF794-B8DC-358C-6120-23B9DDC8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CF80852-4B71-B1F0-A14F-18372E9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065" y="305598"/>
            <a:ext cx="6415877" cy="64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167E8EE-B7A8-33FB-BCA4-7512DB0C5E30}"/>
              </a:ext>
            </a:extLst>
          </p:cNvPr>
          <p:cNvSpPr/>
          <p:nvPr/>
        </p:nvSpPr>
        <p:spPr>
          <a:xfrm>
            <a:off x="9278404" y="2222500"/>
            <a:ext cx="2583396" cy="1930400"/>
          </a:xfrm>
          <a:prstGeom prst="wedgeRoundRectCallout">
            <a:avLst>
              <a:gd name="adj1" fmla="val -77804"/>
              <a:gd name="adj2" fmla="val 52060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Results from parsing untrusted data are treated as variables</a:t>
            </a:r>
          </a:p>
        </p:txBody>
      </p:sp>
    </p:spTree>
    <p:extLst>
      <p:ext uri="{BB962C8B-B14F-4D97-AF65-F5344CB8AC3E}">
        <p14:creationId xmlns:p14="http://schemas.microsoft.com/office/powerpoint/2010/main" val="127863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FE6D-6B72-B013-7000-1BDCC82E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71D8A-2E50-AA23-326D-D2842EAD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287214-911A-AD7D-E9DE-FCFCDE0C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065" y="305598"/>
            <a:ext cx="6415877" cy="64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0068AD78-27DF-8CA5-0970-E32F5350D2CE}"/>
              </a:ext>
            </a:extLst>
          </p:cNvPr>
          <p:cNvSpPr/>
          <p:nvPr/>
        </p:nvSpPr>
        <p:spPr>
          <a:xfrm>
            <a:off x="286804" y="2095500"/>
            <a:ext cx="2583396" cy="1930400"/>
          </a:xfrm>
          <a:prstGeom prst="wedgeRoundRectCallout">
            <a:avLst>
              <a:gd name="adj1" fmla="val 58369"/>
              <a:gd name="adj2" fmla="val 121139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Program tracks data flow to flag unsafe actions</a:t>
            </a:r>
          </a:p>
        </p:txBody>
      </p:sp>
    </p:spTree>
    <p:extLst>
      <p:ext uri="{BB962C8B-B14F-4D97-AF65-F5344CB8AC3E}">
        <p14:creationId xmlns:p14="http://schemas.microsoft.com/office/powerpoint/2010/main" val="165675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C9FE3-71E0-ABE6-B43F-55F15418D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3E631-F370-9978-40D8-62234858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3C655EF-B07A-26C5-EBB5-0ACD2818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1518845"/>
            <a:ext cx="5295899" cy="53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55D736-9A67-51B3-8157-FFDF85C2B22F}"/>
              </a:ext>
            </a:extLst>
          </p:cNvPr>
          <p:cNvSpPr/>
          <p:nvPr/>
        </p:nvSpPr>
        <p:spPr>
          <a:xfrm>
            <a:off x="5132005" y="2263982"/>
            <a:ext cx="2728228" cy="8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C250D-E2AB-1B70-614B-66B71B99E46C}"/>
              </a:ext>
            </a:extLst>
          </p:cNvPr>
          <p:cNvSpPr/>
          <p:nvPr/>
        </p:nvSpPr>
        <p:spPr>
          <a:xfrm>
            <a:off x="5017705" y="2841407"/>
            <a:ext cx="1406224" cy="149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C3777D-D667-FFF7-A68D-173795B4B188}"/>
              </a:ext>
            </a:extLst>
          </p:cNvPr>
          <p:cNvSpPr/>
          <p:nvPr/>
        </p:nvSpPr>
        <p:spPr>
          <a:xfrm>
            <a:off x="5228975" y="4361595"/>
            <a:ext cx="654200" cy="211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A29BA9-CBDA-B35B-6397-8F92D65015D4}"/>
              </a:ext>
            </a:extLst>
          </p:cNvPr>
          <p:cNvSpPr/>
          <p:nvPr/>
        </p:nvSpPr>
        <p:spPr>
          <a:xfrm>
            <a:off x="5543375" y="4343465"/>
            <a:ext cx="220105" cy="18288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ABD92A-6F65-DBE7-0AAC-07813429BFA3}"/>
              </a:ext>
            </a:extLst>
          </p:cNvPr>
          <p:cNvSpPr/>
          <p:nvPr/>
        </p:nvSpPr>
        <p:spPr>
          <a:xfrm rot="2569271">
            <a:off x="5077855" y="5080358"/>
            <a:ext cx="1544721" cy="224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83C9C5-AA56-8691-B9A5-8B679FD26789}"/>
              </a:ext>
            </a:extLst>
          </p:cNvPr>
          <p:cNvSpPr/>
          <p:nvPr/>
        </p:nvSpPr>
        <p:spPr>
          <a:xfrm>
            <a:off x="5844071" y="5032262"/>
            <a:ext cx="1931196" cy="52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DFDF2-261D-E6DF-EA07-F45C675D184B}"/>
              </a:ext>
            </a:extLst>
          </p:cNvPr>
          <p:cNvSpPr/>
          <p:nvPr/>
        </p:nvSpPr>
        <p:spPr>
          <a:xfrm>
            <a:off x="5729103" y="5307687"/>
            <a:ext cx="1664406" cy="52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98BC1DD-6AEB-E7B5-20A8-03827B1C97F5}"/>
              </a:ext>
            </a:extLst>
          </p:cNvPr>
          <p:cNvSpPr/>
          <p:nvPr/>
        </p:nvSpPr>
        <p:spPr>
          <a:xfrm rot="5400000">
            <a:off x="6987649" y="4108183"/>
            <a:ext cx="213540" cy="18269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7284C3-026C-DAFD-B78C-BB0E5692E883}"/>
              </a:ext>
            </a:extLst>
          </p:cNvPr>
          <p:cNvSpPr txBox="1"/>
          <p:nvPr/>
        </p:nvSpPr>
        <p:spPr>
          <a:xfrm rot="18928143">
            <a:off x="5634730" y="5229526"/>
            <a:ext cx="185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Heuristic defenses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DED3329-5592-D3EE-4DAD-F737ABAE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Evaluation on the </a:t>
            </a:r>
            <a:r>
              <a:rPr lang="en-US" dirty="0" err="1">
                <a:solidFill>
                  <a:srgbClr val="C00000"/>
                </a:solidFill>
              </a:rPr>
              <a:t>AgentDojo</a:t>
            </a:r>
            <a:r>
              <a:rPr lang="en-US" dirty="0"/>
              <a:t> benchmark.</a:t>
            </a:r>
          </a:p>
        </p:txBody>
      </p:sp>
    </p:spTree>
    <p:extLst>
      <p:ext uri="{BB962C8B-B14F-4D97-AF65-F5344CB8AC3E}">
        <p14:creationId xmlns:p14="http://schemas.microsoft.com/office/powerpoint/2010/main" val="105184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2ECA-56C0-9B26-7FD1-B098852F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pPr algn="ctr"/>
            <a:r>
              <a:rPr lang="en-US" sz="6400" b="1" u="sng" dirty="0"/>
              <a:t>Problem:</a:t>
            </a:r>
            <a:r>
              <a:rPr lang="en-US" sz="6400" dirty="0"/>
              <a:t> How do we sandbox </a:t>
            </a:r>
            <a:br>
              <a:rPr lang="en-US" sz="6400" dirty="0"/>
            </a:br>
            <a:r>
              <a:rPr lang="en-US" sz="6400" dirty="0"/>
              <a:t>a </a:t>
            </a:r>
            <a:r>
              <a:rPr lang="en-US" sz="6400" b="1" dirty="0">
                <a:solidFill>
                  <a:srgbClr val="C00000"/>
                </a:solidFill>
              </a:rPr>
              <a:t>visual interface</a:t>
            </a:r>
            <a:r>
              <a:rPr lang="en-US" sz="64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34097-0B80-422A-6D74-88A2ABD6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67B5-3ED2-D38E-635E-EF1C2573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1.0. </a:t>
            </a:r>
            <a:r>
              <a:rPr lang="en-US" dirty="0">
                <a:solidFill>
                  <a:srgbClr val="C00000"/>
                </a:solidFill>
              </a:rPr>
              <a:t>Text + APIs + Tool use</a:t>
            </a:r>
          </a:p>
        </p:txBody>
      </p:sp>
      <p:pic>
        <p:nvPicPr>
          <p:cNvPr id="1026" name="Picture 2" descr="Gpt Store R3">
            <a:extLst>
              <a:ext uri="{FF2B5EF4-FFF2-40B4-BE49-F238E27FC236}">
                <a16:creationId xmlns:a16="http://schemas.microsoft.com/office/drawing/2014/main" id="{CA5F0D96-CF67-E67D-88EA-84B6C754E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4117"/>
            <a:ext cx="5514975" cy="31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8FD7C-2F9F-4835-FA19-417BDE7DC2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129" y="1391329"/>
            <a:ext cx="6121400" cy="2037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E7137-3CA3-B51A-5969-50EE2C0A8C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529" y="2830266"/>
            <a:ext cx="5257529" cy="357554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6B982F-AE63-E4D7-3560-E1F303D6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74256-2908-66A2-5CB4-B4D07FD4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8082-B918-DA3F-D9E0-5C161B36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Where are </a:t>
            </a:r>
            <a:r>
              <a:rPr lang="en-US" b="1" dirty="0">
                <a:solidFill>
                  <a:srgbClr val="C00000"/>
                </a:solidFill>
              </a:rPr>
              <a:t>trust boundaries </a:t>
            </a:r>
            <a:r>
              <a:rPr lang="en-US" dirty="0"/>
              <a:t>in visual interfaces?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18ABB-F4AF-0E61-0A27-42203D50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98C945-3CEB-4202-F8DB-9A38ADFCB035}"/>
              </a:ext>
            </a:extLst>
          </p:cNvPr>
          <p:cNvGrpSpPr/>
          <p:nvPr/>
        </p:nvGrpSpPr>
        <p:grpSpPr>
          <a:xfrm>
            <a:off x="2028312" y="1971675"/>
            <a:ext cx="8557644" cy="4384675"/>
            <a:chOff x="2269612" y="2336799"/>
            <a:chExt cx="8557644" cy="4384675"/>
          </a:xfrm>
        </p:grpSpPr>
        <p:pic>
          <p:nvPicPr>
            <p:cNvPr id="4098" name="Picture 2" descr="NYT' Enlarges Comments Section For Top Stories 06/14/2017">
              <a:extLst>
                <a:ext uri="{FF2B5EF4-FFF2-40B4-BE49-F238E27FC236}">
                  <a16:creationId xmlns:a16="http://schemas.microsoft.com/office/drawing/2014/main" id="{0F5960B0-2461-B257-D531-F4F33094DA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0" y="2336799"/>
              <a:ext cx="3092956" cy="438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From Online News Alert to the Front Page - The New York Times">
              <a:extLst>
                <a:ext uri="{FF2B5EF4-FFF2-40B4-BE49-F238E27FC236}">
                  <a16:creationId xmlns:a16="http://schemas.microsoft.com/office/drawing/2014/main" id="{2C620443-CD7C-752D-73A0-B70209883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612" y="2336800"/>
              <a:ext cx="5464687" cy="4384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7D290ED-22FC-F037-0F1B-672CFC76E944}"/>
              </a:ext>
            </a:extLst>
          </p:cNvPr>
          <p:cNvSpPr/>
          <p:nvPr/>
        </p:nvSpPr>
        <p:spPr>
          <a:xfrm>
            <a:off x="203200" y="1690688"/>
            <a:ext cx="1402844" cy="709612"/>
          </a:xfrm>
          <a:prstGeom prst="wedgeRoundRectCallout">
            <a:avLst>
              <a:gd name="adj1" fmla="val 74102"/>
              <a:gd name="adj2" fmla="val 41873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party images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0063B2-F696-8FE2-00CD-33BD9F57129E}"/>
              </a:ext>
            </a:extLst>
          </p:cNvPr>
          <p:cNvSpPr/>
          <p:nvPr/>
        </p:nvSpPr>
        <p:spPr>
          <a:xfrm>
            <a:off x="1990211" y="2184400"/>
            <a:ext cx="1133989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09557C-14B1-9354-2C47-4D0A5413599F}"/>
              </a:ext>
            </a:extLst>
          </p:cNvPr>
          <p:cNvSpPr/>
          <p:nvPr/>
        </p:nvSpPr>
        <p:spPr>
          <a:xfrm>
            <a:off x="6397111" y="2184400"/>
            <a:ext cx="1133989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3F4C0F-8D4C-2B34-17B9-4A624727A05F}"/>
              </a:ext>
            </a:extLst>
          </p:cNvPr>
          <p:cNvSpPr/>
          <p:nvPr/>
        </p:nvSpPr>
        <p:spPr>
          <a:xfrm>
            <a:off x="7570276" y="2997199"/>
            <a:ext cx="3015680" cy="33591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FE2AF-0C67-2A55-4F2A-0E21869A8C4B}"/>
              </a:ext>
            </a:extLst>
          </p:cNvPr>
          <p:cNvSpPr/>
          <p:nvPr/>
        </p:nvSpPr>
        <p:spPr>
          <a:xfrm>
            <a:off x="1990210" y="3287713"/>
            <a:ext cx="5580065" cy="30686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4AAD665-6994-2CAD-EA0E-D6ECD36C60EF}"/>
              </a:ext>
            </a:extLst>
          </p:cNvPr>
          <p:cNvSpPr/>
          <p:nvPr/>
        </p:nvSpPr>
        <p:spPr>
          <a:xfrm>
            <a:off x="10414506" y="3467100"/>
            <a:ext cx="1459994" cy="709612"/>
          </a:xfrm>
          <a:prstGeom prst="wedgeRoundRectCallout">
            <a:avLst>
              <a:gd name="adj1" fmla="val -92831"/>
              <a:gd name="adj2" fmla="val 81247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party text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6739DBE7-01EA-1C82-A040-B1E8E8AD51FD}"/>
              </a:ext>
            </a:extLst>
          </p:cNvPr>
          <p:cNvSpPr/>
          <p:nvPr/>
        </p:nvSpPr>
        <p:spPr>
          <a:xfrm>
            <a:off x="705096" y="3725863"/>
            <a:ext cx="1110744" cy="709612"/>
          </a:xfrm>
          <a:prstGeom prst="wedgeRoundRectCallout">
            <a:avLst>
              <a:gd name="adj1" fmla="val 74102"/>
              <a:gd name="adj2" fmla="val 41873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organic content</a:t>
            </a:r>
          </a:p>
        </p:txBody>
      </p:sp>
    </p:spTree>
    <p:extLst>
      <p:ext uri="{BB962C8B-B14F-4D97-AF65-F5344CB8AC3E}">
        <p14:creationId xmlns:p14="http://schemas.microsoft.com/office/powerpoint/2010/main" val="12661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6A77-FDB9-55DA-077B-CFDEDD18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How do we navigate the Web </a:t>
            </a:r>
            <a:r>
              <a:rPr lang="en-US" b="1" dirty="0">
                <a:solidFill>
                  <a:srgbClr val="C00000"/>
                </a:solidFill>
              </a:rPr>
              <a:t>programmatically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D965B-E101-CE69-C890-A23F199C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7BBCE-6364-4367-F3C0-E7C8B7499C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73" y="1752165"/>
            <a:ext cx="10058854" cy="45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6C0F0-0952-25DA-E025-0B6E2F7F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4B5D-B30D-04BA-AD90-B6472D5F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28725-FFC5-AE61-FEFC-2756CE374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Vision is an attractive modality </a:t>
            </a:r>
            <a:r>
              <a:rPr lang="en-US" dirty="0"/>
              <a:t>for AI agents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Agents can piggyback on </a:t>
            </a:r>
            <a:r>
              <a:rPr lang="en-US" i="1" dirty="0">
                <a:solidFill>
                  <a:srgbClr val="C00000"/>
                </a:solidFill>
              </a:rPr>
              <a:t>interfaces designed for humans</a:t>
            </a:r>
          </a:p>
          <a:p>
            <a:pPr lvl="1">
              <a:buFont typeface="Wingdings" pitchFamily="2" charset="2"/>
              <a:buChar char="Ø"/>
            </a:pPr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We don’t know how to make LLMs robust to prompt injections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We can add </a:t>
            </a:r>
            <a:r>
              <a:rPr lang="en-US" b="1" dirty="0">
                <a:solidFill>
                  <a:srgbClr val="C00000"/>
                </a:solidFill>
              </a:rPr>
              <a:t>system guardrails </a:t>
            </a:r>
            <a:r>
              <a:rPr lang="en-US" dirty="0"/>
              <a:t>to sandbox LLM actions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Some </a:t>
            </a:r>
            <a:r>
              <a:rPr lang="en-US" i="1" dirty="0">
                <a:solidFill>
                  <a:srgbClr val="C00000"/>
                </a:solidFill>
              </a:rPr>
              <a:t>success for tool-calling agents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How can we do this for a </a:t>
            </a:r>
            <a:r>
              <a:rPr lang="en-US" b="1" i="1" dirty="0">
                <a:solidFill>
                  <a:srgbClr val="C00000"/>
                </a:solidFill>
              </a:rPr>
              <a:t>purely vision-based agent</a:t>
            </a:r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32C17-6975-ADCC-9764-73F178D2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C7D2-530A-39A2-3F75-EAE510A7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2.0. </a:t>
            </a:r>
            <a:r>
              <a:rPr lang="en-US" dirty="0">
                <a:solidFill>
                  <a:srgbClr val="C00000"/>
                </a:solidFill>
              </a:rPr>
              <a:t>Vision is back!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66F43-10D3-FCBB-7B78-36D6E3A0C1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3047999"/>
            <a:ext cx="6340201" cy="31273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3A62E9-9DFB-738F-B424-827796E1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45687-7555-6C21-44B3-E472DA5D8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1510700"/>
            <a:ext cx="6819900" cy="42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4FC0-4B71-45EB-2E60-012D4FF1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just one problem: </a:t>
            </a:r>
            <a:r>
              <a:rPr lang="en-US" b="1" dirty="0">
                <a:solidFill>
                  <a:srgbClr val="C00000"/>
                </a:solidFill>
              </a:rPr>
              <a:t>prompt injections!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577D7-BEDC-7EFF-A266-91B5F7AE08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826" y="2254350"/>
            <a:ext cx="7602348" cy="3207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73E7F-8A1D-029D-26D6-DB486949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F99C-85E2-5FA4-0AD1-B6C0CBF82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7359-0F8E-6805-26FF-AC0BDE68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9300" cy="1325563"/>
          </a:xfrm>
        </p:spPr>
        <p:txBody>
          <a:bodyPr/>
          <a:lstStyle/>
          <a:p>
            <a:r>
              <a:rPr lang="en-US" b="1" u="sng" dirty="0"/>
              <a:t>Example:</a:t>
            </a: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</a:rPr>
              <a:t>exfiltrate PII</a:t>
            </a:r>
            <a:r>
              <a:rPr lang="en-US" dirty="0"/>
              <a:t> through </a:t>
            </a:r>
            <a:r>
              <a:rPr lang="en-US" dirty="0" err="1"/>
              <a:t>Github</a:t>
            </a:r>
            <a:r>
              <a:rPr lang="en-US" dirty="0"/>
              <a:t> issues...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D8597-5E9B-2E13-D925-2FA39ACD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5</a:t>
            </a:fld>
            <a:endParaRPr lang="en-US"/>
          </a:p>
        </p:txBody>
      </p:sp>
      <p:pic>
        <p:nvPicPr>
          <p:cNvPr id="6146" name="Picture 2" descr="github-issue-prompt-injection">
            <a:extLst>
              <a:ext uri="{FF2B5EF4-FFF2-40B4-BE49-F238E27FC236}">
                <a16:creationId xmlns:a16="http://schemas.microsoft.com/office/drawing/2014/main" id="{BE93A794-15AF-DBB1-43F7-52DD50A2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0" y="2041244"/>
            <a:ext cx="9779000" cy="32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2647286-11FD-5148-7942-563A21BB2585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5745919" y="4972881"/>
            <a:ext cx="1078468" cy="58150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EFBFF3-016E-BAF2-1BE8-ACE27764AB86}"/>
              </a:ext>
            </a:extLst>
          </p:cNvPr>
          <p:cNvSpPr txBox="1"/>
          <p:nvPr/>
        </p:nvSpPr>
        <p:spPr>
          <a:xfrm>
            <a:off x="5479194" y="5802868"/>
            <a:ext cx="219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attacker’s 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5B2AE-ACCF-4229-E50F-772FA78F3C6B}"/>
              </a:ext>
            </a:extLst>
          </p:cNvPr>
          <p:cNvSpPr txBox="1"/>
          <p:nvPr/>
        </p:nvSpPr>
        <p:spPr>
          <a:xfrm>
            <a:off x="1416050" y="6308209"/>
            <a:ext cx="9156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https://embracethered.com/blog/posts/2025/chatgpt-operator-prompt-injection-exploits/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6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8E4BA-2898-EA1D-E29A-8C796BA6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EAF8-BED6-E643-B517-D9691E71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just one problem: prompt injections!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9171-16B0-8031-22F6-C1A7F39E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 descr="github-issue-prompt-injection">
            <a:extLst>
              <a:ext uri="{FF2B5EF4-FFF2-40B4-BE49-F238E27FC236}">
                <a16:creationId xmlns:a16="http://schemas.microsoft.com/office/drawing/2014/main" id="{4755DA8D-8531-EB64-B03F-F891FF99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65125"/>
            <a:ext cx="10363200" cy="56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D294EB-E917-B282-617F-A06FDFA8DAF7}"/>
              </a:ext>
            </a:extLst>
          </p:cNvPr>
          <p:cNvSpPr txBox="1"/>
          <p:nvPr/>
        </p:nvSpPr>
        <p:spPr>
          <a:xfrm>
            <a:off x="1517650" y="6123543"/>
            <a:ext cx="9156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https://embracethered.com/blog/posts/2025/chatgpt-operator-prompt-injection-exploits/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6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4E79-8D55-AACD-E4E3-E4D1C2BC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400" b="1" u="sng" dirty="0"/>
              <a:t>Hot take:</a:t>
            </a:r>
            <a:r>
              <a:rPr lang="en-US" sz="6400" b="1" dirty="0"/>
              <a:t> there’s no hope of solving this problem </a:t>
            </a:r>
            <a:br>
              <a:rPr lang="en-US" sz="6400" b="1" dirty="0"/>
            </a:br>
            <a:r>
              <a:rPr lang="en-US" sz="6400" b="1" i="1" dirty="0">
                <a:solidFill>
                  <a:srgbClr val="C00000"/>
                </a:solidFill>
              </a:rPr>
              <a:t>at the LLM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4BF0C-92A3-C900-FF44-3F9F9B7C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BD13-961A-8E76-49AA-29546E46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still haven’t solved </a:t>
            </a:r>
            <a:r>
              <a:rPr lang="en-US" b="1" dirty="0">
                <a:solidFill>
                  <a:srgbClr val="C00000"/>
                </a:solidFill>
              </a:rPr>
              <a:t>adversarial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FE8A4-5B08-860E-9462-6AA0BCA9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01" y="2277966"/>
            <a:ext cx="2697806" cy="2697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9F758-74FD-5530-958F-1EA0A024BF94}"/>
              </a:ext>
            </a:extLst>
          </p:cNvPr>
          <p:cNvSpPr txBox="1"/>
          <p:nvPr/>
        </p:nvSpPr>
        <p:spPr>
          <a:xfrm>
            <a:off x="725713" y="5038045"/>
            <a:ext cx="27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90% Tabby Cat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18A40-9CC3-E44A-1D65-506CFE485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165" y="2277966"/>
            <a:ext cx="2697806" cy="26978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88D3A-60C5-0A7B-E44A-75E6B0A080E8}"/>
              </a:ext>
            </a:extLst>
          </p:cNvPr>
          <p:cNvSpPr txBox="1"/>
          <p:nvPr/>
        </p:nvSpPr>
        <p:spPr>
          <a:xfrm>
            <a:off x="8585966" y="5038045"/>
            <a:ext cx="314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100% Guacamole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A982D-FA68-1CF3-53A2-2E45DF2B6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583" y="2277966"/>
            <a:ext cx="2697806" cy="2697806"/>
          </a:xfrm>
          <a:prstGeom prst="rect">
            <a:avLst/>
          </a:prstGeom>
        </p:spPr>
      </p:pic>
      <p:sp>
        <p:nvSpPr>
          <p:cNvPr id="11" name="Plus 10">
            <a:extLst>
              <a:ext uri="{FF2B5EF4-FFF2-40B4-BE49-F238E27FC236}">
                <a16:creationId xmlns:a16="http://schemas.microsoft.com/office/drawing/2014/main" id="{31F16A7E-CB55-2479-3B13-2079B5655713}"/>
              </a:ext>
            </a:extLst>
          </p:cNvPr>
          <p:cNvSpPr/>
          <p:nvPr/>
        </p:nvSpPr>
        <p:spPr>
          <a:xfrm>
            <a:off x="3659993" y="3186311"/>
            <a:ext cx="867152" cy="867152"/>
          </a:xfrm>
          <a:prstGeom prst="mathPlus">
            <a:avLst>
              <a:gd name="adj1" fmla="val 192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98175B02-1C00-62A9-BF7F-92CE75694BB5}"/>
              </a:ext>
            </a:extLst>
          </p:cNvPr>
          <p:cNvSpPr/>
          <p:nvPr/>
        </p:nvSpPr>
        <p:spPr>
          <a:xfrm>
            <a:off x="7701499" y="3223365"/>
            <a:ext cx="871006" cy="87100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D6DCE-C777-EBAE-2F1C-15A661B1D45A}"/>
              </a:ext>
            </a:extLst>
          </p:cNvPr>
          <p:cNvSpPr txBox="1"/>
          <p:nvPr/>
        </p:nvSpPr>
        <p:spPr>
          <a:xfrm>
            <a:off x="4529352" y="5038045"/>
            <a:ext cx="3182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Adversarial noise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B4D9FF0-4601-67AA-8772-3A58B009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FCF94-CF9E-07DF-43F0-174B86F3B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55FA-7836-3984-8254-9AD280EB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still haven’t solved </a:t>
            </a:r>
            <a:r>
              <a:rPr lang="en-US" b="1" dirty="0">
                <a:solidFill>
                  <a:srgbClr val="C00000"/>
                </a:solidFill>
              </a:rPr>
              <a:t>adversarial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3496D-BC9B-D838-726A-222E5CDC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417" y="1518023"/>
            <a:ext cx="7223312" cy="4756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E189F1-0B19-A023-477A-DB2D4409AB09}"/>
              </a:ext>
            </a:extLst>
          </p:cNvPr>
          <p:cNvSpPr txBox="1"/>
          <p:nvPr/>
        </p:nvSpPr>
        <p:spPr>
          <a:xfrm>
            <a:off x="838200" y="6312056"/>
            <a:ext cx="828675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US" i="1" dirty="0" err="1"/>
              <a:t>Imprompter</a:t>
            </a:r>
            <a:r>
              <a:rPr lang="en-US" i="1" dirty="0"/>
              <a:t>: Tricking LLM Agents into Improper Tool Use. Fu et al.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62C1D0-2F8D-F0C9-958E-662FFC26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EA08-D4A0-1D45-8450-AFAB76D9D8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338</Words>
  <Application>Microsoft Macintosh PowerPoint</Application>
  <PresentationFormat>Widescreen</PresentationFormat>
  <Paragraphs>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Times New Roman</vt:lpstr>
      <vt:lpstr>Wingdings</vt:lpstr>
      <vt:lpstr>Office Theme</vt:lpstr>
      <vt:lpstr>Can we hope to build a secure computer-use agent?</vt:lpstr>
      <vt:lpstr>Agents 1.0. Text + APIs + Tool use</vt:lpstr>
      <vt:lpstr>Agents 2.0. Vision is back!</vt:lpstr>
      <vt:lpstr>There’s just one problem: prompt injections!</vt:lpstr>
      <vt:lpstr>Example: exfiltrate PII through Github issues...</vt:lpstr>
      <vt:lpstr>There’s just one problem: prompt injections!</vt:lpstr>
      <vt:lpstr>Hot take: there’s no hope of solving this problem  at the LLM layer</vt:lpstr>
      <vt:lpstr>We still haven’t solved adversarial examples</vt:lpstr>
      <vt:lpstr>We still haven’t solved adversarial examples</vt:lpstr>
      <vt:lpstr>We still haven’t solved adversarial examples</vt:lpstr>
      <vt:lpstr>Defenses at the LLM level are brittle.</vt:lpstr>
      <vt:lpstr>A new hope: sandboxing.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on the AgentDojo benchmark.</vt:lpstr>
      <vt:lpstr>Problem: How do we sandbox  a visual interface?</vt:lpstr>
      <vt:lpstr>Where are trust boundaries in visual interfaces?</vt:lpstr>
      <vt:lpstr>How do we navigate the Web programmatically?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Tramèr  Florian</dc:creator>
  <cp:lastModifiedBy>Tramèr  Florian</cp:lastModifiedBy>
  <cp:revision>15</cp:revision>
  <dcterms:created xsi:type="dcterms:W3CDTF">2025-06-10T07:28:43Z</dcterms:created>
  <dcterms:modified xsi:type="dcterms:W3CDTF">2025-06-15T09:26:38Z</dcterms:modified>
</cp:coreProperties>
</file>