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3.xml" ContentType="application/vnd.openxmlformats-officedocument.presentationml.notesSlide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1256" r:id="rId3"/>
    <p:sldId id="257" r:id="rId4"/>
    <p:sldId id="1258" r:id="rId5"/>
    <p:sldId id="258" r:id="rId6"/>
    <p:sldId id="260" r:id="rId7"/>
    <p:sldId id="1247" r:id="rId8"/>
    <p:sldId id="1252" r:id="rId9"/>
    <p:sldId id="1249" r:id="rId10"/>
    <p:sldId id="1250" r:id="rId11"/>
    <p:sldId id="1253" r:id="rId12"/>
    <p:sldId id="1255" r:id="rId13"/>
    <p:sldId id="1251" r:id="rId14"/>
    <p:sldId id="1248" r:id="rId15"/>
    <p:sldId id="1259" r:id="rId16"/>
    <p:sldId id="1257" r:id="rId17"/>
    <p:sldId id="262" r:id="rId18"/>
    <p:sldId id="263" r:id="rId19"/>
    <p:sldId id="1238" r:id="rId20"/>
    <p:sldId id="1241" r:id="rId21"/>
    <p:sldId id="1242" r:id="rId22"/>
    <p:sldId id="266" r:id="rId23"/>
    <p:sldId id="273" r:id="rId24"/>
    <p:sldId id="274" r:id="rId25"/>
    <p:sldId id="275" r:id="rId26"/>
    <p:sldId id="276" r:id="rId27"/>
    <p:sldId id="267" r:id="rId28"/>
    <p:sldId id="270" r:id="rId29"/>
    <p:sldId id="124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2"/>
    <p:restoredTop sz="94638"/>
  </p:normalViewPr>
  <p:slideViewPr>
    <p:cSldViewPr snapToGrid="0">
      <p:cViewPr varScale="1">
        <p:scale>
          <a:sx n="113" d="100"/>
          <a:sy n="113" d="100"/>
        </p:scale>
        <p:origin x="5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8T18:57:08.1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1,'79'0,"7"0,14 0,-41 0,3 0,9 0,3 0,5-1,1 2,6 0,0 0,2 1,0 1,-8-1,-2 0,-10 1,-3-2,30 1,-29-2,-16 0,-16 0,-7 0,-4 0,-5 0,-5 1,4 4,-5 0,8 0,-1-3,3 0,6 1,3 0,3 2,0 0,-4 2,-6 1,-4-1,-4-1,-4 1,4-2,-2-1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8T15:18:33.2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1,'95'0,"-45"0,1 0,48 0,-42 0,3 0,7 0,1 0,6 0,2 0,10 0,3 0,6 0,1 0,-6 0,-2 0,-5 0,-3 0,-14 0,-3 0,-10 0,-2 0,44 0,-22 0,-19 0,-16 0,-14 0,-8 0,-4 0,6 0,-1 0,6 0,-2 2,3 2,4 4,2-1,0 1,1-1,-4 1,-6-1,-5-2,-4-2,5 1,-2 0,6 2,-2 0,3 0,2 1,5 0,-2-1,0-1,-3-1,-4-2,-1 0,-4 0,1-1,-2-1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8T15:18:35.3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63,'92'0,"2"0,-15 0,15 0,5 0,-43 0,1 0,11 0,1 0,1 0,2 0,1 0,0 0,-1 0,-2 0,-10 0,-2 0,-1 0,-2 0,-3 0,-2 0,38 0,-6 0,-13 0,-15 2,-13 1,-14-1,-10 0,-7-2,8 0,-6 0,13 0,-3 0,5 0,3 0,4 0,6 0,0 0,4 0,3 0,-1 0,8 0,-2 0,-2 0,-3 0,-6 0,-8 0,-7 0,-6 0,-6 0,0-1,-2-12,3 8,0-11,8 13,7-3,6 0,7-1,-2 1,3 0,-7 4,-4 2,-6 0,-5 0,-2 0,-4 0,0 0,-2 0,2 0,0 0,-1 0,1 0,1 0,0 0,-2 0,1 0,-1 0,2 0,0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8T15:18:38.0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1 170,'62'0,"6"0,-7 0,15 0,16 0,-37 0,6 0,27 0,11 0,-11 0,5 0,3 0,-16 0,3 0,1 0,1 0,5 0,3 0,-1 0,-2 0,-9 0,-1 0,-1 0,1 0,0 0,0 0,0 0,1 0,1 0,2 0,-1 0,-2 0,-3 0,-2 0,0 0,-1 0,23 0,-1 0,-4 0,-14 0,-3 0,0 0,-2 0,0 0,1 0,5 0,1 0,1 0,0 0,1 0,-2 0,-5 0,-1 0,-2 0,20-1,-5 0,-12-1,-4 1,-9-2,-3-1,-8 1,-3 0,48-4,-26-1,-12 2,-5-1,2 1,7 2,2 1,-3 0,-3-1,-4 1,-1 1,-1-1,-1-3,2-3,-2-1,5-1,6 0,6 0,11-2,0 2,-1 3,0 4,-3 3,-1 0,-9 1,-13 0,-17 0,-12 0,-7 0,-5 0,9 0,-2 0,11 0,0 0,7 0,4 0,-3 0,-3 2,-3 0,1 3,3 0,-4 0,0 0,-6 0,-2-1,-2-1,-4 1,-2-1,-3-1,4 3,-5 5,1-1,-7 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8T15:18:43.7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0,'66'0,"-9"0,-23 0,4 0,4 0,10 0,10 0,8 0,4 0,7 0,-1 0,-4 0,-3 0,-12 0,-2 0,3 0,-1 0,1 0,-7 0,-4 0,-6 0,-3 0,0 0,1 0,1 0,3 0,-2 0,1 0,1 0,0 0,5 0,0 0,-4 0,-3 0,-5 0,-4 0,-2 0,-3 0,-4 0,-1 0,2 0,4 0,8 0,3 0,2 0,0 0,1 0,-4 0,-3 0,-8 0,-4 3,-5-1,-3 1,-2 1,-3-3,4 2,1-2,5 0,3-1,2 0,4 0,-2 0,0 0,-6 0,-6 0,-1 0,-3 0,5 0,-5 0,3 0,-2 0,-1 0,8 0,-8 0,3 0,-2 3,-3-2,8 4,-7-2,-1 2,4 0,1-1,15 1,1 1,3 1,0 3,-9-2,-1 0,-5-3,-5-1,-3 1,2-3,-1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8T15:18:50.1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0,'59'0,"-4"0,-25 0,0 0,-1 0,1 0,-1 0,1 0,-4 0,-5 0,-3 0,-3 0,-3 0,6 0,-2 0,-1 2,4 0,-9 2,6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15T14:59:51.6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0,'64'0,"-8"6,-32-4,-3 5,1-7,-5 0,27 0,-1 0,24 0,32 0,-31 0,4 0,1 0,2 0,11 0,1 0,2 0,-5 0,31 0,1 0,-54 10,-28-1,29 2,-36-4,11-7,13 0,-27 0,34 0,-35 0,7 0,0 0,16 0,-12 0,12 0,-16 0,0 0,16 0,4 0,17 0,-1 0,0 0,0 0,0 0,30 0,-22 0,21 0,-29 0,33 0,-40 0,36 0,-45 0,49 0,8 0,0 0,25 0,-25 0,1 0,-25 0,-21 0,-35 0,11 0,-16 0,1 0,7 0,0 0,0 0,0 0,16 0,4 0,16 0,1 0,-17 0,-4 0,33 0,-21 0,41 0,0 0,0 0,0 0,31 0,3 0,-18 0,-29 0,1 0,-17 0,0 0,18 0,-3 0,31 0,16 0,-33 16,-41-12,21 11,-49-15,-7 0,6 0,-13 0,6 0,6 0,-9 0,9 0,0 0,-3 0,5 0,-8 0,0 0,-6 0,13 0,-6 0,7 0,0 0,-7 0,6 0,-13 0,29 0,-18 0,19 0,-16 0,0 0,16 0,-12-7,29 6,-13-6,16-3,-16 8,3-8,-6 10,-6 0,5 0,-16 0,16 0,-12 0,12 0,-22 0,-3 0,1 0,-5 0,11 0,-11 0,11 0,-11 0,4 7,8-6,-4 6,11-7,-6 0,0 0,0 7,0-5,0 11,0-11,-6 11,-3-11,1 5,1-7,7 0,1 0,-2 0,2 0,-1 0,0 0,-7 0,-1 0,-1 0,3 6,-1-4,-1 5,-1-7,-4 0,11 0,-4 0,-1 0,5 0,-4 0,-1 0,5 0,-11 0,5 0,-1 0,-4 0,5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8T18:57:11.1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0,'83'0,"11"0,-14 0,8 0,1 0,-9 0,10 0,-28 0,3 0,6 0,2 0,-5 0,-2 0,-1 0,-4 0,32 0,-1 0,-2 0,-14 0,-15 0,-10 2,-3 1,-7 3,3 0,2-2,0-1,7-3,2 1,5-1,3 0,0 0,-6 0,-4 0,1 0,-2 0,4 0,-1 0,-2 0,-2 0,-4 0,0 0,-1 0,-4 0,1 0,-6 0,-1 1,2 2,-1 0,7 0,8-2,3-1,4 0,13 0,-4 0,3 0,0 0,-17 2,1 1,-5 0,-6 2,0-1,-8 0,-4 1,-3-1,1-1,4 0,3-3,7 0,0 0,2 0,0 0,5 0,7 0,1 0,-3 0,-9 0,-1 0,-2 0,-3 0,3 0,-7 0,2 0,0 0,-2 0,3 0,-5 0,0 0,-4 0,-3 0,-1 0,-4 0,-1 2,-4 1,-1 2,-3 0,0-2,2-1,3-1,-4-1,4 2,-5 0,0 1,4 3,-7-1,4 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8T15:18:11.6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0 229,'82'0,"-4"0,-9 0,-2-1,5-5,0-1,-10-2,7 0,-13 3,2-2,-8 2,-6 0,-7 0,-8 3,-7 1,-4 1,-1 1,-2 0,1-1,3-1,4-3,4-1,6 0,4-1,4 1,4 0,-1 1,0-1,-6 1,-6 2,-3 0,-2 3,4 0,-1 0,1-2,0 0,1-1,-4 0,0 3,-1-2,-2-1,-1 0,-3 1,-1 2,2 0,1-2,-1 0,0-1,1 1,1 0,1-1,0 0,1-2,-2 2,1 1,-2-1,1 3,4 0,2 0,0-2,1 0,1-1,-1-1,0-2,-4 1,-4 0,-5 1,-2 2,-2-1,6 1,-5 0,4-1,-4 1,2 0,1 2,1 0,-1 0,0 0,2 0,2 0,1 0,-1 0,-5 0,0 0,-3 0,2 0,-1 0,1 0,0 0,-1 0,1 0,0 0,-2 0,1 0,0 0,2 0,-2 3,0 1,1 4,0-4,-1 1,0 3,-4-2,0 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8T15:18:14.5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1 127,'59'0,"-2"0,-7 0,3 0,7 0,9 0,-1 0,4 0,-3 0,1 0,-2-3,-7-3,-7 1,-11 0,-4 3,-6 2,-4-1,-3 1,-1 0,0 0,1 0,-2 0,4 0,1 0,7 0,6-2,3-1,3 0,-1 1,-1 1,-1-1,-3-1,-5-3,-5 1,-4 2,2 0,2-2,3 0,3-2,2-1,2-1,3 0,0 3,-3 1,-5 2,-5 0,-5 1,-1 2,-1 0,-1 0,-2 0,-2 0,0 0,-3 0,-1 0,1 0,2 0,2 0,0 0,0 0,0 0,3 0,4 0,2 0,0 0,1 0,1 0,-4 0,0 0,-4 0,-4 0,-2 0,-4 0,0 0,7 0,-6 0,5 0,-6 0,-1-2,7-1,-5 1,3 0,1 2,-7 0,7 0,-1 0,-1 0,6 0,-5 0,3 0,-1 0,-1 0,-1 0,-3 0,3 0,-2 0,-1 0,-3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8T15:18:17.3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95,'62'0,"5"0,-4 0,1 0,13 0,0 0,17 0,0 0,-43 0,1 0,2 0,-1 0,41 0,-5 0,-30 0,-8 0,-12 0,-1 0,-1-2,2-2,4-4,4-4,12-2,10-2,10 0,3 5,1 4,-7 3,-4 4,-9 0,-9 0,0 0,-7 0,-5 0,-8 0,-6 0,-9 0,-4 0,0 0,-1 0,6 0,-2 0,1 0,-5 0,1 0,-1 0,3 0,0 0,1 0,2 0,2 0,2 0,-1 0,-2 0,-1 0,-3 0,-3 0,2 0,-2 3,2 0,1 4,-2-2,6 2,1-2,0 0,-1 2,-3-2,-2-1,0-2,-2 0,3 0,-1 0,2 1,-2 0,2-1,-1 0,1-2,3 0,1 0,-1 0,-2 0,-5 0,2 0,-1 0,3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8T15:18:20.8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76,'58'0,"3"0,1 0,14 0,18 0,-43 0,0 0,45 0,1 0,-6 0,7 0,-1 0,-13 0,-11 0,-14 0,-3 0,-2 0,3 0,1 0,2 0,-1 0,0 0,-9 0,-4 0,-7 0,-4 0,3 0,-3 0,1 0,-4 0,0 0,2 0,1 0,2 0,-2 0,-2 0,-1 0,-2 0,1 0,1 0,-3 0,-4-2,0 0,1-3,2-2,0 2,-4-2,-2 3,0 0,0-1,0 2,-3 0,1 3,-1-1,-2 1,2 0,0-2,1-1,3 1,-4-1,1 1,-4-1,-2 1,5-2,-6 2,6-1,-6 2,4 1,-1 0,1 0,-1 0,3 0,-3 0,-1 0,0 0,0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8T15:18:23.2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69,'72'0,"7"0,-9 0,12 0,-1 0,4 0,3 0,-35 0,1 0,41 0,-4 0,-9 0,-16 0,15 0,-13 0,-5 0,-7-3,-5 0,2 0,-3-2,2 0,2-2,-4 2,1 0,3 2,3 0,10 1,2 1,-3 1,0-1,-4 1,0 0,-1 0,-5 0,-9-1,-4-2,-2 0,0 1,3 1,-4 0,-1 1,-1 0,1-2,2-1,-2 0,1 0,-4 3,-4 0,3 0,-2 0,2 0,-1 0,-4 0,-6 0,-3 0,-6 0,0 0,0 0,1 0,-5 13,0 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8T15:18:26.4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16,'69'0,"5"0,-6 0,0 0,13 0,5 0,12 0,-24 0,5 0,3 0,-1 0,-3 0,-1 0,4 0,-3 0,-17 0,-2 0,1 0,0 0,2 0,-2 0,40 0,-11 0,-6 0,-9 0,0 0,5 0,-2 0,2 0,-7 0,-8 0,-12 0,-10 0,-12 0,-8 0,-3 0,-5 0,2 0,0-5,1 2,-2-3,0 5,5 0,3 1,4 0,1 0,-1 0,2 0,0 0,2 0,3 0,1 0,-1 0,-4 0,-2 0,-4 0,-4 0,-1 0,-2 0,1 0,-2 0,0 0,0 0,3 0,2 0,-1 0,-1 2,-4 0,1 1,-1 2,1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8T15:18:30.3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0,'70'0,"-4"0,-8 0,7 0,12 0,21 0,-24 0,6 0,9 0,3 0,3 0,0 0,-2 0,-4 0,-25 0,-4 0,-3 0,-2 0,38 0,-12 0,3 0,-9 0,-1 0,-6 0,-8 0,-2 0,-4 0,-3 0,-3 0,-4 0,-6 0,-3 0,-3 0,1 2,3 0,2 1,0 0,-2-3,-2 0,-2 0,-4 0,0 0,-4 0,-4 0,-2 0,-2 0,-1 0,1 0,2 2,-5 0,6 0,-6 4,4-5,3 2,-4-3,3 2,-5 0,2 2,-1 1,1-3,0 0,-1-2,1 0,1 2,-1 0,-2 2,2 0,2-2,1-1,0-1,0 0,-3 0,5 0,-1 0,-3 0,-4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ACC12-A09F-6145-A195-71D712FABC4B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054DF-ECA9-A545-9B50-617C51D33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81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054DF-ECA9-A545-9B50-617C51D33F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74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054DF-ECA9-A545-9B50-617C51D33F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35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C124A-9C0D-6A36-5EC4-6ACD5B626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7BC29A-70FC-CBA4-C723-24B510BDFA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41B176-D75B-E3AA-B709-0D27D47F5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1A87B-DDD0-CE77-BFD8-D46E110E1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054DF-ECA9-A545-9B50-617C51D33F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65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536E3-84D0-E17A-DE99-1FAC09248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DB138-0871-9C4E-68F4-8719A6C73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2C33F-C8F8-A91E-2446-C32473475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68A1-FF83-6A40-B9C5-ABEBE8712DE7}" type="datetime1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7AD11-66D9-D983-B6AF-C01B059BF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FEDFE-F550-A6BF-2CBE-5DD26A900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77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14E7-7C8F-D61E-6BF1-32F98C84A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BC27D-E074-2583-6371-144A935C4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7DE14-7B07-6AD3-891B-3BD408426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4477D-8CBE-A14B-94BB-578191D22FC5}" type="datetime1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0B331-356C-47CC-3076-F0DDA3943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19CE8-FAFC-FD2A-C826-B2A7B81E8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30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9FC1C4-1649-E56E-6D1E-CBA78B65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C1FF34-105F-CD61-BAAE-1F92F1655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6D8F1-C774-6613-450A-A54E91CB4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1F535-ECEC-5349-A150-07C41EFD2BF8}" type="datetime1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53DA5-8819-04E8-B771-6F1D732A3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C5B80-C3F3-685C-7F15-84DBC6A3B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69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78962-C9A0-B27E-767E-B7024D29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59C59-EA21-D062-4015-CB65C251C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F7452-9DDC-7A2F-360C-CD5919DE8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9D90-1F51-4C45-9181-64F8751C14A6}" type="datetime1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4B613-0733-4CED-C5C2-684EDFDA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30FA6-F519-F3F7-E621-A8B9DB3F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84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BCFE7-AD70-88D0-5606-5E9340DD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968D2-F637-8B59-10AD-2B206EEC8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66EC4-AD9B-41EF-DCAB-953C489D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5DC0-F29A-5041-AE5E-EA0C821CF395}" type="datetime1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7018A-6000-1120-1054-92ED674E3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A98BC-E208-1408-9D11-884A75743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5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18B6A-41F9-BB8C-D36F-F4EAEF045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29909-7571-BF0F-FC7F-93D23BDDD6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155E22-BAD3-8481-AF01-EEFB8E8E0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49B1FF-1256-176D-C941-6D7E1BD13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63890-3BCC-AB47-98C5-EEFC1A176164}" type="datetime1">
              <a:rPr lang="en-US" smtClean="0"/>
              <a:t>10/23/25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CD198-4A22-D080-A0BD-7324E037C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F56CD5-2949-F19F-2740-5B66E4A8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69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D693-7AEC-A271-1402-B2FEA99A1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98609-9C97-0EC9-4215-262D65E3A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0E17C-3074-C31D-F95B-C3AE4BBA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B23404-2E47-898A-F8D3-0E3FEBDA2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B42B79-F8A0-ACD9-6399-76B6C01648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328BEC-E1D0-8564-ADF1-8E529944B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7D04C-C8C4-A645-B081-499C06F0B953}" type="datetime1">
              <a:rPr lang="en-US" smtClean="0"/>
              <a:t>10/23/25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D3D0E4-E09D-498B-FC80-2931F472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4BC177-661D-C581-16B6-BB0395C57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4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8A989-9B75-F353-013C-CF8C8BC5B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5E5D4D-2392-4042-8563-9AEAA726A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92EF-7ED8-C44A-8CCD-4C1607DB1CD0}" type="datetime1">
              <a:rPr lang="en-US" smtClean="0"/>
              <a:t>10/23/25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C96772-F904-6690-7CF4-392E81ED9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B385B5-3CD4-9D39-AA3C-A55337641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74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DF5C16-5DC5-3468-DAE6-F390E155C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9CC71-B4FA-B448-9B6A-003DF95196F4}" type="datetime1">
              <a:rPr lang="en-US" smtClean="0"/>
              <a:t>10/23/25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5C47D-CC89-FF87-A7FE-002525FC2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FCB39-3994-BDE2-05F0-17695A804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29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B8C3E-9806-3643-8084-6485793AC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FACFE-5660-C320-611A-7EEFB40DC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49E01-3BA5-17BC-0B5D-112ECD8C1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1D6BA0-9C13-F370-2199-6915966F3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320E-C100-0E4B-934A-ABC77931FB54}" type="datetime1">
              <a:rPr lang="en-US" smtClean="0"/>
              <a:t>10/23/25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A4AD0-8D9E-748F-B07C-D9842EA42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81ED9-A2F7-26A3-7110-30DA7986F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01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6BC26-BBF2-A22A-14D9-FBAFD4D6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60272-521C-3B1E-FC36-499F306A72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49BEA-8A13-D310-4C6B-A17D2D115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CA3367-3AF7-E159-D33E-06F1F674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C94A-9D74-3C4C-80EA-AB49C89F95D0}" type="datetime1">
              <a:rPr lang="en-US" smtClean="0"/>
              <a:t>10/23/25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0D072-CE48-1F43-EE57-B5481A188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1E9456-18B3-CCD2-DF97-8B2775E97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18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5D2342-BC36-4FF6-6836-3122F466C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EB399-40AF-FC2F-443D-62194C71E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B3205-5165-1041-186E-BE3094FD8E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3152C7-FE1C-8C41-89D5-F926665B9C29}" type="datetime1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AF046-9A4D-FA6E-EF56-CF944BF7C8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AF6F3-BCFE-3F60-E160-23798A83F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16C44E-C95F-2845-835A-24608256C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3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10" Type="http://schemas.openxmlformats.org/officeDocument/2006/relationships/image" Target="../media/image47.png"/><Relationship Id="rId4" Type="http://schemas.openxmlformats.org/officeDocument/2006/relationships/image" Target="../media/image53.jpeg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microsoft.com/office/2007/relationships/hdphoto" Target="../media/hdphoto1.wdp"/><Relationship Id="rId5" Type="http://schemas.openxmlformats.org/officeDocument/2006/relationships/image" Target="../media/image54.jpeg"/><Relationship Id="rId10" Type="http://schemas.openxmlformats.org/officeDocument/2006/relationships/image" Target="../media/image57.png"/><Relationship Id="rId4" Type="http://schemas.openxmlformats.org/officeDocument/2006/relationships/image" Target="../media/image53.jpeg"/><Relationship Id="rId9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5" Type="http://schemas.openxmlformats.org/officeDocument/2006/relationships/customXml" Target="../ink/ink15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jpeg"/><Relationship Id="rId9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customXml" Target="../ink/ink8.xml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openxmlformats.org/officeDocument/2006/relationships/customXml" Target="../ink/ink3.xml"/><Relationship Id="rId21" Type="http://schemas.openxmlformats.org/officeDocument/2006/relationships/customXml" Target="../ink/ink12.xml"/><Relationship Id="rId7" Type="http://schemas.openxmlformats.org/officeDocument/2006/relationships/customXml" Target="../ink/ink5.xml"/><Relationship Id="rId12" Type="http://schemas.openxmlformats.org/officeDocument/2006/relationships/image" Target="../media/image130.png"/><Relationship Id="rId17" Type="http://schemas.openxmlformats.org/officeDocument/2006/relationships/customXml" Target="../ink/ink10.xml"/><Relationship Id="rId25" Type="http://schemas.openxmlformats.org/officeDocument/2006/relationships/customXml" Target="../ink/ink14.xml"/><Relationship Id="rId2" Type="http://schemas.openxmlformats.org/officeDocument/2006/relationships/image" Target="../media/image15.png"/><Relationship Id="rId16" Type="http://schemas.openxmlformats.org/officeDocument/2006/relationships/image" Target="../media/image150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customXml" Target="../ink/ink7.xml"/><Relationship Id="rId24" Type="http://schemas.openxmlformats.org/officeDocument/2006/relationships/image" Target="../media/image19.png"/><Relationship Id="rId5" Type="http://schemas.openxmlformats.org/officeDocument/2006/relationships/customXml" Target="../ink/ink4.xml"/><Relationship Id="rId15" Type="http://schemas.openxmlformats.org/officeDocument/2006/relationships/customXml" Target="../ink/ink9.xml"/><Relationship Id="rId23" Type="http://schemas.openxmlformats.org/officeDocument/2006/relationships/customXml" Target="../ink/ink13.xml"/><Relationship Id="rId10" Type="http://schemas.openxmlformats.org/officeDocument/2006/relationships/image" Target="../media/image120.png"/><Relationship Id="rId19" Type="http://schemas.openxmlformats.org/officeDocument/2006/relationships/customXml" Target="../ink/ink11.xml"/><Relationship Id="rId4" Type="http://schemas.openxmlformats.org/officeDocument/2006/relationships/image" Target="../media/image90.png"/><Relationship Id="rId9" Type="http://schemas.openxmlformats.org/officeDocument/2006/relationships/customXml" Target="../ink/ink6.xml"/><Relationship Id="rId14" Type="http://schemas.openxmlformats.org/officeDocument/2006/relationships/image" Target="../media/image140.png"/><Relationship Id="rId2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80224-7E0F-642D-0CD9-8826D5648F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Negative Progress in Machine Learning Security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FF729E-592D-EEAD-3923-F9665BFF1F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Florian Tramèr</a:t>
            </a:r>
            <a:br>
              <a:rPr lang="en-US" dirty="0"/>
            </a:br>
            <a:r>
              <a:rPr lang="en-US" dirty="0"/>
              <a:t>ETH Zurich</a:t>
            </a:r>
          </a:p>
        </p:txBody>
      </p:sp>
    </p:spTree>
    <p:extLst>
      <p:ext uri="{BB962C8B-B14F-4D97-AF65-F5344CB8AC3E}">
        <p14:creationId xmlns:p14="http://schemas.microsoft.com/office/powerpoint/2010/main" val="865408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2D17A-211D-C69A-F284-7B970B6C2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9BE75-B63F-8A7E-4C32-733877CB1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58689" cy="1325563"/>
          </a:xfrm>
        </p:spPr>
        <p:txBody>
          <a:bodyPr/>
          <a:lstStyle/>
          <a:p>
            <a:r>
              <a:rPr lang="en-US" dirty="0"/>
              <a:t>So defense </a:t>
            </a:r>
            <a:r>
              <a:rPr lang="en-US" b="1" dirty="0">
                <a:solidFill>
                  <a:srgbClr val="C00000"/>
                </a:solidFill>
              </a:rPr>
              <a:t>evaluations have become </a:t>
            </a:r>
            <a:r>
              <a:rPr lang="en-US" b="1" i="1" u="sng" dirty="0">
                <a:solidFill>
                  <a:srgbClr val="C00000"/>
                </a:solidFill>
              </a:rPr>
              <a:t>worse</a:t>
            </a:r>
            <a:endParaRPr lang="en-US" b="1" u="sng" dirty="0">
              <a:solidFill>
                <a:srgbClr val="C00000"/>
              </a:solidFill>
            </a:endParaRPr>
          </a:p>
        </p:txBody>
      </p:sp>
      <p:pic>
        <p:nvPicPr>
          <p:cNvPr id="2050" name="Picture 2" descr="Security Guard Meme GIFs | Tenor">
            <a:extLst>
              <a:ext uri="{FF2B5EF4-FFF2-40B4-BE49-F238E27FC236}">
                <a16:creationId xmlns:a16="http://schemas.microsoft.com/office/drawing/2014/main" id="{B808A70F-463E-F833-A125-1664F70EA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2636" y="1438275"/>
            <a:ext cx="2794000" cy="50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85823-6DAF-1EA4-07A7-42D5FE96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55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B85CC-78A2-CE91-93C7-39604205D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</a:t>
            </a:r>
            <a:r>
              <a:rPr lang="en-US" b="1" i="1" dirty="0">
                <a:solidFill>
                  <a:srgbClr val="C00000"/>
                </a:solidFill>
              </a:rPr>
              <a:t>frameworks</a:t>
            </a:r>
            <a:r>
              <a:rPr lang="en-US" dirty="0"/>
              <a:t> have weak attacks.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08CC19-AC8A-2F6A-0E99-39C8B894D7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53" y="2043943"/>
            <a:ext cx="6673624" cy="2878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B5014A-DEFB-ECCE-14F3-76C0343E2F5D}"/>
              </a:ext>
            </a:extLst>
          </p:cNvPr>
          <p:cNvSpPr txBox="1"/>
          <p:nvPr/>
        </p:nvSpPr>
        <p:spPr>
          <a:xfrm>
            <a:off x="838200" y="5462583"/>
            <a:ext cx="6261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 extensive environment for evaluating prompt injection attacks on tool-use agents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30524-61D3-5F6B-D5B5-621007819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209" y="2229826"/>
            <a:ext cx="4343400" cy="269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AF4B45-6417-5BFD-DC8A-BD572CFFEDF1}"/>
              </a:ext>
            </a:extLst>
          </p:cNvPr>
          <p:cNvSpPr txBox="1"/>
          <p:nvPr/>
        </p:nvSpPr>
        <p:spPr>
          <a:xfrm>
            <a:off x="7779328" y="5647248"/>
            <a:ext cx="344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one static attack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135A767-4890-42CD-DC27-A35AE4724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86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C004B-16D9-DBEC-AB6F-EA6089755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87F3C-D368-B8EA-A87E-FCF2129FB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</a:t>
            </a:r>
            <a:r>
              <a:rPr lang="en-US" b="1" i="1" dirty="0">
                <a:solidFill>
                  <a:srgbClr val="C00000"/>
                </a:solidFill>
              </a:rPr>
              <a:t>frameworks</a:t>
            </a:r>
            <a:r>
              <a:rPr lang="en-US" dirty="0"/>
              <a:t> have weak attacks.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0BBA86-5F4C-F681-A9B2-5A277CAA9FE3}"/>
              </a:ext>
            </a:extLst>
          </p:cNvPr>
          <p:cNvSpPr txBox="1"/>
          <p:nvPr/>
        </p:nvSpPr>
        <p:spPr>
          <a:xfrm>
            <a:off x="838200" y="5462583"/>
            <a:ext cx="6261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 extensive environment for evaluating prompt injection attacks on tool-use agents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45BD22-771A-8329-7297-06F3CA5323F5}"/>
              </a:ext>
            </a:extLst>
          </p:cNvPr>
          <p:cNvSpPr txBox="1"/>
          <p:nvPr/>
        </p:nvSpPr>
        <p:spPr>
          <a:xfrm>
            <a:off x="7779328" y="5647248"/>
            <a:ext cx="344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one static attack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94CC64-5C20-B01A-01BC-53D84DEE31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923" y="1391075"/>
            <a:ext cx="3136723" cy="4071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FEC849-DA4C-D142-027E-93EE0CE82A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678" y="1391075"/>
            <a:ext cx="2960153" cy="407150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9D897E-D9EF-7E18-D9DB-CFDB6A89F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12</a:t>
            </a:fld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A866911-91DC-4941-D86C-4DA14F30B1A2}"/>
              </a:ext>
            </a:extLst>
          </p:cNvPr>
          <p:cNvSpPr/>
          <p:nvPr/>
        </p:nvSpPr>
        <p:spPr>
          <a:xfrm>
            <a:off x="1433015" y="2402006"/>
            <a:ext cx="10140286" cy="2019869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48640" rtlCol="0" anchor="ctr"/>
          <a:lstStyle/>
          <a:p>
            <a:r>
              <a:rPr lang="en-US" sz="3200" i="1" dirty="0"/>
              <a:t>... </a:t>
            </a:r>
            <a:r>
              <a:rPr lang="en-US" sz="3200" i="1" dirty="0" err="1"/>
              <a:t>AgentDojo</a:t>
            </a:r>
            <a:r>
              <a:rPr lang="en-US" sz="3200" i="1" dirty="0"/>
              <a:t> is not a static test suite, but rather an extensible environment for designing and evaluating new agent tasks, defenses, and adaptive attacks...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C1B60B-EBD7-D225-8EB0-AF3082C0FC78}"/>
              </a:ext>
            </a:extLst>
          </p:cNvPr>
          <p:cNvSpPr/>
          <p:nvPr/>
        </p:nvSpPr>
        <p:spPr>
          <a:xfrm>
            <a:off x="1595257" y="2719442"/>
            <a:ext cx="110836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66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2B193-6C89-6F59-79EA-C37A61CF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</a:t>
            </a:r>
            <a:r>
              <a:rPr lang="en-US" b="1" dirty="0">
                <a:solidFill>
                  <a:srgbClr val="C00000"/>
                </a:solidFill>
              </a:rPr>
              <a:t>people use them </a:t>
            </a:r>
            <a:r>
              <a:rPr lang="en-US" dirty="0"/>
              <a:t>(as is) anyways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D10FE-5C6E-57F2-ED1D-5009D8A466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1534" y="3533926"/>
            <a:ext cx="9255714" cy="6604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970777-B1BD-DA05-AA5B-7DC7B268FD58}"/>
              </a:ext>
            </a:extLst>
          </p:cNvPr>
          <p:cNvSpPr txBox="1"/>
          <p:nvPr/>
        </p:nvSpPr>
        <p:spPr>
          <a:xfrm>
            <a:off x="4793916" y="4913048"/>
            <a:ext cx="2180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Grok-4 System Card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EA5223-5CF8-C949-3F08-86302A5D6209}"/>
              </a:ext>
            </a:extLst>
          </p:cNvPr>
          <p:cNvSpPr txBox="1"/>
          <p:nvPr/>
        </p:nvSpPr>
        <p:spPr>
          <a:xfrm>
            <a:off x="1621534" y="2300369"/>
            <a:ext cx="90193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i="1" dirty="0">
                <a:solidFill>
                  <a:schemeClr val="bg1">
                    <a:lumMod val="50000"/>
                  </a:schemeClr>
                </a:solidFill>
              </a:rPr>
              <a:t>Overall, we find that the additional safeguards added to Grok 4 help </a:t>
            </a:r>
            <a:r>
              <a:rPr lang="en-US" sz="28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models refuse almost all harmful requests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264E3A-0357-8917-83B2-29CCACC80D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1534" y="4221039"/>
            <a:ext cx="9255714" cy="6604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A00A40C-C235-8932-B86F-29A381DF969D}"/>
              </a:ext>
            </a:extLst>
          </p:cNvPr>
          <p:cNvSpPr/>
          <p:nvPr/>
        </p:nvSpPr>
        <p:spPr>
          <a:xfrm>
            <a:off x="10640845" y="2351149"/>
            <a:ext cx="109728" cy="8229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5D5647E-EBB7-8934-DC26-2D0D90EA1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35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BF1F8-4214-3B6D-49A8-5A26638EB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5D5A3-B606-4A0A-81BD-8D5BDB501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033" cy="1325563"/>
          </a:xfrm>
        </p:spPr>
        <p:txBody>
          <a:bodyPr/>
          <a:lstStyle/>
          <a:p>
            <a:r>
              <a:rPr lang="en-US" dirty="0"/>
              <a:t>Defenses are still </a:t>
            </a:r>
            <a:r>
              <a:rPr lang="en-US" b="1" dirty="0">
                <a:solidFill>
                  <a:srgbClr val="C00000"/>
                </a:solidFill>
              </a:rPr>
              <a:t>just as broken</a:t>
            </a:r>
            <a:r>
              <a:rPr lang="en-US" dirty="0"/>
              <a:t>... (if not worse)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F1F44-146A-C48A-9007-4F1BDCE7F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60" y="2103862"/>
            <a:ext cx="11076034" cy="3687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D2D6B0-3A2D-3516-8612-3E73B873FE78}"/>
              </a:ext>
            </a:extLst>
          </p:cNvPr>
          <p:cNvSpPr txBox="1"/>
          <p:nvPr/>
        </p:nvSpPr>
        <p:spPr>
          <a:xfrm>
            <a:off x="709354" y="5894160"/>
            <a:ext cx="8789488" cy="620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099"/>
              </a:lnSpc>
              <a:spcAft>
                <a:spcPts val="900"/>
              </a:spcAft>
              <a:buNone/>
            </a:pPr>
            <a:r>
              <a:rPr lang="en-US" sz="1600" i="0" dirty="0">
                <a:solidFill>
                  <a:srgbClr val="000000"/>
                </a:solidFill>
                <a:effectLst/>
              </a:rPr>
              <a:t>The Attacker Moves Second: Stronger Adaptive Attacks Bypass Defenses Against LLM Jailbreaks and Prompt Injections. Nasr et al.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8853C-9E8E-7143-095A-3FADE52C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09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33C35-1AFF-2A26-F3CF-69201D3AC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A1F2A-09A9-0FE6-84CD-68383C00A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66612" cy="1325563"/>
          </a:xfrm>
        </p:spPr>
        <p:txBody>
          <a:bodyPr/>
          <a:lstStyle/>
          <a:p>
            <a:r>
              <a:rPr lang="en-US" dirty="0"/>
              <a:t>The best attack is </a:t>
            </a:r>
            <a:r>
              <a:rPr lang="en-US" b="1" dirty="0">
                <a:solidFill>
                  <a:srgbClr val="C00000"/>
                </a:solidFill>
              </a:rPr>
              <a:t>human creativity!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66A429-7EB1-87A0-EC4E-C31615E25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60" y="2103862"/>
            <a:ext cx="11076034" cy="3687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4F0EFC-AABA-F023-0FDF-D420F2DDB5D0}"/>
              </a:ext>
            </a:extLst>
          </p:cNvPr>
          <p:cNvSpPr txBox="1"/>
          <p:nvPr/>
        </p:nvSpPr>
        <p:spPr>
          <a:xfrm>
            <a:off x="709354" y="5894160"/>
            <a:ext cx="6510312" cy="620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099"/>
              </a:lnSpc>
              <a:spcAft>
                <a:spcPts val="900"/>
              </a:spcAft>
              <a:buNone/>
            </a:pPr>
            <a:r>
              <a:rPr lang="en-US" sz="1600" i="0" dirty="0">
                <a:solidFill>
                  <a:srgbClr val="000000"/>
                </a:solidFill>
                <a:effectLst/>
              </a:rPr>
              <a:t>The Attacker Moves Second: Stronger Adaptive Attacks Bypass Defenses Against LLM Jailbreaks and Prompt Injections. Nasr et al.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F2FC0-E80B-BD09-233C-57B8294D6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15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7BF6CC-79AC-CBF2-51AE-FBBA41A38A49}"/>
              </a:ext>
            </a:extLst>
          </p:cNvPr>
          <p:cNvSpPr/>
          <p:nvPr/>
        </p:nvSpPr>
        <p:spPr>
          <a:xfrm>
            <a:off x="395456" y="1828800"/>
            <a:ext cx="10004139" cy="3962399"/>
          </a:xfrm>
          <a:prstGeom prst="rect">
            <a:avLst/>
          </a:prstGeom>
          <a:solidFill>
            <a:schemeClr val="lt1">
              <a:alpha val="7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31D2750-AC9E-DC7E-ADE4-7614CE747051}"/>
              </a:ext>
            </a:extLst>
          </p:cNvPr>
          <p:cNvSpPr/>
          <p:nvPr/>
        </p:nvSpPr>
        <p:spPr>
          <a:xfrm>
            <a:off x="10112991" y="2103862"/>
            <a:ext cx="1637731" cy="37902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47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BC308-361F-F4E2-BCD5-DBF44A48D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CB4D6-573F-0509-0D27-C8BCC4FF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ACT 2: Security </a:t>
            </a:r>
            <a:r>
              <a:rPr lang="en-US" b="1" i="1" u="sng" dirty="0"/>
              <a:t>from</a:t>
            </a:r>
            <a:r>
              <a:rPr lang="en-US" i="1" dirty="0"/>
              <a:t> </a:t>
            </a:r>
            <a:r>
              <a:rPr lang="en-US" dirty="0"/>
              <a:t>ML</a:t>
            </a:r>
          </a:p>
        </p:txBody>
      </p:sp>
      <p:pic>
        <p:nvPicPr>
          <p:cNvPr id="6" name="Picture 5" descr="Generated image">
            <a:extLst>
              <a:ext uri="{FF2B5EF4-FFF2-40B4-BE49-F238E27FC236}">
                <a16:creationId xmlns:a16="http://schemas.microsoft.com/office/drawing/2014/main" id="{EA5CEB80-C4C6-1C80-31E1-1DAF741E1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5827" y="1509713"/>
            <a:ext cx="4960345" cy="496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859B39-592D-6288-3765-D4BCCC00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60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C0333-3543-E449-75A7-2594B6A62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years ago, ML could already </a:t>
            </a:r>
            <a:r>
              <a:rPr lang="en-US" b="1" dirty="0">
                <a:solidFill>
                  <a:srgbClr val="C00000"/>
                </a:solidFill>
              </a:rPr>
              <a:t>cause harm.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AAA74-981A-36E3-996F-B271BCF37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86" y="1531277"/>
            <a:ext cx="5276247" cy="11455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4AB084-558B-A6EF-9A25-FB8A23F454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793" y="4091628"/>
            <a:ext cx="6044338" cy="2636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358578-DBB2-7218-C472-C507130E78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70" y="2758650"/>
            <a:ext cx="6425721" cy="1099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85FABC-F745-DC8A-528B-2DEE9E944D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921" y="1690688"/>
            <a:ext cx="5770210" cy="1682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7261E7-8748-EC8F-0E6E-618FB5F318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83" y="4091628"/>
            <a:ext cx="5770210" cy="2470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4DE5948-8EF3-5E21-A6B8-E05C0C74B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10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3EC38-D61C-11D0-5C42-B20CFC576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are (probably) going to </a:t>
            </a:r>
            <a:r>
              <a:rPr lang="en-US" b="1" dirty="0">
                <a:solidFill>
                  <a:srgbClr val="C00000"/>
                </a:solidFill>
              </a:rPr>
              <a:t>get worse.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192CEA-8E49-D48A-A2AF-E824304B12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661" y="1451911"/>
            <a:ext cx="4785218" cy="4366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ECAECC-4575-2D12-F604-8B023274FD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064" y="1690688"/>
            <a:ext cx="5023410" cy="3008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E71808-4022-EEEB-97B5-29CD75483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652" y="4838700"/>
            <a:ext cx="7645400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3A23B2F-A69D-C23E-3206-119310FD4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39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92BF2-85A6-C437-0256-5389FEC80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LLMs are a bit like </a:t>
            </a:r>
            <a:r>
              <a:rPr lang="en-US" b="1" i="1" u="sng" dirty="0">
                <a:solidFill>
                  <a:srgbClr val="C00000"/>
                </a:solidFill>
              </a:rPr>
              <a:t>minions</a:t>
            </a:r>
            <a:r>
              <a:rPr lang="en-US" b="1" i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78CE6-7C41-CFBF-DD1D-5C4E012F3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A2F82-6A1E-A34A-B9BA-E852B1B37EE3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 descr="The Minions | Despicable Me Wiki | Fandom">
            <a:extLst>
              <a:ext uri="{FF2B5EF4-FFF2-40B4-BE49-F238E27FC236}">
                <a16:creationId xmlns:a16="http://schemas.microsoft.com/office/drawing/2014/main" id="{E93CA5D9-D8B2-C027-03D3-7DF938001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5450" y="1690688"/>
            <a:ext cx="37211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109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2AD3F-78B5-2BF1-DA3D-B9D9EFA5C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ACT 1: Security </a:t>
            </a:r>
            <a:r>
              <a:rPr lang="en-US" b="1" i="1" u="sng" dirty="0"/>
              <a:t>for</a:t>
            </a:r>
            <a:r>
              <a:rPr lang="en-US" i="1" dirty="0"/>
              <a:t> </a:t>
            </a:r>
            <a:r>
              <a:rPr lang="en-US" dirty="0"/>
              <a:t>ML</a:t>
            </a:r>
          </a:p>
        </p:txBody>
      </p:sp>
      <p:pic>
        <p:nvPicPr>
          <p:cNvPr id="4" name="Picture 2" descr="Generated image">
            <a:extLst>
              <a:ext uri="{FF2B5EF4-FFF2-40B4-BE49-F238E27FC236}">
                <a16:creationId xmlns:a16="http://schemas.microsoft.com/office/drawing/2014/main" id="{AE9735A1-A7F5-2A34-8B09-9D18FBAD2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5827" y="1532530"/>
            <a:ext cx="4960345" cy="496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02E8B-DD24-19D7-8750-6D2E524A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40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8C21F-2D9B-286F-7A9D-0803F04EF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F2034-D210-26C3-89BC-FB0D85DB5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LLMs are a bit like </a:t>
            </a:r>
            <a:r>
              <a:rPr lang="en-US" b="1" i="1" u="sng" dirty="0">
                <a:solidFill>
                  <a:srgbClr val="C00000"/>
                </a:solidFill>
              </a:rPr>
              <a:t>minions</a:t>
            </a:r>
            <a:r>
              <a:rPr lang="en-US" b="1" i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0D0C7-29B8-E9F8-4FCC-442967ADB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A2F82-6A1E-A34A-B9BA-E852B1B37EE3}" type="slidenum">
              <a:rPr lang="en-US" smtClean="0"/>
              <a:t>20</a:t>
            </a:fld>
            <a:endParaRPr lang="en-US"/>
          </a:p>
        </p:txBody>
      </p:sp>
      <p:pic>
        <p:nvPicPr>
          <p:cNvPr id="1028" name="Picture 4" descr="Minion">
            <a:extLst>
              <a:ext uri="{FF2B5EF4-FFF2-40B4-BE49-F238E27FC236}">
                <a16:creationId xmlns:a16="http://schemas.microsoft.com/office/drawing/2014/main" id="{25B1B886-9570-F335-3F6E-0E0E821DC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03256"/>
            <a:ext cx="2907342" cy="210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US PLAN TO STEAL THE MOON! _ 슈퍼배드 중에서">
            <a:extLst>
              <a:ext uri="{FF2B5EF4-FFF2-40B4-BE49-F238E27FC236}">
                <a16:creationId xmlns:a16="http://schemas.microsoft.com/office/drawing/2014/main" id="{EBDD2A33-88B1-C9EC-5E12-CC5AE05A6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8409" y="2134205"/>
            <a:ext cx="1655618" cy="244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ru Minion Speech Memes - Imgflip">
            <a:extLst>
              <a:ext uri="{FF2B5EF4-FFF2-40B4-BE49-F238E27FC236}">
                <a16:creationId xmlns:a16="http://schemas.microsoft.com/office/drawing/2014/main" id="{1F792B12-A822-83E0-AE8E-1674F0C5E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556" y="2357175"/>
            <a:ext cx="3065778" cy="21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D7940E-3A7C-0D35-C907-CF65CCD5C427}"/>
              </a:ext>
            </a:extLst>
          </p:cNvPr>
          <p:cNvSpPr txBox="1"/>
          <p:nvPr/>
        </p:nvSpPr>
        <p:spPr>
          <a:xfrm>
            <a:off x="201191" y="4644619"/>
            <a:ext cx="250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stupid and unreliable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C410ED-25B9-6B74-3AF1-9DCD257551FC}"/>
              </a:ext>
            </a:extLst>
          </p:cNvPr>
          <p:cNvSpPr txBox="1"/>
          <p:nvPr/>
        </p:nvSpPr>
        <p:spPr>
          <a:xfrm>
            <a:off x="2841454" y="4644619"/>
            <a:ext cx="2469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but very skillful </a:t>
            </a:r>
            <a:br>
              <a:rPr lang="en-US" sz="2400" b="1" dirty="0">
                <a:solidFill>
                  <a:schemeClr val="accent6"/>
                </a:solidFill>
              </a:rPr>
            </a:br>
            <a:r>
              <a:rPr lang="en-US" sz="2400" b="1" dirty="0">
                <a:solidFill>
                  <a:schemeClr val="accent6"/>
                </a:solidFill>
              </a:rPr>
              <a:t>in some domains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EC996E-14D8-6975-A473-D0DCDD451D95}"/>
              </a:ext>
            </a:extLst>
          </p:cNvPr>
          <p:cNvSpPr txBox="1"/>
          <p:nvPr/>
        </p:nvSpPr>
        <p:spPr>
          <a:xfrm>
            <a:off x="5630734" y="4644619"/>
            <a:ext cx="2799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do what they’re told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(even if evil)</a:t>
            </a:r>
          </a:p>
        </p:txBody>
      </p:sp>
      <p:pic>
        <p:nvPicPr>
          <p:cNvPr id="3074" name="Picture 2" descr="POP MART Minions At Work Series Confirmed Blind Box Figure hot">
            <a:extLst>
              <a:ext uri="{FF2B5EF4-FFF2-40B4-BE49-F238E27FC236}">
                <a16:creationId xmlns:a16="http://schemas.microsoft.com/office/drawing/2014/main" id="{EF352D04-4FB5-9752-5774-C7AB9F4B1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0289" y="2134205"/>
            <a:ext cx="2921082" cy="258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14DA69-931D-2120-B2AB-92419B24A7F6}"/>
              </a:ext>
            </a:extLst>
          </p:cNvPr>
          <p:cNvSpPr txBox="1"/>
          <p:nvPr/>
        </p:nvSpPr>
        <p:spPr>
          <a:xfrm>
            <a:off x="9047406" y="4829284"/>
            <a:ext cx="2766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relentlessly efficient</a:t>
            </a:r>
          </a:p>
        </p:txBody>
      </p:sp>
    </p:spTree>
    <p:extLst>
      <p:ext uri="{BB962C8B-B14F-4D97-AF65-F5344CB8AC3E}">
        <p14:creationId xmlns:p14="http://schemas.microsoft.com/office/powerpoint/2010/main" val="185518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DF7D8-2448-A864-2B3C-3A83D7EB8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A2F82-6A1E-A34A-B9BA-E852B1B37EE3}" type="slidenum">
              <a:rPr lang="en-US" smtClean="0"/>
              <a:t>21</a:t>
            </a:fld>
            <a:endParaRPr lang="en-US"/>
          </a:p>
        </p:txBody>
      </p:sp>
      <p:pic>
        <p:nvPicPr>
          <p:cNvPr id="4098" name="Picture 2" descr="Evil Minions | Despicable Me Wiki | Fandom">
            <a:extLst>
              <a:ext uri="{FF2B5EF4-FFF2-40B4-BE49-F238E27FC236}">
                <a16:creationId xmlns:a16="http://schemas.microsoft.com/office/drawing/2014/main" id="{9F99621A-8A07-7B96-1C0F-2D30CBD5D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4" y="0"/>
            <a:ext cx="12192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D03267-B8B0-C7E7-20D6-7C6953497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4" y="2192879"/>
            <a:ext cx="12192533" cy="247224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It’s much easier to use minions for </a:t>
            </a:r>
            <a:r>
              <a:rPr lang="en-US" b="1" i="1" u="sng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bad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than for </a:t>
            </a:r>
            <a:r>
              <a:rPr lang="en-US" b="1" i="1" u="sng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good</a:t>
            </a:r>
          </a:p>
        </p:txBody>
      </p:sp>
    </p:spTree>
    <p:extLst>
      <p:ext uri="{BB962C8B-B14F-4D97-AF65-F5344CB8AC3E}">
        <p14:creationId xmlns:p14="http://schemas.microsoft.com/office/powerpoint/2010/main" val="750414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2,500+ Infected Computer Stock Illustrations, Royalty-Free Vector Graphics  &amp; Clip Art - iStock | Computer virus, Malware, Security">
            <a:extLst>
              <a:ext uri="{FF2B5EF4-FFF2-40B4-BE49-F238E27FC236}">
                <a16:creationId xmlns:a16="http://schemas.microsoft.com/office/drawing/2014/main" id="{8A1A4884-FF39-5C99-5046-E0BAFBAFD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444" y="2470779"/>
            <a:ext cx="2822396" cy="2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22,500+ Infected Computer Stock Illustrations, Royalty-Free Vector Graphics  &amp; Clip Art - iStock | Computer virus, Malware, Security">
            <a:extLst>
              <a:ext uri="{FF2B5EF4-FFF2-40B4-BE49-F238E27FC236}">
                <a16:creationId xmlns:a16="http://schemas.microsoft.com/office/drawing/2014/main" id="{5D7AE678-2352-C4E1-EAFC-7EB62B5DA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2805" y="1427425"/>
            <a:ext cx="2822396" cy="2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22,500+ Infected Computer Stock Illustrations, Royalty-Free Vector Graphics  &amp; Clip Art - iStock | Computer virus, Malware, Security">
            <a:extLst>
              <a:ext uri="{FF2B5EF4-FFF2-40B4-BE49-F238E27FC236}">
                <a16:creationId xmlns:a16="http://schemas.microsoft.com/office/drawing/2014/main" id="{5F5D1F0E-8EEC-B228-4E2C-146F6626E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1404" y="1690688"/>
            <a:ext cx="2822396" cy="2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22,500+ Infected Computer Stock Illustrations, Royalty-Free Vector Graphics  &amp; Clip Art - iStock | Computer virus, Malware, Security">
            <a:extLst>
              <a:ext uri="{FF2B5EF4-FFF2-40B4-BE49-F238E27FC236}">
                <a16:creationId xmlns:a16="http://schemas.microsoft.com/office/drawing/2014/main" id="{B4FBEE41-5326-10D0-3712-C0048A66D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1857" y="3670479"/>
            <a:ext cx="2822396" cy="2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8AAE74D-938B-B5AC-125A-934CF3F45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73691" cy="1325563"/>
          </a:xfrm>
        </p:spPr>
        <p:txBody>
          <a:bodyPr/>
          <a:lstStyle/>
          <a:p>
            <a:r>
              <a:rPr lang="en-US" u="sng" dirty="0"/>
              <a:t>Case study: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monetizing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malware</a:t>
            </a:r>
          </a:p>
        </p:txBody>
      </p:sp>
      <p:pic>
        <p:nvPicPr>
          <p:cNvPr id="2" name="Picture 2" descr="Gru - Wikipedia">
            <a:extLst>
              <a:ext uri="{FF2B5EF4-FFF2-40B4-BE49-F238E27FC236}">
                <a16:creationId xmlns:a16="http://schemas.microsoft.com/office/drawing/2014/main" id="{90435DE0-778B-A235-957B-1E0C807E9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1223" y="4604021"/>
            <a:ext cx="916690" cy="20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5206CE13-9AEF-013A-6282-BCF8E1EE3962}"/>
              </a:ext>
            </a:extLst>
          </p:cNvPr>
          <p:cNvSpPr/>
          <p:nvPr/>
        </p:nvSpPr>
        <p:spPr>
          <a:xfrm>
            <a:off x="8147304" y="4005072"/>
            <a:ext cx="1210401" cy="722376"/>
          </a:xfrm>
          <a:prstGeom prst="cloudCallout">
            <a:avLst>
              <a:gd name="adj1" fmla="val 92368"/>
              <a:gd name="adj2" fmla="val 48085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576C87-D0AA-F8BA-AC29-B55E44B12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9010" y="4101696"/>
            <a:ext cx="380657" cy="38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3BDF0E5-364C-C2F6-4A6D-01F1C6DC4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1410" y="4254096"/>
            <a:ext cx="380657" cy="38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D78BEA4-56CA-7C4A-F710-4DA406699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4646" y="4101695"/>
            <a:ext cx="380657" cy="38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3A65D43-1495-AA61-EEFD-5A92BC0F8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6FA2F82-6A1E-A34A-B9BA-E852B1B37E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95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7390C-2992-0EA5-61E4-49B9B54FF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2,500+ Infected Computer Stock Illustrations, Royalty-Free Vector Graphics  &amp; Clip Art - iStock | Computer virus, Malware, Security">
            <a:extLst>
              <a:ext uri="{FF2B5EF4-FFF2-40B4-BE49-F238E27FC236}">
                <a16:creationId xmlns:a16="http://schemas.microsoft.com/office/drawing/2014/main" id="{C4AB5588-B369-9F3B-78FC-F4A8A4C61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444" y="2470779"/>
            <a:ext cx="2822396" cy="2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22,500+ Infected Computer Stock Illustrations, Royalty-Free Vector Graphics  &amp; Clip Art - iStock | Computer virus, Malware, Security">
            <a:extLst>
              <a:ext uri="{FF2B5EF4-FFF2-40B4-BE49-F238E27FC236}">
                <a16:creationId xmlns:a16="http://schemas.microsoft.com/office/drawing/2014/main" id="{C92F405A-23B8-CBE1-7AF3-C75CE6990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2805" y="1427425"/>
            <a:ext cx="2822396" cy="2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22,500+ Infected Computer Stock Illustrations, Royalty-Free Vector Graphics  &amp; Clip Art - iStock | Computer virus, Malware, Security">
            <a:extLst>
              <a:ext uri="{FF2B5EF4-FFF2-40B4-BE49-F238E27FC236}">
                <a16:creationId xmlns:a16="http://schemas.microsoft.com/office/drawing/2014/main" id="{D676D57E-DDA1-195F-1DAC-5685FD2F0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1404" y="1690688"/>
            <a:ext cx="2822396" cy="2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22,500+ Infected Computer Stock Illustrations, Royalty-Free Vector Graphics  &amp; Clip Art - iStock | Computer virus, Malware, Security">
            <a:extLst>
              <a:ext uri="{FF2B5EF4-FFF2-40B4-BE49-F238E27FC236}">
                <a16:creationId xmlns:a16="http://schemas.microsoft.com/office/drawing/2014/main" id="{A4BACE40-4FEF-CAF6-6CF2-093C17E71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1857" y="3670479"/>
            <a:ext cx="2822396" cy="2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ntroduction to Ransomware">
            <a:extLst>
              <a:ext uri="{FF2B5EF4-FFF2-40B4-BE49-F238E27FC236}">
                <a16:creationId xmlns:a16="http://schemas.microsoft.com/office/drawing/2014/main" id="{AB19E94C-4803-AFE2-094F-EFE4AB145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394" y="2838623"/>
            <a:ext cx="2935602" cy="227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ntroduction to Ransomware">
            <a:extLst>
              <a:ext uri="{FF2B5EF4-FFF2-40B4-BE49-F238E27FC236}">
                <a16:creationId xmlns:a16="http://schemas.microsoft.com/office/drawing/2014/main" id="{0A5F3A33-CFF0-244C-1ECC-AA25736B2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1961" y="1832260"/>
            <a:ext cx="2935602" cy="227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ntroduction to Ransomware">
            <a:extLst>
              <a:ext uri="{FF2B5EF4-FFF2-40B4-BE49-F238E27FC236}">
                <a16:creationId xmlns:a16="http://schemas.microsoft.com/office/drawing/2014/main" id="{FC1ECD84-CA2A-878C-25EA-902F4EF9F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0155" y="2075095"/>
            <a:ext cx="2935602" cy="227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ntroduction to Ransomware">
            <a:extLst>
              <a:ext uri="{FF2B5EF4-FFF2-40B4-BE49-F238E27FC236}">
                <a16:creationId xmlns:a16="http://schemas.microsoft.com/office/drawing/2014/main" id="{0ADA7F75-3DA7-0EC6-79BA-FE85DB613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5254" y="4029371"/>
            <a:ext cx="2935602" cy="227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94BED15B-E6B0-7C29-75F0-0C87973A4F87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8531404" y="3101885"/>
            <a:ext cx="1255030" cy="2664413"/>
          </a:xfrm>
          <a:prstGeom prst="curvedConnector4">
            <a:avLst>
              <a:gd name="adj1" fmla="val -18215"/>
              <a:gd name="adj2" fmla="val 7648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4473639F-A189-4221-4539-B6F28DBD8E6D}"/>
              </a:ext>
            </a:extLst>
          </p:cNvPr>
          <p:cNvCxnSpPr>
            <a:cxnSpLocks/>
          </p:cNvCxnSpPr>
          <p:nvPr/>
        </p:nvCxnSpPr>
        <p:spPr>
          <a:xfrm flipV="1">
            <a:off x="8029570" y="5766299"/>
            <a:ext cx="1795050" cy="49093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69C933D1-146F-9467-6CC2-8EA04E0483BD}"/>
              </a:ext>
            </a:extLst>
          </p:cNvPr>
          <p:cNvCxnSpPr>
            <a:cxnSpLocks/>
          </p:cNvCxnSpPr>
          <p:nvPr/>
        </p:nvCxnSpPr>
        <p:spPr>
          <a:xfrm>
            <a:off x="5685540" y="3670479"/>
            <a:ext cx="4139080" cy="209582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FD2F1472-3B08-8F7D-E197-2B3B37ECB589}"/>
              </a:ext>
            </a:extLst>
          </p:cNvPr>
          <p:cNvCxnSpPr>
            <a:cxnSpLocks/>
          </p:cNvCxnSpPr>
          <p:nvPr/>
        </p:nvCxnSpPr>
        <p:spPr>
          <a:xfrm>
            <a:off x="3899840" y="3881977"/>
            <a:ext cx="5924780" cy="1884322"/>
          </a:xfrm>
          <a:prstGeom prst="curvedConnector3">
            <a:avLst>
              <a:gd name="adj1" fmla="val 6339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4,300+ Dollar Bill Clip Art Stock Illustrations, Royalty ...">
            <a:extLst>
              <a:ext uri="{FF2B5EF4-FFF2-40B4-BE49-F238E27FC236}">
                <a16:creationId xmlns:a16="http://schemas.microsoft.com/office/drawing/2014/main" id="{1DC1A521-C699-7086-AA5C-13CC7E5E4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0034" y="4897491"/>
            <a:ext cx="778747" cy="77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4FD00BC-956A-8C71-BBA9-448FBCE7E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/>
              <a:t>Malware </a:t>
            </a:r>
            <a:r>
              <a:rPr lang="en-US" dirty="0">
                <a:solidFill>
                  <a:srgbClr val="C00000"/>
                </a:solidFill>
              </a:rPr>
              <a:t>1.0:</a:t>
            </a:r>
            <a:r>
              <a:rPr lang="en-US" dirty="0"/>
              <a:t> target </a:t>
            </a:r>
            <a:r>
              <a:rPr lang="en-US" i="1" dirty="0">
                <a:solidFill>
                  <a:srgbClr val="C00000"/>
                </a:solidFill>
              </a:rPr>
              <a:t>least-common denominator.</a:t>
            </a:r>
          </a:p>
        </p:txBody>
      </p:sp>
      <p:pic>
        <p:nvPicPr>
          <p:cNvPr id="2" name="Picture 2" descr="Gru - Wikipedia">
            <a:extLst>
              <a:ext uri="{FF2B5EF4-FFF2-40B4-BE49-F238E27FC236}">
                <a16:creationId xmlns:a16="http://schemas.microsoft.com/office/drawing/2014/main" id="{918D3C53-6BB6-C843-BC78-4B794C274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1223" y="4604021"/>
            <a:ext cx="916690" cy="20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E1D9FF8-B9DB-87B6-4B84-FB458973F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6FA2F82-6A1E-A34A-B9BA-E852B1B37E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27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E1DC9-21C2-7185-BF07-436B92DF6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2,500+ Infected Computer Stock Illustrations, Royalty-Free Vector Graphics  &amp; Clip Art - iStock | Computer virus, Malware, Security">
            <a:extLst>
              <a:ext uri="{FF2B5EF4-FFF2-40B4-BE49-F238E27FC236}">
                <a16:creationId xmlns:a16="http://schemas.microsoft.com/office/drawing/2014/main" id="{DE0B05EC-CD43-76AA-A2EE-A94755B3D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444" y="2470779"/>
            <a:ext cx="2822396" cy="2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22,500+ Infected Computer Stock Illustrations, Royalty-Free Vector Graphics  &amp; Clip Art - iStock | Computer virus, Malware, Security">
            <a:extLst>
              <a:ext uri="{FF2B5EF4-FFF2-40B4-BE49-F238E27FC236}">
                <a16:creationId xmlns:a16="http://schemas.microsoft.com/office/drawing/2014/main" id="{C61E5566-3EAF-FD77-E6D9-EBA8D2941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2805" y="1427425"/>
            <a:ext cx="2822396" cy="2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22,500+ Infected Computer Stock Illustrations, Royalty-Free Vector Graphics  &amp; Clip Art - iStock | Computer virus, Malware, Security">
            <a:extLst>
              <a:ext uri="{FF2B5EF4-FFF2-40B4-BE49-F238E27FC236}">
                <a16:creationId xmlns:a16="http://schemas.microsoft.com/office/drawing/2014/main" id="{9C8DA1BC-30D1-346C-6FB5-FDF169F42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1404" y="1690688"/>
            <a:ext cx="2822396" cy="2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22,500+ Infected Computer Stock Illustrations, Royalty-Free Vector Graphics  &amp; Clip Art - iStock | Computer virus, Malware, Security">
            <a:extLst>
              <a:ext uri="{FF2B5EF4-FFF2-40B4-BE49-F238E27FC236}">
                <a16:creationId xmlns:a16="http://schemas.microsoft.com/office/drawing/2014/main" id="{1F8F40AE-FD6D-CC16-B2BA-C1DAF5794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1857" y="3670479"/>
            <a:ext cx="2822396" cy="2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1BBB05E-6BFA-C30C-CCF3-A18F5A0EF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1288" cy="1325563"/>
          </a:xfrm>
        </p:spPr>
        <p:txBody>
          <a:bodyPr/>
          <a:lstStyle/>
          <a:p>
            <a:r>
              <a:rPr lang="en-US" dirty="0"/>
              <a:t>Malware </a:t>
            </a:r>
            <a:r>
              <a:rPr lang="en-US" b="1" dirty="0">
                <a:solidFill>
                  <a:srgbClr val="C00000"/>
                </a:solidFill>
              </a:rPr>
              <a:t>2.0</a:t>
            </a:r>
            <a:r>
              <a:rPr lang="en-US" dirty="0"/>
              <a:t>: </a:t>
            </a:r>
            <a:r>
              <a:rPr lang="en-US" b="1" i="1" dirty="0">
                <a:solidFill>
                  <a:srgbClr val="C00000"/>
                </a:solidFill>
              </a:rPr>
              <a:t>adapt</a:t>
            </a:r>
            <a:r>
              <a:rPr lang="en-US" dirty="0"/>
              <a:t> exploit to each target.</a:t>
            </a:r>
          </a:p>
        </p:txBody>
      </p:sp>
      <p:pic>
        <p:nvPicPr>
          <p:cNvPr id="8194" name="Picture 2" descr="Despicable Me - Dave (Again) by SuperGidget123 on DeviantArt">
            <a:extLst>
              <a:ext uri="{FF2B5EF4-FFF2-40B4-BE49-F238E27FC236}">
                <a16:creationId xmlns:a16="http://schemas.microsoft.com/office/drawing/2014/main" id="{319B9C71-1289-1AE2-3A8E-BE3C1CD16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803201" y="4117443"/>
            <a:ext cx="1710878" cy="18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>
            <a:extLst>
              <a:ext uri="{FF2B5EF4-FFF2-40B4-BE49-F238E27FC236}">
                <a16:creationId xmlns:a16="http://schemas.microsoft.com/office/drawing/2014/main" id="{B119F3F1-9B13-729D-5772-2B25BEF5A37F}"/>
              </a:ext>
            </a:extLst>
          </p:cNvPr>
          <p:cNvSpPr/>
          <p:nvPr/>
        </p:nvSpPr>
        <p:spPr>
          <a:xfrm>
            <a:off x="709684" y="4604021"/>
            <a:ext cx="3665991" cy="1987848"/>
          </a:xfrm>
          <a:prstGeom prst="cloudCallout">
            <a:avLst>
              <a:gd name="adj1" fmla="val 57066"/>
              <a:gd name="adj2" fmla="val -5038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what’s the most valuable data on this machine?</a:t>
            </a:r>
          </a:p>
        </p:txBody>
      </p:sp>
      <p:pic>
        <p:nvPicPr>
          <p:cNvPr id="2" name="Picture 2" descr="Despicable Me - Dave (Again) by SuperGidget123 on DeviantArt">
            <a:extLst>
              <a:ext uri="{FF2B5EF4-FFF2-40B4-BE49-F238E27FC236}">
                <a16:creationId xmlns:a16="http://schemas.microsoft.com/office/drawing/2014/main" id="{C51F9571-6899-BA76-2BFD-CF4DE595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5093" y="2189417"/>
            <a:ext cx="1710878" cy="18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espicable Me - Dave (Again) by SuperGidget123 on DeviantArt">
            <a:extLst>
              <a:ext uri="{FF2B5EF4-FFF2-40B4-BE49-F238E27FC236}">
                <a16:creationId xmlns:a16="http://schemas.microsoft.com/office/drawing/2014/main" id="{B607F225-6F22-8CD8-DA8C-5AE70F95A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162245" y="1053467"/>
            <a:ext cx="1710878" cy="18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espicable Me - Dave (Again) by SuperGidget123 on DeviantArt">
            <a:extLst>
              <a:ext uri="{FF2B5EF4-FFF2-40B4-BE49-F238E27FC236}">
                <a16:creationId xmlns:a16="http://schemas.microsoft.com/office/drawing/2014/main" id="{B8EA5F85-DC12-05ED-152F-53968499A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40277" y="1331391"/>
            <a:ext cx="1710878" cy="18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ru - Wikipedia">
            <a:extLst>
              <a:ext uri="{FF2B5EF4-FFF2-40B4-BE49-F238E27FC236}">
                <a16:creationId xmlns:a16="http://schemas.microsoft.com/office/drawing/2014/main" id="{85FFC704-1898-9C3F-84D0-1A7A97EE6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1223" y="4604021"/>
            <a:ext cx="916690" cy="20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6A484E4-4361-74D5-5EDC-CF4C93C1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6FA2F82-6A1E-A34A-B9BA-E852B1B37E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71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2A13D-C29B-8587-218E-4B83D42A8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2,500+ Infected Computer Stock Illustrations, Royalty-Free Vector Graphics  &amp; Clip Art - iStock | Computer virus, Malware, Security">
            <a:extLst>
              <a:ext uri="{FF2B5EF4-FFF2-40B4-BE49-F238E27FC236}">
                <a16:creationId xmlns:a16="http://schemas.microsoft.com/office/drawing/2014/main" id="{78A815AC-D51D-1DA0-A895-696B94232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444" y="2470779"/>
            <a:ext cx="2822396" cy="2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22,500+ Infected Computer Stock Illustrations, Royalty-Free Vector Graphics  &amp; Clip Art - iStock | Computer virus, Malware, Security">
            <a:extLst>
              <a:ext uri="{FF2B5EF4-FFF2-40B4-BE49-F238E27FC236}">
                <a16:creationId xmlns:a16="http://schemas.microsoft.com/office/drawing/2014/main" id="{C70E22C5-F4B8-1AB9-4E58-3C6576C9B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2805" y="1427425"/>
            <a:ext cx="2822396" cy="2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22,500+ Infected Computer Stock Illustrations, Royalty-Free Vector Graphics  &amp; Clip Art - iStock | Computer virus, Malware, Security">
            <a:extLst>
              <a:ext uri="{FF2B5EF4-FFF2-40B4-BE49-F238E27FC236}">
                <a16:creationId xmlns:a16="http://schemas.microsoft.com/office/drawing/2014/main" id="{D0F8A912-B564-5D86-25B7-47EA3C9AC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1404" y="1690688"/>
            <a:ext cx="2822396" cy="2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22,500+ Infected Computer Stock Illustrations, Royalty-Free Vector Graphics  &amp; Clip Art - iStock | Computer virus, Malware, Security">
            <a:extLst>
              <a:ext uri="{FF2B5EF4-FFF2-40B4-BE49-F238E27FC236}">
                <a16:creationId xmlns:a16="http://schemas.microsoft.com/office/drawing/2014/main" id="{9BB8EE51-360B-D292-2E05-8B8F18924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1857" y="3670479"/>
            <a:ext cx="2822396" cy="2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54B52E40-0751-79DB-935B-83CFE10DBB57}"/>
              </a:ext>
            </a:extLst>
          </p:cNvPr>
          <p:cNvCxnSpPr>
            <a:cxnSpLocks/>
            <a:stCxn id="8" idx="1"/>
          </p:cNvCxnSpPr>
          <p:nvPr/>
        </p:nvCxnSpPr>
        <p:spPr>
          <a:xfrm rot="10800000" flipH="1" flipV="1">
            <a:off x="8531404" y="3101885"/>
            <a:ext cx="1255030" cy="2664413"/>
          </a:xfrm>
          <a:prstGeom prst="curvedConnector4">
            <a:avLst>
              <a:gd name="adj1" fmla="val -18215"/>
              <a:gd name="adj2" fmla="val 7648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DC470534-3D46-2C81-4105-7726D4C55C84}"/>
              </a:ext>
            </a:extLst>
          </p:cNvPr>
          <p:cNvCxnSpPr>
            <a:cxnSpLocks/>
          </p:cNvCxnSpPr>
          <p:nvPr/>
        </p:nvCxnSpPr>
        <p:spPr>
          <a:xfrm>
            <a:off x="5685540" y="3670479"/>
            <a:ext cx="4139080" cy="209582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E7E55B7B-9AB4-6D25-3341-E1F8BB880ABE}"/>
              </a:ext>
            </a:extLst>
          </p:cNvPr>
          <p:cNvCxnSpPr>
            <a:cxnSpLocks/>
            <a:stCxn id="5124" idx="3"/>
          </p:cNvCxnSpPr>
          <p:nvPr/>
        </p:nvCxnSpPr>
        <p:spPr>
          <a:xfrm>
            <a:off x="3899840" y="3881977"/>
            <a:ext cx="5924780" cy="1884322"/>
          </a:xfrm>
          <a:prstGeom prst="curvedConnector3">
            <a:avLst>
              <a:gd name="adj1" fmla="val 6339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Financial report - Free business and finance icons">
            <a:extLst>
              <a:ext uri="{FF2B5EF4-FFF2-40B4-BE49-F238E27FC236}">
                <a16:creationId xmlns:a16="http://schemas.microsoft.com/office/drawing/2014/main" id="{0AB2CED3-C13D-B162-FEC1-DD5B5E2B4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7586" y="3565064"/>
            <a:ext cx="903235" cy="90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670+ Clip Art Of Medical Record Stock Illustrations, Royalty-Free Vector  Graphics &amp; Clip Art - iStock">
            <a:extLst>
              <a:ext uri="{FF2B5EF4-FFF2-40B4-BE49-F238E27FC236}">
                <a16:creationId xmlns:a16="http://schemas.microsoft.com/office/drawing/2014/main" id="{E082CAC5-3AAD-25CA-B6DB-785CD151E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3189" y="2235944"/>
            <a:ext cx="889279" cy="88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Email Clipart Images - Free Download on Freepik">
            <a:extLst>
              <a:ext uri="{FF2B5EF4-FFF2-40B4-BE49-F238E27FC236}">
                <a16:creationId xmlns:a16="http://schemas.microsoft.com/office/drawing/2014/main" id="{8F2EB552-5A76-A48E-3C31-76E5CC713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1143" y="3009329"/>
            <a:ext cx="865613" cy="8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AC8F830C-A1A2-3FA0-3332-02D6B9780E26}"/>
              </a:ext>
            </a:extLst>
          </p:cNvPr>
          <p:cNvCxnSpPr>
            <a:cxnSpLocks/>
          </p:cNvCxnSpPr>
          <p:nvPr/>
        </p:nvCxnSpPr>
        <p:spPr>
          <a:xfrm flipV="1">
            <a:off x="8029570" y="5766299"/>
            <a:ext cx="1795050" cy="49093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6" descr="Bitcoin wallet - Free commerce and shopping icons">
            <a:extLst>
              <a:ext uri="{FF2B5EF4-FFF2-40B4-BE49-F238E27FC236}">
                <a16:creationId xmlns:a16="http://schemas.microsoft.com/office/drawing/2014/main" id="{A85DCA8A-ECB9-59C3-29A3-1432F50BA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7752" y="5766299"/>
            <a:ext cx="781818" cy="78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A7146306-24A7-4F70-EB69-9914955B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1288" cy="1325563"/>
          </a:xfrm>
        </p:spPr>
        <p:txBody>
          <a:bodyPr/>
          <a:lstStyle/>
          <a:p>
            <a:r>
              <a:rPr lang="en-US" dirty="0"/>
              <a:t>Malware </a:t>
            </a:r>
            <a:r>
              <a:rPr lang="en-US" b="1" dirty="0">
                <a:solidFill>
                  <a:srgbClr val="C00000"/>
                </a:solidFill>
              </a:rPr>
              <a:t>2.0</a:t>
            </a:r>
            <a:r>
              <a:rPr lang="en-US" dirty="0"/>
              <a:t>: </a:t>
            </a:r>
            <a:r>
              <a:rPr lang="en-US" b="1" i="1" dirty="0">
                <a:solidFill>
                  <a:srgbClr val="C00000"/>
                </a:solidFill>
              </a:rPr>
              <a:t>adapt</a:t>
            </a:r>
            <a:r>
              <a:rPr lang="en-US" dirty="0"/>
              <a:t> exploit to each target.</a:t>
            </a:r>
          </a:p>
        </p:txBody>
      </p:sp>
      <p:pic>
        <p:nvPicPr>
          <p:cNvPr id="5" name="Picture 10" descr="4,300+ Dollar Bill Clip Art Stock Illustrations, Royalty ...">
            <a:extLst>
              <a:ext uri="{FF2B5EF4-FFF2-40B4-BE49-F238E27FC236}">
                <a16:creationId xmlns:a16="http://schemas.microsoft.com/office/drawing/2014/main" id="{02CF9F38-641A-1ECB-C959-790E769DA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5407" y="4694707"/>
            <a:ext cx="969666" cy="96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4,300+ Dollar Bill Clip Art Stock Illustrations, Royalty ...">
            <a:extLst>
              <a:ext uri="{FF2B5EF4-FFF2-40B4-BE49-F238E27FC236}">
                <a16:creationId xmlns:a16="http://schemas.microsoft.com/office/drawing/2014/main" id="{CF11DE02-DD91-C427-D9C6-0BBE4FF02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7913" y="4604021"/>
            <a:ext cx="969666" cy="96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ru - Wikipedia">
            <a:extLst>
              <a:ext uri="{FF2B5EF4-FFF2-40B4-BE49-F238E27FC236}">
                <a16:creationId xmlns:a16="http://schemas.microsoft.com/office/drawing/2014/main" id="{A18E1EC6-507A-437F-4042-399068A02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1223" y="4604021"/>
            <a:ext cx="916690" cy="20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89CABA7-FFB5-BE8B-299B-D91E419D6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6FA2F82-6A1E-A34A-B9BA-E852B1B37E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28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AAD08-046C-AE7B-CF58-910DF7E8E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2,500+ Infected Computer Stock Illustrations, Royalty-Free Vector Graphics  &amp; Clip Art - iStock | Computer virus, Malware, Security">
            <a:extLst>
              <a:ext uri="{FF2B5EF4-FFF2-40B4-BE49-F238E27FC236}">
                <a16:creationId xmlns:a16="http://schemas.microsoft.com/office/drawing/2014/main" id="{FE853D99-3461-D706-F2BE-77C8B769D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444" y="2470779"/>
            <a:ext cx="2822396" cy="2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22,500+ Infected Computer Stock Illustrations, Royalty-Free Vector Graphics  &amp; Clip Art - iStock | Computer virus, Malware, Security">
            <a:extLst>
              <a:ext uri="{FF2B5EF4-FFF2-40B4-BE49-F238E27FC236}">
                <a16:creationId xmlns:a16="http://schemas.microsoft.com/office/drawing/2014/main" id="{B0D7E229-D590-5E0A-6EB4-5406EB9A1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2805" y="1427425"/>
            <a:ext cx="2822396" cy="2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22,500+ Infected Computer Stock Illustrations, Royalty-Free Vector Graphics  &amp; Clip Art - iStock | Computer virus, Malware, Security">
            <a:extLst>
              <a:ext uri="{FF2B5EF4-FFF2-40B4-BE49-F238E27FC236}">
                <a16:creationId xmlns:a16="http://schemas.microsoft.com/office/drawing/2014/main" id="{FC9C98C9-4830-5054-24CD-95EBB5165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1404" y="1690688"/>
            <a:ext cx="2822396" cy="2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22,500+ Infected Computer Stock Illustrations, Royalty-Free Vector Graphics  &amp; Clip Art - iStock | Computer virus, Malware, Security">
            <a:extLst>
              <a:ext uri="{FF2B5EF4-FFF2-40B4-BE49-F238E27FC236}">
                <a16:creationId xmlns:a16="http://schemas.microsoft.com/office/drawing/2014/main" id="{BDC36722-9C12-FD4B-6CBF-1417DD218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1857" y="3670479"/>
            <a:ext cx="2822396" cy="2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5E786A52-BCCB-D3B7-55FD-8579BDF9FD5D}"/>
              </a:ext>
            </a:extLst>
          </p:cNvPr>
          <p:cNvCxnSpPr>
            <a:cxnSpLocks/>
            <a:stCxn id="8" idx="1"/>
          </p:cNvCxnSpPr>
          <p:nvPr/>
        </p:nvCxnSpPr>
        <p:spPr>
          <a:xfrm rot="10800000" flipH="1" flipV="1">
            <a:off x="8531404" y="3101885"/>
            <a:ext cx="1255030" cy="2664413"/>
          </a:xfrm>
          <a:prstGeom prst="curvedConnector4">
            <a:avLst>
              <a:gd name="adj1" fmla="val -18215"/>
              <a:gd name="adj2" fmla="val 7648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57549920-363D-79BF-F7CE-D537368E9A84}"/>
              </a:ext>
            </a:extLst>
          </p:cNvPr>
          <p:cNvCxnSpPr>
            <a:cxnSpLocks/>
          </p:cNvCxnSpPr>
          <p:nvPr/>
        </p:nvCxnSpPr>
        <p:spPr>
          <a:xfrm>
            <a:off x="5685540" y="3670479"/>
            <a:ext cx="4139080" cy="209582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2F331D41-996A-5589-5B7A-A06962514BC4}"/>
              </a:ext>
            </a:extLst>
          </p:cNvPr>
          <p:cNvCxnSpPr>
            <a:cxnSpLocks/>
            <a:stCxn id="5124" idx="3"/>
          </p:cNvCxnSpPr>
          <p:nvPr/>
        </p:nvCxnSpPr>
        <p:spPr>
          <a:xfrm>
            <a:off x="3899840" y="3881977"/>
            <a:ext cx="5924780" cy="1884322"/>
          </a:xfrm>
          <a:prstGeom prst="curvedConnector3">
            <a:avLst>
              <a:gd name="adj1" fmla="val 6339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Financial report - Free business and finance icons">
            <a:extLst>
              <a:ext uri="{FF2B5EF4-FFF2-40B4-BE49-F238E27FC236}">
                <a16:creationId xmlns:a16="http://schemas.microsoft.com/office/drawing/2014/main" id="{2D6B3A82-67A9-AE06-45A0-79F185AC3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7586" y="3565064"/>
            <a:ext cx="903235" cy="90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670+ Clip Art Of Medical Record Stock Illustrations, Royalty-Free Vector  Graphics &amp; Clip Art - iStock">
            <a:extLst>
              <a:ext uri="{FF2B5EF4-FFF2-40B4-BE49-F238E27FC236}">
                <a16:creationId xmlns:a16="http://schemas.microsoft.com/office/drawing/2014/main" id="{27DD3422-F7B7-0731-9907-F3841D7A1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4930" y="2252116"/>
            <a:ext cx="889279" cy="88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Email Clipart Images - Free Download on Freepik">
            <a:extLst>
              <a:ext uri="{FF2B5EF4-FFF2-40B4-BE49-F238E27FC236}">
                <a16:creationId xmlns:a16="http://schemas.microsoft.com/office/drawing/2014/main" id="{24BE0185-BE55-34A6-E9AA-56EB0B1AE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1143" y="3009329"/>
            <a:ext cx="865613" cy="8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ntroduction to Ransomware">
            <a:extLst>
              <a:ext uri="{FF2B5EF4-FFF2-40B4-BE49-F238E27FC236}">
                <a16:creationId xmlns:a16="http://schemas.microsoft.com/office/drawing/2014/main" id="{7F4B4865-709D-CE10-E4D6-7148BB15F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394" y="2838623"/>
            <a:ext cx="2935602" cy="227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ntroduction to Ransomware">
            <a:extLst>
              <a:ext uri="{FF2B5EF4-FFF2-40B4-BE49-F238E27FC236}">
                <a16:creationId xmlns:a16="http://schemas.microsoft.com/office/drawing/2014/main" id="{6F7BD5DC-4FAC-A9F8-4407-0FB0474EF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1961" y="1832260"/>
            <a:ext cx="2935602" cy="227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ntroduction to Ransomware">
            <a:extLst>
              <a:ext uri="{FF2B5EF4-FFF2-40B4-BE49-F238E27FC236}">
                <a16:creationId xmlns:a16="http://schemas.microsoft.com/office/drawing/2014/main" id="{C2B8C6DA-01FD-3E7F-F220-738781F84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0155" y="2075095"/>
            <a:ext cx="2935602" cy="227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ntroduction to Ransomware">
            <a:extLst>
              <a:ext uri="{FF2B5EF4-FFF2-40B4-BE49-F238E27FC236}">
                <a16:creationId xmlns:a16="http://schemas.microsoft.com/office/drawing/2014/main" id="{EC923E9D-FAE8-0B16-8E89-DDBC0F744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5254" y="4029371"/>
            <a:ext cx="2935602" cy="227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743E3A1B-77C1-52F1-A4C2-67FD753100C7}"/>
              </a:ext>
            </a:extLst>
          </p:cNvPr>
          <p:cNvCxnSpPr>
            <a:cxnSpLocks/>
          </p:cNvCxnSpPr>
          <p:nvPr/>
        </p:nvCxnSpPr>
        <p:spPr>
          <a:xfrm flipV="1">
            <a:off x="8029570" y="5766299"/>
            <a:ext cx="1795050" cy="49093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 descr="Bitcoin wallet - Free commerce and shopping icons">
            <a:extLst>
              <a:ext uri="{FF2B5EF4-FFF2-40B4-BE49-F238E27FC236}">
                <a16:creationId xmlns:a16="http://schemas.microsoft.com/office/drawing/2014/main" id="{9839F50D-9E80-483D-4568-87CC3E1A9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7752" y="5766299"/>
            <a:ext cx="781818" cy="78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59727CB4-978D-7D83-A92F-26195CED2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1288" cy="1325563"/>
          </a:xfrm>
        </p:spPr>
        <p:txBody>
          <a:bodyPr/>
          <a:lstStyle/>
          <a:p>
            <a:r>
              <a:rPr lang="en-US" dirty="0"/>
              <a:t>Malware </a:t>
            </a:r>
            <a:r>
              <a:rPr lang="en-US" b="1" dirty="0">
                <a:solidFill>
                  <a:srgbClr val="C00000"/>
                </a:solidFill>
              </a:rPr>
              <a:t>2.0</a:t>
            </a:r>
            <a:r>
              <a:rPr lang="en-US" dirty="0"/>
              <a:t>: </a:t>
            </a:r>
            <a:r>
              <a:rPr lang="en-US" b="1" i="1" dirty="0">
                <a:solidFill>
                  <a:srgbClr val="C00000"/>
                </a:solidFill>
              </a:rPr>
              <a:t>adapt</a:t>
            </a:r>
            <a:r>
              <a:rPr lang="en-US" dirty="0"/>
              <a:t> exploit to each target.</a:t>
            </a:r>
          </a:p>
        </p:txBody>
      </p:sp>
      <p:pic>
        <p:nvPicPr>
          <p:cNvPr id="13" name="Picture 2" descr="Gru - Wikipedia">
            <a:extLst>
              <a:ext uri="{FF2B5EF4-FFF2-40B4-BE49-F238E27FC236}">
                <a16:creationId xmlns:a16="http://schemas.microsoft.com/office/drawing/2014/main" id="{5986846B-3EEB-7C02-DB23-D3E13252F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1223" y="4604021"/>
            <a:ext cx="916690" cy="20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4,300+ Dollar Bill Clip Art Stock Illustrations, Royalty ...">
            <a:extLst>
              <a:ext uri="{FF2B5EF4-FFF2-40B4-BE49-F238E27FC236}">
                <a16:creationId xmlns:a16="http://schemas.microsoft.com/office/drawing/2014/main" id="{9C8B5BBE-DEF5-160E-C976-295EE34D1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5407" y="4694707"/>
            <a:ext cx="969666" cy="96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4,300+ Dollar Bill Clip Art Stock Illustrations, Royalty ...">
            <a:extLst>
              <a:ext uri="{FF2B5EF4-FFF2-40B4-BE49-F238E27FC236}">
                <a16:creationId xmlns:a16="http://schemas.microsoft.com/office/drawing/2014/main" id="{AAD8CFB8-7775-5B34-D165-18CEDD6C2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7913" y="4604021"/>
            <a:ext cx="969666" cy="96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4,300+ Dollar Bill Clip Art Stock Illustrations, Royalty ...">
            <a:extLst>
              <a:ext uri="{FF2B5EF4-FFF2-40B4-BE49-F238E27FC236}">
                <a16:creationId xmlns:a16="http://schemas.microsoft.com/office/drawing/2014/main" id="{44AF24D0-883D-41DA-CA60-1FD22338D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0419" y="4496747"/>
            <a:ext cx="969666" cy="96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B8949C2-7E89-EFC6-1A3E-ADD2BE346CFC}"/>
              </a:ext>
            </a:extLst>
          </p:cNvPr>
          <p:cNvSpPr txBox="1"/>
          <p:nvPr/>
        </p:nvSpPr>
        <p:spPr>
          <a:xfrm>
            <a:off x="3890544" y="1235913"/>
            <a:ext cx="7553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(and also go for </a:t>
            </a:r>
            <a:r>
              <a:rPr lang="en-US" sz="3200" i="1" dirty="0">
                <a:solidFill>
                  <a:srgbClr val="C00000"/>
                </a:solidFill>
                <a:latin typeface="+mj-lt"/>
              </a:rPr>
              <a:t>least-common denominator</a:t>
            </a:r>
            <a:r>
              <a:rPr lang="en-US" sz="3200" dirty="0">
                <a:latin typeface="+mj-lt"/>
              </a:rPr>
              <a:t>)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F9E8334-5915-7D9A-7924-E7F898409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6FA2F82-6A1E-A34A-B9BA-E852B1B37E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38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9D779-8809-5CA7-76AF-8DCA9DDDB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FCB13C-A167-AAB8-C6A6-3CED7B03F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448" y="1690688"/>
            <a:ext cx="5377308" cy="4439211"/>
          </a:xfrm>
          <a:prstGeom prst="rect">
            <a:avLst/>
          </a:prstGeom>
        </p:spPr>
      </p:pic>
      <p:pic>
        <p:nvPicPr>
          <p:cNvPr id="5" name="Picture 8" descr="Email Clipart Images - Free Download on Freepik">
            <a:extLst>
              <a:ext uri="{FF2B5EF4-FFF2-40B4-BE49-F238E27FC236}">
                <a16:creationId xmlns:a16="http://schemas.microsoft.com/office/drawing/2014/main" id="{DD69432E-10DF-E454-83D3-38D0F67A6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1897" y="2988206"/>
            <a:ext cx="865613" cy="8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Email Clipart Images - Free Download on Freepik">
            <a:extLst>
              <a:ext uri="{FF2B5EF4-FFF2-40B4-BE49-F238E27FC236}">
                <a16:creationId xmlns:a16="http://schemas.microsoft.com/office/drawing/2014/main" id="{CF702402-2A24-72B2-CDF3-E059E32C5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4007" y="3809083"/>
            <a:ext cx="865613" cy="8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Email Clipart Images - Free Download on Freepik">
            <a:extLst>
              <a:ext uri="{FF2B5EF4-FFF2-40B4-BE49-F238E27FC236}">
                <a16:creationId xmlns:a16="http://schemas.microsoft.com/office/drawing/2014/main" id="{AB688153-9335-EE14-1AF2-36BDECE5B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284" y="3472834"/>
            <a:ext cx="865613" cy="8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Email Clipart Images - Free Download on Freepik">
            <a:extLst>
              <a:ext uri="{FF2B5EF4-FFF2-40B4-BE49-F238E27FC236}">
                <a16:creationId xmlns:a16="http://schemas.microsoft.com/office/drawing/2014/main" id="{F175D9DB-1182-53E5-74F2-8F6AECB24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339" y="4338447"/>
            <a:ext cx="865613" cy="8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Email Clipart Images - Free Download on Freepik">
            <a:extLst>
              <a:ext uri="{FF2B5EF4-FFF2-40B4-BE49-F238E27FC236}">
                <a16:creationId xmlns:a16="http://schemas.microsoft.com/office/drawing/2014/main" id="{9D7D097B-8249-6B90-3BAD-93B6F67F8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7952" y="4771253"/>
            <a:ext cx="865613" cy="8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D803DA-F5A5-4493-E355-2A8CC367AC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939" y="2268623"/>
            <a:ext cx="1424197" cy="1439165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1868A64E-0D2D-39CD-A187-1A722719716F}"/>
              </a:ext>
            </a:extLst>
          </p:cNvPr>
          <p:cNvSpPr/>
          <p:nvPr/>
        </p:nvSpPr>
        <p:spPr>
          <a:xfrm>
            <a:off x="2761177" y="3472834"/>
            <a:ext cx="3808326" cy="158994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find something juicy in these emails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63F0410-005A-3105-9B89-B0009E4F5C06}"/>
                  </a:ext>
                </a:extLst>
              </p14:cNvPr>
              <p14:cNvContentPartPr/>
              <p14:nvPr/>
            </p14:nvContentPartPr>
            <p14:xfrm flipV="1">
              <a:off x="7373410" y="5614006"/>
              <a:ext cx="3162231" cy="45719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63F0410-005A-3105-9B89-B0009E4F5C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7319416" y="5506008"/>
                <a:ext cx="3269858" cy="261354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511800A-DBCF-5E2C-B3E3-38E57F410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1288" cy="1325563"/>
          </a:xfrm>
        </p:spPr>
        <p:txBody>
          <a:bodyPr/>
          <a:lstStyle/>
          <a:p>
            <a:r>
              <a:rPr lang="en-US" dirty="0"/>
              <a:t>What if malware could </a:t>
            </a:r>
            <a:r>
              <a:rPr lang="en-US" b="1" dirty="0">
                <a:solidFill>
                  <a:srgbClr val="C00000"/>
                </a:solidFill>
              </a:rPr>
              <a:t>read all your emails?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D1D7BD2-2450-F300-8078-5A7758C23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6FA2F82-6A1E-A34A-B9BA-E852B1B37E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64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0C41C-A999-9EB0-46B1-C2B017276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other use-cases.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C9C24-696A-F5E6-3809-CAAB4EF7E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200"/>
              </a:spcBef>
              <a:spcAft>
                <a:spcPts val="1800"/>
              </a:spcAft>
              <a:buFont typeface="Wingdings" pitchFamily="2" charset="2"/>
              <a:buChar char="Ø"/>
            </a:pPr>
            <a:r>
              <a:rPr lang="en-US" dirty="0"/>
              <a:t>Targeted </a:t>
            </a:r>
            <a:r>
              <a:rPr lang="en-US" dirty="0">
                <a:solidFill>
                  <a:srgbClr val="C00000"/>
                </a:solidFill>
              </a:rPr>
              <a:t>social-engineering </a:t>
            </a:r>
            <a:r>
              <a:rPr lang="en-US" dirty="0"/>
              <a:t>at scale</a:t>
            </a:r>
          </a:p>
          <a:p>
            <a:pPr>
              <a:spcBef>
                <a:spcPts val="2200"/>
              </a:spcBef>
              <a:spcAft>
                <a:spcPts val="1800"/>
              </a:spcAft>
              <a:buFont typeface="Wingdings" pitchFamily="2" charset="2"/>
              <a:buChar char="Ø"/>
            </a:pPr>
            <a:r>
              <a:rPr lang="en-US" dirty="0">
                <a:solidFill>
                  <a:srgbClr val="C00000"/>
                </a:solidFill>
              </a:rPr>
              <a:t>Automated client-side attacks </a:t>
            </a:r>
            <a:r>
              <a:rPr lang="en-US" dirty="0"/>
              <a:t>(XSS, password dumps)</a:t>
            </a:r>
          </a:p>
          <a:p>
            <a:pPr>
              <a:spcBef>
                <a:spcPts val="2200"/>
              </a:spcBef>
              <a:spcAft>
                <a:spcPts val="1800"/>
              </a:spcAft>
              <a:buFont typeface="Wingdings" pitchFamily="2" charset="2"/>
              <a:buChar char="Ø"/>
            </a:pPr>
            <a:r>
              <a:rPr lang="en-US" dirty="0">
                <a:solidFill>
                  <a:srgbClr val="C00000"/>
                </a:solidFill>
              </a:rPr>
              <a:t>Exploiting IoT devices </a:t>
            </a:r>
            <a:r>
              <a:rPr lang="en-US" dirty="0"/>
              <a:t>beyond DDoS</a:t>
            </a:r>
          </a:p>
          <a:p>
            <a:pPr>
              <a:spcBef>
                <a:spcPts val="2200"/>
              </a:spcBef>
              <a:spcAft>
                <a:spcPts val="1800"/>
              </a:spcAft>
              <a:buFont typeface="Wingdings" pitchFamily="2" charset="2"/>
              <a:buChar char="Ø"/>
            </a:pPr>
            <a:r>
              <a:rPr lang="en-US" dirty="0"/>
              <a:t>Automated </a:t>
            </a:r>
            <a:r>
              <a:rPr lang="en-US" dirty="0">
                <a:solidFill>
                  <a:srgbClr val="C00000"/>
                </a:solidFill>
              </a:rPr>
              <a:t>polymorphic malware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91958-65B1-D4F0-F44F-E8406CBD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6FA2F82-6A1E-A34A-B9BA-E852B1B37EE3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F6FFAB-3CB5-BF51-7732-E3503B65C6BF}"/>
              </a:ext>
            </a:extLst>
          </p:cNvPr>
          <p:cNvSpPr txBox="1"/>
          <p:nvPr/>
        </p:nvSpPr>
        <p:spPr>
          <a:xfrm>
            <a:off x="838200" y="6311900"/>
            <a:ext cx="754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i="0" dirty="0">
                <a:solidFill>
                  <a:srgbClr val="2D2D2D"/>
                </a:solidFill>
                <a:effectLst/>
              </a:rPr>
              <a:t>LLMs unlock new paths to monetizing exploits. Carlini et al. 2025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83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B8737-DD19-977B-F499-D411C95A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59" y="365125"/>
            <a:ext cx="10794241" cy="1325563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13972-40EA-5CEA-1191-EAD676264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29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39C748C-7A91-8CA0-274C-365B664EE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559" y="1825625"/>
            <a:ext cx="1173707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AI security is no longer a </a:t>
            </a:r>
            <a:r>
              <a:rPr lang="en-US" sz="3200" b="1" dirty="0">
                <a:solidFill>
                  <a:srgbClr val="C00000"/>
                </a:solidFill>
              </a:rPr>
              <a:t>“toy” problem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/>
              <a:t> Deployed in </a:t>
            </a:r>
            <a:r>
              <a:rPr lang="en-US" sz="2800" dirty="0">
                <a:solidFill>
                  <a:srgbClr val="C00000"/>
                </a:solidFill>
              </a:rPr>
              <a:t>real products </a:t>
            </a:r>
            <a:r>
              <a:rPr lang="en-US" sz="2800" dirty="0"/>
              <a:t>with </a:t>
            </a:r>
            <a:r>
              <a:rPr lang="en-US" sz="2800" dirty="0">
                <a:solidFill>
                  <a:srgbClr val="C00000"/>
                </a:solidFill>
              </a:rPr>
              <a:t>real security risks </a:t>
            </a:r>
            <a:r>
              <a:rPr lang="en-US" sz="2800" dirty="0"/>
              <a:t>and</a:t>
            </a:r>
            <a:r>
              <a:rPr lang="en-US" sz="2800" dirty="0">
                <a:solidFill>
                  <a:srgbClr val="C00000"/>
                </a:solidFill>
              </a:rPr>
              <a:t> millions of users</a:t>
            </a:r>
            <a:endParaRPr lang="en-US" sz="2800" dirty="0"/>
          </a:p>
          <a:p>
            <a:pPr lvl="1">
              <a:buFont typeface="Wingdings" pitchFamily="2" charset="2"/>
              <a:buChar char="Ø"/>
            </a:pPr>
            <a:r>
              <a:rPr lang="en-US" sz="2800" dirty="0"/>
              <a:t> We should be getting </a:t>
            </a:r>
            <a:r>
              <a:rPr lang="en-US" sz="2800" i="1" u="sng" dirty="0">
                <a:solidFill>
                  <a:srgbClr val="C00000"/>
                </a:solidFill>
              </a:rPr>
              <a:t>more</a:t>
            </a:r>
            <a:r>
              <a:rPr lang="en-US" sz="2800" dirty="0"/>
              <a:t> rigorous with security evals, not </a:t>
            </a:r>
            <a:r>
              <a:rPr lang="en-US" sz="2800" i="1" u="sng" dirty="0">
                <a:solidFill>
                  <a:srgbClr val="C00000"/>
                </a:solidFill>
              </a:rPr>
              <a:t>less</a:t>
            </a:r>
            <a:r>
              <a:rPr lang="en-US" sz="2800" dirty="0"/>
              <a:t>...</a:t>
            </a:r>
            <a:endParaRPr lang="en-US" sz="2800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Current (imperfect) AI may cause many </a:t>
            </a:r>
            <a:r>
              <a:rPr lang="en-US" sz="3200" b="1" dirty="0">
                <a:solidFill>
                  <a:srgbClr val="C00000"/>
                </a:solidFill>
              </a:rPr>
              <a:t>new forms of harm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/>
              <a:t> </a:t>
            </a:r>
            <a:r>
              <a:rPr lang="en-US" sz="2800" dirty="0">
                <a:solidFill>
                  <a:srgbClr val="C00000"/>
                </a:solidFill>
              </a:rPr>
              <a:t>Scale up </a:t>
            </a:r>
            <a:r>
              <a:rPr lang="en-US" sz="2800" dirty="0"/>
              <a:t>grunt work / simple reasoning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/>
              <a:t> Limited reliability limits </a:t>
            </a:r>
            <a:r>
              <a:rPr lang="en-US" sz="2800" dirty="0">
                <a:solidFill>
                  <a:srgbClr val="C00000"/>
                </a:solidFill>
              </a:rPr>
              <a:t>defensive applications </a:t>
            </a:r>
            <a:r>
              <a:rPr lang="en-US" sz="2800" dirty="0"/>
              <a:t>(for now)</a:t>
            </a:r>
          </a:p>
        </p:txBody>
      </p:sp>
    </p:spTree>
    <p:extLst>
      <p:ext uri="{BB962C8B-B14F-4D97-AF65-F5344CB8AC3E}">
        <p14:creationId xmlns:p14="http://schemas.microsoft.com/office/powerpoint/2010/main" val="2696093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67C21-D39C-312C-AAEF-166E38191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years ago, ML security was </a:t>
            </a:r>
            <a:r>
              <a:rPr lang="en-US" b="1" dirty="0">
                <a:solidFill>
                  <a:srgbClr val="C00000"/>
                </a:solidFill>
              </a:rPr>
              <a:t>quite broken</a:t>
            </a:r>
          </a:p>
        </p:txBody>
      </p:sp>
      <p:pic>
        <p:nvPicPr>
          <p:cNvPr id="1026" name="Picture 2" descr="Combating Adversarial Attacks with a Barrage of Random Transforms (BaRT) |  NVIDIA Technical Blog">
            <a:extLst>
              <a:ext uri="{FF2B5EF4-FFF2-40B4-BE49-F238E27FC236}">
                <a16:creationId xmlns:a16="http://schemas.microsoft.com/office/drawing/2014/main" id="{EAA2907F-6067-37B5-150A-8F9AD2FA4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694" y="1809088"/>
            <a:ext cx="3913094" cy="3931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3395CA-85A4-F436-C0A5-CFE9CC2B27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06" y="4481591"/>
            <a:ext cx="6336952" cy="1655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B4BE62-AB42-A179-0A88-9F2EEB3A42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9151" y="1690688"/>
            <a:ext cx="6190627" cy="1893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2A737B-F6D6-7E95-26B5-DF529200E7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201" y="3775062"/>
            <a:ext cx="5822577" cy="1880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47A363-1620-6734-18BC-AFDA3E951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52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82380-3901-50D8-E47F-3B9F7A7F0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0113C-823B-B4A0-1926-843DBFFA0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years ago, ML security was </a:t>
            </a:r>
            <a:r>
              <a:rPr lang="en-US" b="1" dirty="0">
                <a:solidFill>
                  <a:srgbClr val="C00000"/>
                </a:solidFill>
              </a:rPr>
              <a:t>quite broken</a:t>
            </a:r>
          </a:p>
        </p:txBody>
      </p:sp>
      <p:pic>
        <p:nvPicPr>
          <p:cNvPr id="1026" name="Picture 2" descr="Combating Adversarial Attacks with a Barrage of Random Transforms (BaRT) |  NVIDIA Technical Blog">
            <a:extLst>
              <a:ext uri="{FF2B5EF4-FFF2-40B4-BE49-F238E27FC236}">
                <a16:creationId xmlns:a16="http://schemas.microsoft.com/office/drawing/2014/main" id="{AE1C037A-C533-E126-A365-5B526F852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694" y="1809088"/>
            <a:ext cx="3913094" cy="3931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10863C-7939-0B14-978B-C0A72BEDA6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06" y="4481591"/>
            <a:ext cx="6336952" cy="1655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AA64B3-340A-49A2-2944-136D241CDA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9151" y="1690688"/>
            <a:ext cx="6190627" cy="1893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D19643-73B9-DE6F-A50B-A0975A255B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201" y="3775062"/>
            <a:ext cx="5822577" cy="1880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34D0E4-355F-176A-D79A-3B66D3F2BF76}"/>
              </a:ext>
            </a:extLst>
          </p:cNvPr>
          <p:cNvSpPr/>
          <p:nvPr/>
        </p:nvSpPr>
        <p:spPr>
          <a:xfrm>
            <a:off x="-95534" y="1514901"/>
            <a:ext cx="12474053" cy="484144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C758CF1-22FE-8FC3-0737-DBE1C4D5DED8}"/>
              </a:ext>
            </a:extLst>
          </p:cNvPr>
          <p:cNvSpPr/>
          <p:nvPr/>
        </p:nvSpPr>
        <p:spPr>
          <a:xfrm>
            <a:off x="2138074" y="2669548"/>
            <a:ext cx="7915852" cy="2116448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/>
              <a:t>Lesson:</a:t>
            </a:r>
            <a:r>
              <a:rPr lang="en-US" sz="3200" dirty="0"/>
              <a:t> Gradient descent (if applied properly) breaks any defense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180E5-08BD-02DC-8150-F8D88A99A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38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07B1-F253-FF73-FD70-4F9460F2D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79727" cy="1325563"/>
          </a:xfrm>
        </p:spPr>
        <p:txBody>
          <a:bodyPr/>
          <a:lstStyle/>
          <a:p>
            <a:r>
              <a:rPr lang="en-US" dirty="0"/>
              <a:t>But we didn’t get more than some </a:t>
            </a:r>
            <a:r>
              <a:rPr lang="en-US" b="1" dirty="0">
                <a:solidFill>
                  <a:srgbClr val="C00000"/>
                </a:solidFill>
              </a:rPr>
              <a:t>fun demos</a:t>
            </a:r>
            <a:r>
              <a:rPr lang="en-US" dirty="0"/>
              <a:t>...</a:t>
            </a:r>
          </a:p>
        </p:txBody>
      </p:sp>
      <p:pic>
        <p:nvPicPr>
          <p:cNvPr id="2050" name="Picture 2" descr="Adversarial Traffic Signs. Hackers can trick a self-driving ...">
            <a:extLst>
              <a:ext uri="{FF2B5EF4-FFF2-40B4-BE49-F238E27FC236}">
                <a16:creationId xmlns:a16="http://schemas.microsoft.com/office/drawing/2014/main" id="{219DF9A1-061E-238B-C362-4E1C4A6CF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390" y="1690688"/>
            <a:ext cx="4439226" cy="2382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Some testing frames in the physical world using adversarial T-shirt... |  Download Scientific Diagram">
            <a:extLst>
              <a:ext uri="{FF2B5EF4-FFF2-40B4-BE49-F238E27FC236}">
                <a16:creationId xmlns:a16="http://schemas.microsoft.com/office/drawing/2014/main" id="{6F0F410D-3A01-4F56-7BF3-6455D026C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4680" y="3803129"/>
            <a:ext cx="29718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864D21-E609-5BBB-D987-B3DE59E5B7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425" y="1568971"/>
            <a:ext cx="6423820" cy="2074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0B88DE-C85D-B48B-80B9-99870F1B86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73" y="4440186"/>
            <a:ext cx="7772400" cy="1697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CA86CF-294A-8EEB-DEE4-1F02CB779A0C}"/>
              </a:ext>
            </a:extLst>
          </p:cNvPr>
          <p:cNvSpPr/>
          <p:nvPr/>
        </p:nvSpPr>
        <p:spPr>
          <a:xfrm>
            <a:off x="2299855" y="5902036"/>
            <a:ext cx="5375563" cy="201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DE2F80A-B364-2E7E-D0C6-3CE7D0542D83}"/>
                  </a:ext>
                </a:extLst>
              </p14:cNvPr>
              <p14:cNvContentPartPr/>
              <p14:nvPr/>
            </p14:nvContentPartPr>
            <p14:xfrm>
              <a:off x="7278566" y="5744418"/>
              <a:ext cx="721800" cy="35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DE2F80A-B364-2E7E-D0C6-3CE7D0542D8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24566" y="5636418"/>
                <a:ext cx="82944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5CDCC16-D0AA-6429-1838-CB9763B3CA1C}"/>
                  </a:ext>
                </a:extLst>
              </p14:cNvPr>
              <p14:cNvContentPartPr/>
              <p14:nvPr/>
            </p14:nvContentPartPr>
            <p14:xfrm>
              <a:off x="460526" y="5998218"/>
              <a:ext cx="1829880" cy="43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5CDCC16-D0AA-6429-1838-CB9763B3CA1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6886" y="5890218"/>
                <a:ext cx="1937520" cy="2595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0E6CE7-1E0C-670B-F4CC-C8A9F696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53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F1852-F8C6-66AF-512E-2C980A0F8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1889" cy="1325563"/>
          </a:xfrm>
        </p:spPr>
        <p:txBody>
          <a:bodyPr/>
          <a:lstStyle/>
          <a:p>
            <a:r>
              <a:rPr lang="en-US" dirty="0"/>
              <a:t>Today, ML is applied in areas where </a:t>
            </a:r>
            <a:r>
              <a:rPr lang="en-US" b="1" dirty="0">
                <a:solidFill>
                  <a:srgbClr val="C00000"/>
                </a:solidFill>
              </a:rPr>
              <a:t>security matters a lot!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587268-AF4D-A362-0DBC-9A5C11C771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89" y="1780999"/>
            <a:ext cx="7772400" cy="2009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770F62-5D3D-9675-6BA3-CD7760DC3B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979" y="2584894"/>
            <a:ext cx="4095044" cy="2592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F89D18-8D5A-23AB-D3E9-26C4EC4C3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33" y="4257957"/>
            <a:ext cx="7772400" cy="1896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26546E16-E76C-5F58-E89A-1D07B9718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4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96BDC-C7AF-FCAB-6FFE-CE0571723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EA18C-F4EF-9318-7D4E-C07B44CA1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Attacks on ML can </a:t>
            </a:r>
            <a:r>
              <a:rPr lang="en-US" b="1" dirty="0">
                <a:solidFill>
                  <a:srgbClr val="C00000"/>
                </a:solidFill>
              </a:rPr>
              <a:t>cause real harm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0F4565-E012-B314-081D-D71D418C87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470617"/>
            <a:ext cx="7772400" cy="5105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6A25952-8699-45FA-BBEB-98C73D0F1D8A}"/>
                  </a:ext>
                </a:extLst>
              </p14:cNvPr>
              <p14:cNvContentPartPr/>
              <p14:nvPr/>
            </p14:nvContentPartPr>
            <p14:xfrm>
              <a:off x="4471249" y="5297444"/>
              <a:ext cx="1043640" cy="82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3A1A72D-D323-9149-DED2-B172057B9D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17249" y="5189804"/>
                <a:ext cx="115128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C924E6A-7E13-EBF0-F2AB-4A39C74CCAB6}"/>
                  </a:ext>
                </a:extLst>
              </p14:cNvPr>
              <p14:cNvContentPartPr/>
              <p14:nvPr/>
            </p14:nvContentPartPr>
            <p14:xfrm>
              <a:off x="5097649" y="5024924"/>
              <a:ext cx="1100880" cy="45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329082C-5503-DEB9-BA08-FE1F0872A12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44009" y="4917284"/>
                <a:ext cx="120852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E615F84-27F3-B070-8E2F-71ACFB4A91A8}"/>
                  </a:ext>
                </a:extLst>
              </p14:cNvPr>
              <p14:cNvContentPartPr/>
              <p14:nvPr/>
            </p14:nvContentPartPr>
            <p14:xfrm>
              <a:off x="6891529" y="4770764"/>
              <a:ext cx="1100520" cy="34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B83AC02-CFB3-AF62-22DE-4DA5779C20D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37889" y="4663124"/>
                <a:ext cx="120816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332AE5D-4AAA-1569-BFBD-F546BA875E28}"/>
                  </a:ext>
                </a:extLst>
              </p14:cNvPr>
              <p14:cNvContentPartPr/>
              <p14:nvPr/>
            </p14:nvContentPartPr>
            <p14:xfrm>
              <a:off x="4141129" y="4515164"/>
              <a:ext cx="1044720" cy="27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E981AAE-E5A6-B8F3-0155-67D1E8EFA16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87129" y="4407524"/>
                <a:ext cx="115236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270CF6D-68BB-6E72-693D-817448D1444D}"/>
                  </a:ext>
                </a:extLst>
              </p14:cNvPr>
              <p14:cNvContentPartPr/>
              <p14:nvPr/>
            </p14:nvContentPartPr>
            <p14:xfrm>
              <a:off x="4576009" y="4183964"/>
              <a:ext cx="1117080" cy="24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4C6E7B0-D3DA-EBA6-1D8D-CBDF5002507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22369" y="4076324"/>
                <a:ext cx="122472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287790-AFA8-E939-D1F0-EB98BD8274DD}"/>
                  </a:ext>
                </a:extLst>
              </p14:cNvPr>
              <p14:cNvContentPartPr/>
              <p14:nvPr/>
            </p14:nvContentPartPr>
            <p14:xfrm>
              <a:off x="7329649" y="3942404"/>
              <a:ext cx="1169280" cy="6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AA29586-794C-B486-028D-6A948D87FA0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276009" y="3834404"/>
                <a:ext cx="127692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AB618A4-C1FD-2AFA-0779-9492E3561218}"/>
                  </a:ext>
                </a:extLst>
              </p14:cNvPr>
              <p14:cNvContentPartPr/>
              <p14:nvPr/>
            </p14:nvContentPartPr>
            <p14:xfrm>
              <a:off x="6760489" y="3395564"/>
              <a:ext cx="1134720" cy="212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1EC5F07-B42F-A454-53DD-6ED28886173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706489" y="3287564"/>
                <a:ext cx="124236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AFAEC72-650F-21EB-CF35-54696EE57CDB}"/>
                  </a:ext>
                </a:extLst>
              </p14:cNvPr>
              <p14:cNvContentPartPr/>
              <p14:nvPr/>
            </p14:nvContentPartPr>
            <p14:xfrm>
              <a:off x="4537849" y="3104684"/>
              <a:ext cx="920520" cy="439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4EF091-A87F-6504-0644-B473324389B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83849" y="2997044"/>
                <a:ext cx="102816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5897AA5-7DF3-D710-8837-548798043502}"/>
                  </a:ext>
                </a:extLst>
              </p14:cNvPr>
              <p14:cNvContentPartPr/>
              <p14:nvPr/>
            </p14:nvContentPartPr>
            <p14:xfrm>
              <a:off x="5633329" y="2838284"/>
              <a:ext cx="1157760" cy="26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9B96CC6-7AE8-2E30-5DBB-13C65864976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579689" y="2730644"/>
                <a:ext cx="126540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8E98B4F-E0B6-3C3D-2D75-1032BB7EA610}"/>
                  </a:ext>
                </a:extLst>
              </p14:cNvPr>
              <p14:cNvContentPartPr/>
              <p14:nvPr/>
            </p14:nvContentPartPr>
            <p14:xfrm>
              <a:off x="6547369" y="2476124"/>
              <a:ext cx="2619360" cy="615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E5F02A2-3E00-6670-5C31-FF856A1BC32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493729" y="2368124"/>
                <a:ext cx="272700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4AD64BD-D45B-BCE1-0089-B0F0D94C589C}"/>
                  </a:ext>
                </a:extLst>
              </p14:cNvPr>
              <p14:cNvContentPartPr/>
              <p14:nvPr/>
            </p14:nvContentPartPr>
            <p14:xfrm>
              <a:off x="3346969" y="2266964"/>
              <a:ext cx="1212120" cy="38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742DF02-8CB7-A317-21F5-CB8FAEB5519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293329" y="2158964"/>
                <a:ext cx="131976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9B43389-B71C-AF08-1EC3-02042AE5A980}"/>
                  </a:ext>
                </a:extLst>
              </p14:cNvPr>
              <p14:cNvContentPartPr/>
              <p14:nvPr/>
            </p14:nvContentPartPr>
            <p14:xfrm>
              <a:off x="5915929" y="1991564"/>
              <a:ext cx="172440" cy="4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9EF1847-DE64-FBE8-1647-C86F4643BC2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861929" y="1883564"/>
                <a:ext cx="280080" cy="22032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316C8C-4C21-FB1A-2654-6DC4FE26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49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B30201-8A1E-B75E-56F9-B087111D5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0" y="330200"/>
            <a:ext cx="6223000" cy="61976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D3393D-3CD5-E728-5FB4-3FCEEE1F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27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32F52-076F-0E22-FF0A-BB6072B4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801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Gradient descent doesn’t work </a:t>
            </a:r>
            <a:r>
              <a:rPr lang="en-US" dirty="0"/>
              <a:t>well anymore...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49287-61F3-6B7C-0169-411E43B3B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647" y="1505152"/>
            <a:ext cx="5566705" cy="476543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6BF36-53EA-2A9C-2178-0052574D6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C44E-C95F-2845-835A-24608256C358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C6A131-32D5-0697-18CE-30ABACC9731A}"/>
              </a:ext>
            </a:extLst>
          </p:cNvPr>
          <p:cNvSpPr txBox="1"/>
          <p:nvPr/>
        </p:nvSpPr>
        <p:spPr>
          <a:xfrm>
            <a:off x="1346578" y="6335320"/>
            <a:ext cx="949884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Universal and Transferable Adversarial Attacks on Aligned Language Models. Zou et al. 2023</a:t>
            </a:r>
            <a:br>
              <a:rPr lang="en-US" sz="1600" dirty="0"/>
            </a:br>
            <a:endParaRPr lang="en-US" sz="160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21466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</TotalTime>
  <Words>553</Words>
  <Application>Microsoft Macintosh PowerPoint</Application>
  <PresentationFormat>Widescreen</PresentationFormat>
  <Paragraphs>90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Aptos</vt:lpstr>
      <vt:lpstr>Aptos Display</vt:lpstr>
      <vt:lpstr>Arial</vt:lpstr>
      <vt:lpstr>Wingdings</vt:lpstr>
      <vt:lpstr>Office Theme</vt:lpstr>
      <vt:lpstr>Negative Progress in Machine Learning Security</vt:lpstr>
      <vt:lpstr>ACT 1: Security for ML</vt:lpstr>
      <vt:lpstr>10 years ago, ML security was quite broken</vt:lpstr>
      <vt:lpstr>10 years ago, ML security was quite broken</vt:lpstr>
      <vt:lpstr>But we didn’t get more than some fun demos...</vt:lpstr>
      <vt:lpstr>Today, ML is applied in areas where security matters a lot!</vt:lpstr>
      <vt:lpstr>Attacks on ML can cause real harm.</vt:lpstr>
      <vt:lpstr>PowerPoint Presentation</vt:lpstr>
      <vt:lpstr>Gradient descent doesn’t work well anymore...</vt:lpstr>
      <vt:lpstr>So defense evaluations have become worse</vt:lpstr>
      <vt:lpstr>Evaluation frameworks have weak attacks.</vt:lpstr>
      <vt:lpstr>Evaluation frameworks have weak attacks.</vt:lpstr>
      <vt:lpstr>But people use them (as is) anyways</vt:lpstr>
      <vt:lpstr>Defenses are still just as broken... (if not worse)</vt:lpstr>
      <vt:lpstr>The best attack is human creativity!</vt:lpstr>
      <vt:lpstr>ACT 2: Security from ML</vt:lpstr>
      <vt:lpstr>10 years ago, ML could already cause harm.</vt:lpstr>
      <vt:lpstr>Things are (probably) going to get worse.</vt:lpstr>
      <vt:lpstr>Current LLMs are a bit like minions.</vt:lpstr>
      <vt:lpstr>Current LLMs are a bit like minions.</vt:lpstr>
      <vt:lpstr>It’s much easier to use minions for bad than for good</vt:lpstr>
      <vt:lpstr>Case study: monetizing malware</vt:lpstr>
      <vt:lpstr>Malware 1.0: target least-common denominator.</vt:lpstr>
      <vt:lpstr>Malware 2.0: adapt exploit to each target.</vt:lpstr>
      <vt:lpstr>Malware 2.0: adapt exploit to each target.</vt:lpstr>
      <vt:lpstr>Malware 2.0: adapt exploit to each target.</vt:lpstr>
      <vt:lpstr>What if malware could read all your emails?</vt:lpstr>
      <vt:lpstr>Many other use-cases.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Tramèr  Florian</dc:creator>
  <cp:lastModifiedBy>Tramèr  Florian</cp:lastModifiedBy>
  <cp:revision>9</cp:revision>
  <dcterms:created xsi:type="dcterms:W3CDTF">2025-10-18T14:54:40Z</dcterms:created>
  <dcterms:modified xsi:type="dcterms:W3CDTF">2025-10-23T20:43:35Z</dcterms:modified>
</cp:coreProperties>
</file>